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92" r:id="rId2"/>
    <p:sldId id="256" r:id="rId3"/>
    <p:sldId id="257" r:id="rId4"/>
    <p:sldId id="279" r:id="rId5"/>
    <p:sldId id="290" r:id="rId6"/>
    <p:sldId id="268" r:id="rId7"/>
    <p:sldId id="284" r:id="rId8"/>
    <p:sldId id="269" r:id="rId9"/>
    <p:sldId id="283" r:id="rId10"/>
    <p:sldId id="277" r:id="rId11"/>
    <p:sldId id="291" r:id="rId12"/>
    <p:sldId id="272" r:id="rId13"/>
    <p:sldId id="273" r:id="rId14"/>
    <p:sldId id="275" r:id="rId15"/>
    <p:sldId id="287" r:id="rId16"/>
    <p:sldId id="276" r:id="rId17"/>
    <p:sldId id="278" r:id="rId18"/>
    <p:sldId id="281" r:id="rId19"/>
  </p:sldIdLst>
  <p:sldSz cx="9144000" cy="6858000" type="screen4x3"/>
  <p:notesSz cx="6858000" cy="9144000"/>
  <p:custDataLst>
    <p:tags r:id="rId22"/>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3D2"/>
    <a:srgbClr val="00B050"/>
    <a:srgbClr val="3E9BC8"/>
    <a:srgbClr val="77ADCF"/>
    <a:srgbClr val="AFCFE3"/>
    <a:srgbClr val="A0CDE4"/>
    <a:srgbClr val="8DC4DF"/>
    <a:srgbClr val="65A3C9"/>
    <a:srgbClr val="84BFDC"/>
    <a:srgbClr val="4F81B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632" autoAdjust="0"/>
    <p:restoredTop sz="91525" autoAdjust="0"/>
  </p:normalViewPr>
  <p:slideViewPr>
    <p:cSldViewPr snapToGrid="0">
      <p:cViewPr>
        <p:scale>
          <a:sx n="75" d="100"/>
          <a:sy n="75" d="100"/>
        </p:scale>
        <p:origin x="-1188" y="-66"/>
      </p:cViewPr>
      <p:guideLst>
        <p:guide orient="horz" pos="2160"/>
        <p:guide orient="horz" pos="867"/>
        <p:guide orient="horz" pos="3928"/>
        <p:guide pos="2886"/>
        <p:guide pos="293"/>
        <p:guide pos="5484"/>
        <p:guide pos="2971"/>
        <p:guide pos="2789"/>
        <p:guide pos="349"/>
      </p:guideLst>
    </p:cSldViewPr>
  </p:slideViewPr>
  <p:outlineViewPr>
    <p:cViewPr>
      <p:scale>
        <a:sx n="33" d="100"/>
        <a:sy n="33" d="100"/>
      </p:scale>
      <p:origin x="0" y="10086"/>
    </p:cViewPr>
  </p:outlineViewPr>
  <p:notesTextViewPr>
    <p:cViewPr>
      <p:scale>
        <a:sx n="100" d="100"/>
        <a:sy n="100" d="100"/>
      </p:scale>
      <p:origin x="0" y="0"/>
    </p:cViewPr>
  </p:notesTextViewPr>
  <p:notesViewPr>
    <p:cSldViewPr snapToGrid="0">
      <p:cViewPr varScale="1">
        <p:scale>
          <a:sx n="80" d="100"/>
          <a:sy n="80" d="100"/>
        </p:scale>
        <p:origin x="-2022"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D927FE-BC04-4F70-B72F-745C5DEBBDBA}" type="datetimeFigureOut">
              <a:rPr lang="de-DE" smtClean="0"/>
              <a:pPr/>
              <a:t>05.11.2010</a:t>
            </a:fld>
            <a:endParaRPr lang="de-DE"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119601-25AE-4AF1-B48C-4F43622681C1}" type="slidenum">
              <a:rPr lang="de-DE" smtClean="0"/>
              <a:pPr/>
              <a:t>‹#›</a:t>
            </a:fld>
            <a:endParaRPr lang="de-DE"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18BB67-7559-4B92-9023-1981C3E79E68}" type="datetimeFigureOut">
              <a:rPr lang="de-DE" smtClean="0"/>
              <a:pPr/>
              <a:t>05.11.2010</a:t>
            </a:fld>
            <a:endParaRPr lang="de-D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F16FA8-357C-4963-9F2F-61688E272E0C}" type="slidenum">
              <a:rPr lang="de-DE" smtClean="0"/>
              <a:pPr/>
              <a:t>‹#›</a:t>
            </a:fld>
            <a:endParaRPr lang="de-DE"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71F16FA8-357C-4963-9F2F-61688E272E0C}" type="slidenum">
              <a:rPr lang="de-DE" smtClean="0"/>
              <a:pPr/>
              <a:t>2</a:t>
            </a:fld>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dirty="0"/>
          </a:p>
        </p:txBody>
      </p:sp>
      <p:sp>
        <p:nvSpPr>
          <p:cNvPr id="4" name="Slide Number Placeholder 3"/>
          <p:cNvSpPr>
            <a:spLocks noGrp="1"/>
          </p:cNvSpPr>
          <p:nvPr>
            <p:ph type="sldNum" sz="quarter" idx="10"/>
          </p:nvPr>
        </p:nvSpPr>
        <p:spPr/>
        <p:txBody>
          <a:bodyPr/>
          <a:lstStyle/>
          <a:p>
            <a:fld id="{71F16FA8-357C-4963-9F2F-61688E272E0C}" type="slidenum">
              <a:rPr lang="de-DE" smtClean="0"/>
              <a:pPr/>
              <a:t>11</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dirty="0"/>
          </a:p>
        </p:txBody>
      </p:sp>
      <p:sp>
        <p:nvSpPr>
          <p:cNvPr id="4" name="Slide Number Placeholder 3"/>
          <p:cNvSpPr>
            <a:spLocks noGrp="1"/>
          </p:cNvSpPr>
          <p:nvPr>
            <p:ph type="sldNum" sz="quarter" idx="10"/>
          </p:nvPr>
        </p:nvSpPr>
        <p:spPr/>
        <p:txBody>
          <a:bodyPr/>
          <a:lstStyle/>
          <a:p>
            <a:fld id="{71F16FA8-357C-4963-9F2F-61688E272E0C}" type="slidenum">
              <a:rPr lang="de-DE" smtClean="0"/>
              <a:pPr/>
              <a:t>12</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dirty="0"/>
          </a:p>
        </p:txBody>
      </p:sp>
      <p:sp>
        <p:nvSpPr>
          <p:cNvPr id="4" name="Slide Number Placeholder 3"/>
          <p:cNvSpPr>
            <a:spLocks noGrp="1"/>
          </p:cNvSpPr>
          <p:nvPr>
            <p:ph type="sldNum" sz="quarter" idx="10"/>
          </p:nvPr>
        </p:nvSpPr>
        <p:spPr/>
        <p:txBody>
          <a:bodyPr/>
          <a:lstStyle/>
          <a:p>
            <a:fld id="{71F16FA8-357C-4963-9F2F-61688E272E0C}" type="slidenum">
              <a:rPr lang="de-DE" smtClean="0"/>
              <a:pPr/>
              <a:t>13</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dirty="0"/>
          </a:p>
        </p:txBody>
      </p:sp>
      <p:sp>
        <p:nvSpPr>
          <p:cNvPr id="4" name="Slide Number Placeholder 3"/>
          <p:cNvSpPr>
            <a:spLocks noGrp="1"/>
          </p:cNvSpPr>
          <p:nvPr>
            <p:ph type="sldNum" sz="quarter" idx="10"/>
          </p:nvPr>
        </p:nvSpPr>
        <p:spPr/>
        <p:txBody>
          <a:bodyPr/>
          <a:lstStyle/>
          <a:p>
            <a:fld id="{71F16FA8-357C-4963-9F2F-61688E272E0C}" type="slidenum">
              <a:rPr lang="de-DE" smtClean="0"/>
              <a:pPr/>
              <a:t>14</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dirty="0"/>
          </a:p>
        </p:txBody>
      </p:sp>
      <p:sp>
        <p:nvSpPr>
          <p:cNvPr id="4" name="Slide Number Placeholder 3"/>
          <p:cNvSpPr>
            <a:spLocks noGrp="1"/>
          </p:cNvSpPr>
          <p:nvPr>
            <p:ph type="sldNum" sz="quarter" idx="10"/>
          </p:nvPr>
        </p:nvSpPr>
        <p:spPr/>
        <p:txBody>
          <a:bodyPr/>
          <a:lstStyle/>
          <a:p>
            <a:fld id="{71F16FA8-357C-4963-9F2F-61688E272E0C}" type="slidenum">
              <a:rPr lang="de-DE" smtClean="0"/>
              <a:pPr/>
              <a:t>15</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dirty="0"/>
          </a:p>
        </p:txBody>
      </p:sp>
      <p:sp>
        <p:nvSpPr>
          <p:cNvPr id="4" name="Slide Number Placeholder 3"/>
          <p:cNvSpPr>
            <a:spLocks noGrp="1"/>
          </p:cNvSpPr>
          <p:nvPr>
            <p:ph type="sldNum" sz="quarter" idx="10"/>
          </p:nvPr>
        </p:nvSpPr>
        <p:spPr/>
        <p:txBody>
          <a:bodyPr/>
          <a:lstStyle/>
          <a:p>
            <a:fld id="{71F16FA8-357C-4963-9F2F-61688E272E0C}" type="slidenum">
              <a:rPr lang="de-DE" smtClean="0"/>
              <a:pPr/>
              <a:t>16</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dirty="0"/>
          </a:p>
        </p:txBody>
      </p:sp>
      <p:sp>
        <p:nvSpPr>
          <p:cNvPr id="4" name="Slide Number Placeholder 3"/>
          <p:cNvSpPr>
            <a:spLocks noGrp="1"/>
          </p:cNvSpPr>
          <p:nvPr>
            <p:ph type="sldNum" sz="quarter" idx="10"/>
          </p:nvPr>
        </p:nvSpPr>
        <p:spPr/>
        <p:txBody>
          <a:bodyPr/>
          <a:lstStyle/>
          <a:p>
            <a:fld id="{71F16FA8-357C-4963-9F2F-61688E272E0C}" type="slidenum">
              <a:rPr lang="de-DE" smtClean="0"/>
              <a:pPr/>
              <a:t>17</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dirty="0"/>
          </a:p>
        </p:txBody>
      </p:sp>
      <p:sp>
        <p:nvSpPr>
          <p:cNvPr id="4" name="Slide Number Placeholder 3"/>
          <p:cNvSpPr>
            <a:spLocks noGrp="1"/>
          </p:cNvSpPr>
          <p:nvPr>
            <p:ph type="sldNum" sz="quarter" idx="10"/>
          </p:nvPr>
        </p:nvSpPr>
        <p:spPr/>
        <p:txBody>
          <a:bodyPr/>
          <a:lstStyle/>
          <a:p>
            <a:fld id="{71F16FA8-357C-4963-9F2F-61688E272E0C}" type="slidenum">
              <a:rPr lang="de-DE" smtClean="0"/>
              <a:pPr/>
              <a:t>18</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dirty="0"/>
          </a:p>
        </p:txBody>
      </p:sp>
      <p:sp>
        <p:nvSpPr>
          <p:cNvPr id="4" name="Slide Number Placeholder 3"/>
          <p:cNvSpPr>
            <a:spLocks noGrp="1"/>
          </p:cNvSpPr>
          <p:nvPr>
            <p:ph type="sldNum" sz="quarter" idx="10"/>
          </p:nvPr>
        </p:nvSpPr>
        <p:spPr/>
        <p:txBody>
          <a:bodyPr/>
          <a:lstStyle/>
          <a:p>
            <a:fld id="{71F16FA8-357C-4963-9F2F-61688E272E0C}" type="slidenum">
              <a:rPr lang="de-DE" smtClean="0"/>
              <a:pPr/>
              <a:t>3</a:t>
            </a:fld>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dirty="0"/>
          </a:p>
        </p:txBody>
      </p:sp>
      <p:sp>
        <p:nvSpPr>
          <p:cNvPr id="4" name="Slide Number Placeholder 3"/>
          <p:cNvSpPr>
            <a:spLocks noGrp="1"/>
          </p:cNvSpPr>
          <p:nvPr>
            <p:ph type="sldNum" sz="quarter" idx="10"/>
          </p:nvPr>
        </p:nvSpPr>
        <p:spPr/>
        <p:txBody>
          <a:bodyPr/>
          <a:lstStyle/>
          <a:p>
            <a:fld id="{71F16FA8-357C-4963-9F2F-61688E272E0C}" type="slidenum">
              <a:rPr lang="de-DE" smtClean="0"/>
              <a:pPr/>
              <a:t>4</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dirty="0"/>
          </a:p>
        </p:txBody>
      </p:sp>
      <p:sp>
        <p:nvSpPr>
          <p:cNvPr id="4" name="Slide Number Placeholder 3"/>
          <p:cNvSpPr>
            <a:spLocks noGrp="1"/>
          </p:cNvSpPr>
          <p:nvPr>
            <p:ph type="sldNum" sz="quarter" idx="10"/>
          </p:nvPr>
        </p:nvSpPr>
        <p:spPr/>
        <p:txBody>
          <a:bodyPr/>
          <a:lstStyle/>
          <a:p>
            <a:fld id="{71F16FA8-357C-4963-9F2F-61688E272E0C}" type="slidenum">
              <a:rPr lang="de-DE" smtClean="0"/>
              <a:pPr/>
              <a:t>5</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noProof="0" dirty="0" smtClean="0"/>
              <a:t>Es gibt einen</a:t>
            </a:r>
            <a:r>
              <a:rPr lang="de-DE" baseline="0" noProof="0" dirty="0" smtClean="0"/>
              <a:t> älteren Wettbewerb, in dem solche semi-primen Zahlen aufgelistet sind, und die Zerlegung gesucht wird.</a:t>
            </a:r>
          </a:p>
          <a:p>
            <a:r>
              <a:rPr lang="de-DE" baseline="0" noProof="0" dirty="0" smtClean="0"/>
              <a:t>Die größte bisher öffentlich zerlegte Zahl ist </a:t>
            </a:r>
            <a:r>
              <a:rPr lang="de-DE" noProof="0" dirty="0" smtClean="0"/>
              <a:t>RSA-768: Sie </a:t>
            </a:r>
            <a:r>
              <a:rPr lang="de-DE" baseline="0" noProof="0" dirty="0" smtClean="0"/>
              <a:t>wurde am 12. </a:t>
            </a:r>
            <a:r>
              <a:rPr lang="de-DE" noProof="0" dirty="0" smtClean="0"/>
              <a:t>Dezember 2009 faktorisiert.</a:t>
            </a:r>
          </a:p>
          <a:p>
            <a:r>
              <a:rPr lang="de-DE" noProof="0" dirty="0" smtClean="0"/>
              <a:t>Diese</a:t>
            </a:r>
            <a:r>
              <a:rPr lang="de-DE" baseline="0" noProof="0" dirty="0" smtClean="0"/>
              <a:t> Zahl ist oben dargestellt.</a:t>
            </a:r>
          </a:p>
          <a:p>
            <a:r>
              <a:rPr lang="de-DE" baseline="0" noProof="0" dirty="0" smtClean="0"/>
              <a:t>Siehe: http://en.wikipedia.org/wiki/RSA_numbers#RSA-768</a:t>
            </a:r>
            <a:endParaRPr lang="de-DE" noProof="0" dirty="0"/>
          </a:p>
        </p:txBody>
      </p:sp>
      <p:sp>
        <p:nvSpPr>
          <p:cNvPr id="4" name="Slide Number Placeholder 3"/>
          <p:cNvSpPr>
            <a:spLocks noGrp="1"/>
          </p:cNvSpPr>
          <p:nvPr>
            <p:ph type="sldNum" sz="quarter" idx="10"/>
          </p:nvPr>
        </p:nvSpPr>
        <p:spPr/>
        <p:txBody>
          <a:bodyPr/>
          <a:lstStyle/>
          <a:p>
            <a:fld id="{71F16FA8-357C-4963-9F2F-61688E272E0C}" type="slidenum">
              <a:rPr lang="de-DE" smtClean="0"/>
              <a:pPr/>
              <a:t>6</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dirty="0"/>
          </a:p>
        </p:txBody>
      </p:sp>
      <p:sp>
        <p:nvSpPr>
          <p:cNvPr id="4" name="Slide Number Placeholder 3"/>
          <p:cNvSpPr>
            <a:spLocks noGrp="1"/>
          </p:cNvSpPr>
          <p:nvPr>
            <p:ph type="sldNum" sz="quarter" idx="10"/>
          </p:nvPr>
        </p:nvSpPr>
        <p:spPr/>
        <p:txBody>
          <a:bodyPr/>
          <a:lstStyle/>
          <a:p>
            <a:fld id="{71F16FA8-357C-4963-9F2F-61688E272E0C}" type="slidenum">
              <a:rPr lang="de-DE" smtClean="0"/>
              <a:pPr/>
              <a:t>7</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dirty="0"/>
          </a:p>
        </p:txBody>
      </p:sp>
      <p:sp>
        <p:nvSpPr>
          <p:cNvPr id="4" name="Slide Number Placeholder 3"/>
          <p:cNvSpPr>
            <a:spLocks noGrp="1"/>
          </p:cNvSpPr>
          <p:nvPr>
            <p:ph type="sldNum" sz="quarter" idx="10"/>
          </p:nvPr>
        </p:nvSpPr>
        <p:spPr/>
        <p:txBody>
          <a:bodyPr/>
          <a:lstStyle/>
          <a:p>
            <a:fld id="{71F16FA8-357C-4963-9F2F-61688E272E0C}" type="slidenum">
              <a:rPr lang="de-DE" smtClean="0"/>
              <a:pPr/>
              <a:t>8</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dirty="0"/>
          </a:p>
        </p:txBody>
      </p:sp>
      <p:sp>
        <p:nvSpPr>
          <p:cNvPr id="4" name="Slide Number Placeholder 3"/>
          <p:cNvSpPr>
            <a:spLocks noGrp="1"/>
          </p:cNvSpPr>
          <p:nvPr>
            <p:ph type="sldNum" sz="quarter" idx="10"/>
          </p:nvPr>
        </p:nvSpPr>
        <p:spPr/>
        <p:txBody>
          <a:bodyPr/>
          <a:lstStyle/>
          <a:p>
            <a:fld id="{71F16FA8-357C-4963-9F2F-61688E272E0C}" type="slidenum">
              <a:rPr lang="de-DE" smtClean="0"/>
              <a:pPr/>
              <a:t>9</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dirty="0"/>
          </a:p>
        </p:txBody>
      </p:sp>
      <p:sp>
        <p:nvSpPr>
          <p:cNvPr id="4" name="Slide Number Placeholder 3"/>
          <p:cNvSpPr>
            <a:spLocks noGrp="1"/>
          </p:cNvSpPr>
          <p:nvPr>
            <p:ph type="sldNum" sz="quarter" idx="10"/>
          </p:nvPr>
        </p:nvSpPr>
        <p:spPr/>
        <p:txBody>
          <a:bodyPr/>
          <a:lstStyle/>
          <a:p>
            <a:fld id="{71F16FA8-357C-4963-9F2F-61688E272E0C}" type="slidenum">
              <a:rPr lang="de-DE" smtClean="0"/>
              <a:pPr/>
              <a:t>10</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a:p>
        </p:txBody>
      </p:sp>
      <p:sp>
        <p:nvSpPr>
          <p:cNvPr id="7" name="Footer Placeholder 4"/>
          <p:cNvSpPr>
            <a:spLocks noGrp="1"/>
          </p:cNvSpPr>
          <p:nvPr>
            <p:ph type="ftr" sz="quarter" idx="3"/>
          </p:nvPr>
        </p:nvSpPr>
        <p:spPr>
          <a:xfrm>
            <a:off x="1820863" y="6548120"/>
            <a:ext cx="6719888" cy="219075"/>
          </a:xfrm>
          <a:prstGeom prst="rect">
            <a:avLst/>
          </a:prstGeom>
        </p:spPr>
        <p:txBody>
          <a:bodyPr/>
          <a:lstStyle>
            <a:lvl1pPr algn="r">
              <a:defRPr sz="1200">
                <a:solidFill>
                  <a:schemeClr val="bg1">
                    <a:lumMod val="50000"/>
                  </a:schemeClr>
                </a:solidFill>
              </a:defRPr>
            </a:lvl1pPr>
          </a:lstStyle>
          <a:p>
            <a:endParaRPr lang="de-DE" dirty="0"/>
          </a:p>
        </p:txBody>
      </p:sp>
      <p:sp>
        <p:nvSpPr>
          <p:cNvPr id="8" name="Slide Number Placeholder 5"/>
          <p:cNvSpPr>
            <a:spLocks noGrp="1"/>
          </p:cNvSpPr>
          <p:nvPr>
            <p:ph type="sldNum" sz="quarter" idx="4"/>
          </p:nvPr>
        </p:nvSpPr>
        <p:spPr>
          <a:xfrm>
            <a:off x="554038" y="6548120"/>
            <a:ext cx="1092200" cy="219075"/>
          </a:xfrm>
          <a:prstGeom prst="rect">
            <a:avLst/>
          </a:prstGeom>
        </p:spPr>
        <p:txBody>
          <a:bodyPr/>
          <a:lstStyle>
            <a:lvl1pPr>
              <a:defRPr sz="1200">
                <a:solidFill>
                  <a:schemeClr val="bg1">
                    <a:lumMod val="50000"/>
                  </a:schemeClr>
                </a:solidFill>
              </a:defRPr>
            </a:lvl1pPr>
          </a:lstStyle>
          <a:p>
            <a:r>
              <a:rPr lang="de-DE" dirty="0" smtClean="0"/>
              <a:t>Folie </a:t>
            </a:r>
            <a:fld id="{9DE08E51-56CF-4C15-BAC0-8C0D6423660B}" type="slidenum">
              <a:rPr lang="de-DE" smtClean="0"/>
              <a:pPr/>
              <a:t>‹#›</a:t>
            </a:fld>
            <a:endParaRPr lang="de-DE"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Footer Placeholder 4"/>
          <p:cNvSpPr>
            <a:spLocks noGrp="1"/>
          </p:cNvSpPr>
          <p:nvPr>
            <p:ph type="ftr" sz="quarter" idx="3"/>
          </p:nvPr>
        </p:nvSpPr>
        <p:spPr>
          <a:xfrm>
            <a:off x="1820863" y="6548120"/>
            <a:ext cx="6719888" cy="219075"/>
          </a:xfrm>
          <a:prstGeom prst="rect">
            <a:avLst/>
          </a:prstGeom>
        </p:spPr>
        <p:txBody>
          <a:bodyPr/>
          <a:lstStyle>
            <a:lvl1pPr algn="r">
              <a:defRPr sz="1200">
                <a:solidFill>
                  <a:schemeClr val="bg1">
                    <a:lumMod val="50000"/>
                  </a:schemeClr>
                </a:solidFill>
              </a:defRPr>
            </a:lvl1pPr>
          </a:lstStyle>
          <a:p>
            <a:endParaRPr lang="de-DE" dirty="0"/>
          </a:p>
        </p:txBody>
      </p:sp>
      <p:sp>
        <p:nvSpPr>
          <p:cNvPr id="8" name="Slide Number Placeholder 5"/>
          <p:cNvSpPr>
            <a:spLocks noGrp="1"/>
          </p:cNvSpPr>
          <p:nvPr>
            <p:ph type="sldNum" sz="quarter" idx="4"/>
          </p:nvPr>
        </p:nvSpPr>
        <p:spPr>
          <a:xfrm>
            <a:off x="554038" y="6548120"/>
            <a:ext cx="1092200" cy="219075"/>
          </a:xfrm>
          <a:prstGeom prst="rect">
            <a:avLst/>
          </a:prstGeom>
        </p:spPr>
        <p:txBody>
          <a:bodyPr/>
          <a:lstStyle>
            <a:lvl1pPr>
              <a:defRPr sz="1200">
                <a:solidFill>
                  <a:schemeClr val="bg1">
                    <a:lumMod val="50000"/>
                  </a:schemeClr>
                </a:solidFill>
              </a:defRPr>
            </a:lvl1pPr>
          </a:lstStyle>
          <a:p>
            <a:r>
              <a:rPr lang="de-DE" dirty="0" smtClean="0"/>
              <a:t>Folie </a:t>
            </a:r>
            <a:fld id="{9DE08E51-56CF-4C15-BAC0-8C0D6423660B}" type="slidenum">
              <a:rPr lang="de-DE" smtClean="0"/>
              <a:pPr/>
              <a:t>‹#›</a:t>
            </a:fld>
            <a:endParaRPr lang="de-DE"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Footer Placeholder 4"/>
          <p:cNvSpPr>
            <a:spLocks noGrp="1"/>
          </p:cNvSpPr>
          <p:nvPr>
            <p:ph type="ftr" sz="quarter" idx="3"/>
          </p:nvPr>
        </p:nvSpPr>
        <p:spPr>
          <a:xfrm>
            <a:off x="1820863" y="6548120"/>
            <a:ext cx="6719888" cy="219075"/>
          </a:xfrm>
          <a:prstGeom prst="rect">
            <a:avLst/>
          </a:prstGeom>
        </p:spPr>
        <p:txBody>
          <a:bodyPr/>
          <a:lstStyle>
            <a:lvl1pPr algn="r">
              <a:defRPr sz="1200">
                <a:solidFill>
                  <a:schemeClr val="bg1">
                    <a:lumMod val="50000"/>
                  </a:schemeClr>
                </a:solidFill>
              </a:defRPr>
            </a:lvl1pPr>
          </a:lstStyle>
          <a:p>
            <a:endParaRPr lang="de-DE" dirty="0"/>
          </a:p>
        </p:txBody>
      </p:sp>
      <p:sp>
        <p:nvSpPr>
          <p:cNvPr id="8" name="Slide Number Placeholder 5"/>
          <p:cNvSpPr>
            <a:spLocks noGrp="1"/>
          </p:cNvSpPr>
          <p:nvPr>
            <p:ph type="sldNum" sz="quarter" idx="4"/>
          </p:nvPr>
        </p:nvSpPr>
        <p:spPr>
          <a:xfrm>
            <a:off x="554038" y="6548120"/>
            <a:ext cx="1092200" cy="219075"/>
          </a:xfrm>
          <a:prstGeom prst="rect">
            <a:avLst/>
          </a:prstGeom>
        </p:spPr>
        <p:txBody>
          <a:bodyPr/>
          <a:lstStyle>
            <a:lvl1pPr>
              <a:defRPr sz="1200">
                <a:solidFill>
                  <a:schemeClr val="bg1">
                    <a:lumMod val="50000"/>
                  </a:schemeClr>
                </a:solidFill>
              </a:defRPr>
            </a:lvl1pPr>
          </a:lstStyle>
          <a:p>
            <a:r>
              <a:rPr lang="de-DE" dirty="0" smtClean="0"/>
              <a:t>Folie </a:t>
            </a:r>
            <a:fld id="{9DE08E51-56CF-4C15-BAC0-8C0D6423660B}" type="slidenum">
              <a:rPr lang="de-DE" smtClean="0"/>
              <a:pPr/>
              <a:t>‹#›</a:t>
            </a:fld>
            <a:endParaRPr lang="de-DE"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de-DE" dirty="0"/>
          </a:p>
        </p:txBody>
      </p:sp>
      <p:sp>
        <p:nvSpPr>
          <p:cNvPr id="3" name="Content Placeholder 2"/>
          <p:cNvSpPr>
            <a:spLocks noGrp="1"/>
          </p:cNvSpPr>
          <p:nvPr>
            <p:ph idx="1"/>
          </p:nvPr>
        </p:nvSpPr>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7" name="Footer Placeholder 4"/>
          <p:cNvSpPr>
            <a:spLocks noGrp="1"/>
          </p:cNvSpPr>
          <p:nvPr>
            <p:ph type="ftr" sz="quarter" idx="3"/>
          </p:nvPr>
        </p:nvSpPr>
        <p:spPr>
          <a:xfrm>
            <a:off x="1820863" y="6548120"/>
            <a:ext cx="6719888" cy="219075"/>
          </a:xfrm>
          <a:prstGeom prst="rect">
            <a:avLst/>
          </a:prstGeom>
        </p:spPr>
        <p:txBody>
          <a:bodyPr/>
          <a:lstStyle>
            <a:lvl1pPr algn="r">
              <a:defRPr sz="1200">
                <a:solidFill>
                  <a:schemeClr val="bg1">
                    <a:lumMod val="50000"/>
                  </a:schemeClr>
                </a:solidFill>
              </a:defRPr>
            </a:lvl1pPr>
          </a:lstStyle>
          <a:p>
            <a:endParaRPr lang="de-DE" dirty="0"/>
          </a:p>
        </p:txBody>
      </p:sp>
      <p:sp>
        <p:nvSpPr>
          <p:cNvPr id="8" name="Slide Number Placeholder 5"/>
          <p:cNvSpPr>
            <a:spLocks noGrp="1"/>
          </p:cNvSpPr>
          <p:nvPr>
            <p:ph type="sldNum" sz="quarter" idx="4"/>
          </p:nvPr>
        </p:nvSpPr>
        <p:spPr>
          <a:xfrm>
            <a:off x="554038" y="6548120"/>
            <a:ext cx="1092200" cy="219075"/>
          </a:xfrm>
          <a:prstGeom prst="rect">
            <a:avLst/>
          </a:prstGeom>
        </p:spPr>
        <p:txBody>
          <a:bodyPr/>
          <a:lstStyle>
            <a:lvl1pPr>
              <a:defRPr sz="1200">
                <a:solidFill>
                  <a:schemeClr val="bg1">
                    <a:lumMod val="50000"/>
                  </a:schemeClr>
                </a:solidFill>
              </a:defRPr>
            </a:lvl1pPr>
          </a:lstStyle>
          <a:p>
            <a:r>
              <a:rPr lang="de-DE" dirty="0" smtClean="0"/>
              <a:t>Folie </a:t>
            </a:r>
            <a:fld id="{9DE08E51-56CF-4C15-BAC0-8C0D6423660B}" type="slidenum">
              <a:rPr lang="de-DE" smtClean="0"/>
              <a:pPr/>
              <a:t>‹#›</a:t>
            </a:fld>
            <a:endParaRPr lang="de-DE"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2" descr="H:\CrypTool\RSA-Präsentation\Titelfolie.png"/>
          <p:cNvPicPr>
            <a:picLocks noChangeAspect="1" noChangeArrowheads="1"/>
          </p:cNvPicPr>
          <p:nvPr userDrawn="1"/>
        </p:nvPicPr>
        <p:blipFill>
          <a:blip r:embed="rId2" cstate="print"/>
          <a:srcRect b="1967"/>
          <a:stretch>
            <a:fillRect/>
          </a:stretch>
        </p:blipFill>
        <p:spPr bwMode="auto">
          <a:xfrm>
            <a:off x="0" y="0"/>
            <a:ext cx="9153525" cy="6858000"/>
          </a:xfrm>
          <a:prstGeom prst="rect">
            <a:avLst/>
          </a:prstGeom>
          <a:noFill/>
        </p:spPr>
      </p:pic>
      <p:sp>
        <p:nvSpPr>
          <p:cNvPr id="2" name="Title 1"/>
          <p:cNvSpPr>
            <a:spLocks noGrp="1"/>
          </p:cNvSpPr>
          <p:nvPr>
            <p:ph type="title"/>
          </p:nvPr>
        </p:nvSpPr>
        <p:spPr>
          <a:xfrm>
            <a:off x="1990724" y="1376363"/>
            <a:ext cx="6715125" cy="1830387"/>
          </a:xfrm>
        </p:spPr>
        <p:txBody>
          <a:bodyPr vert="horz" lIns="91440" tIns="45720" rIns="91440" bIns="45720" rtlCol="0" anchor="b" anchorCtr="0">
            <a:noAutofit/>
          </a:bodyPr>
          <a:lstStyle>
            <a:lvl1pPr algn="l">
              <a:defRPr kumimoji="0" lang="de-DE" sz="3600" b="1" i="0" u="none" strike="noStrike" kern="1200" cap="none" spc="0" normalizeH="0" baseline="0" noProof="0" dirty="0">
                <a:ln>
                  <a:noFill/>
                </a:ln>
                <a:solidFill>
                  <a:srgbClr val="0070C0"/>
                </a:solidFill>
                <a:effectLst/>
                <a:uLnTx/>
                <a:uFillTx/>
                <a:latin typeface="+mj-lt"/>
                <a:ea typeface="+mj-ea"/>
                <a:cs typeface="+mj-cs"/>
              </a:defRPr>
            </a:lvl1pPr>
          </a:lstStyle>
          <a:p>
            <a:pPr marL="0" marR="0" lvl="0" indent="0" algn="r" defTabSz="914400" rtl="0" eaLnBrk="1" fontAlgn="auto" latinLnBrk="0" hangingPunct="1">
              <a:lnSpc>
                <a:spcPts val="4400"/>
              </a:lnSpc>
              <a:spcBef>
                <a:spcPct val="0"/>
              </a:spcBef>
              <a:spcAft>
                <a:spcPts val="0"/>
              </a:spcAft>
              <a:buClrTx/>
              <a:buSzTx/>
              <a:buFontTx/>
              <a:buNone/>
              <a:tabLst/>
              <a:defRPr/>
            </a:pPr>
            <a:r>
              <a:rPr lang="en-US" dirty="0" smtClean="0"/>
              <a:t>Click to edit Master title style</a:t>
            </a:r>
            <a:endParaRPr lang="de-DE" dirty="0"/>
          </a:p>
        </p:txBody>
      </p:sp>
      <p:sp>
        <p:nvSpPr>
          <p:cNvPr id="3" name="Text Placeholder 2"/>
          <p:cNvSpPr>
            <a:spLocks noGrp="1"/>
          </p:cNvSpPr>
          <p:nvPr>
            <p:ph type="body" idx="1"/>
          </p:nvPr>
        </p:nvSpPr>
        <p:spPr>
          <a:xfrm>
            <a:off x="2847975" y="5695950"/>
            <a:ext cx="5857875" cy="654050"/>
          </a:xfrm>
        </p:spPr>
        <p:txBody>
          <a:bodyPr vert="horz" lIns="91440" tIns="45720" rIns="91440" bIns="45720" rtlCol="0" anchor="b" anchorCtr="0">
            <a:normAutofit/>
          </a:bodyPr>
          <a:lstStyle>
            <a:lvl1pPr marL="266700" indent="-266700" algn="r" defTabSz="914400" rtl="0" eaLnBrk="1" latinLnBrk="0" hangingPunct="1">
              <a:spcBef>
                <a:spcPct val="20000"/>
              </a:spcBef>
              <a:buFont typeface="Arial" pitchFamily="34" charset="0"/>
              <a:buNone/>
              <a:defRPr lang="en-US" sz="1800" b="1" kern="1200" smtClean="0">
                <a:solidFill>
                  <a:schemeClr val="bg1">
                    <a:lumMod val="5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8" name="Footer Placeholder 4"/>
          <p:cNvSpPr>
            <a:spLocks noGrp="1"/>
          </p:cNvSpPr>
          <p:nvPr>
            <p:ph type="ftr" sz="quarter" idx="3"/>
          </p:nvPr>
        </p:nvSpPr>
        <p:spPr>
          <a:xfrm>
            <a:off x="1820863" y="6548120"/>
            <a:ext cx="6719888" cy="219075"/>
          </a:xfrm>
          <a:prstGeom prst="rect">
            <a:avLst/>
          </a:prstGeom>
        </p:spPr>
        <p:txBody>
          <a:bodyPr/>
          <a:lstStyle>
            <a:lvl1pPr algn="r">
              <a:defRPr sz="1200">
                <a:solidFill>
                  <a:schemeClr val="bg1">
                    <a:lumMod val="50000"/>
                  </a:schemeClr>
                </a:solidFill>
              </a:defRPr>
            </a:lvl1pPr>
          </a:lstStyle>
          <a:p>
            <a:endParaRPr lang="de-DE" dirty="0"/>
          </a:p>
        </p:txBody>
      </p:sp>
      <p:sp>
        <p:nvSpPr>
          <p:cNvPr id="9" name="Slide Number Placeholder 5"/>
          <p:cNvSpPr>
            <a:spLocks noGrp="1"/>
          </p:cNvSpPr>
          <p:nvPr>
            <p:ph type="sldNum" sz="quarter" idx="4"/>
          </p:nvPr>
        </p:nvSpPr>
        <p:spPr>
          <a:xfrm>
            <a:off x="554038" y="6548120"/>
            <a:ext cx="1092200" cy="219075"/>
          </a:xfrm>
          <a:prstGeom prst="rect">
            <a:avLst/>
          </a:prstGeom>
        </p:spPr>
        <p:txBody>
          <a:bodyPr/>
          <a:lstStyle>
            <a:lvl1pPr>
              <a:defRPr sz="1200">
                <a:solidFill>
                  <a:schemeClr val="bg1">
                    <a:lumMod val="50000"/>
                  </a:schemeClr>
                </a:solidFill>
              </a:defRPr>
            </a:lvl1pPr>
          </a:lstStyle>
          <a:p>
            <a:r>
              <a:rPr lang="de-DE" dirty="0" smtClean="0"/>
              <a:t>Folie </a:t>
            </a:r>
            <a:fld id="{9DE08E51-56CF-4C15-BAC0-8C0D6423660B}" type="slidenum">
              <a:rPr lang="de-DE" smtClean="0"/>
              <a:pPr/>
              <a:t>‹#›</a:t>
            </a:fld>
            <a:endParaRPr lang="de-DE"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0" name="Footer Placeholder 4"/>
          <p:cNvSpPr>
            <a:spLocks noGrp="1"/>
          </p:cNvSpPr>
          <p:nvPr>
            <p:ph type="ftr" sz="quarter" idx="10"/>
          </p:nvPr>
        </p:nvSpPr>
        <p:spPr>
          <a:xfrm>
            <a:off x="1820863" y="6548120"/>
            <a:ext cx="6719888" cy="219075"/>
          </a:xfrm>
          <a:prstGeom prst="rect">
            <a:avLst/>
          </a:prstGeom>
        </p:spPr>
        <p:txBody>
          <a:bodyPr/>
          <a:lstStyle>
            <a:lvl1pPr algn="r">
              <a:defRPr sz="1200">
                <a:solidFill>
                  <a:schemeClr val="bg1">
                    <a:lumMod val="50000"/>
                  </a:schemeClr>
                </a:solidFill>
              </a:defRPr>
            </a:lvl1pPr>
          </a:lstStyle>
          <a:p>
            <a:endParaRPr lang="de-DE" dirty="0"/>
          </a:p>
        </p:txBody>
      </p:sp>
      <p:sp>
        <p:nvSpPr>
          <p:cNvPr id="11" name="Slide Number Placeholder 5"/>
          <p:cNvSpPr>
            <a:spLocks noGrp="1"/>
          </p:cNvSpPr>
          <p:nvPr>
            <p:ph type="sldNum" sz="quarter" idx="11"/>
          </p:nvPr>
        </p:nvSpPr>
        <p:spPr>
          <a:xfrm>
            <a:off x="554038" y="6548120"/>
            <a:ext cx="1092200" cy="219075"/>
          </a:xfrm>
          <a:prstGeom prst="rect">
            <a:avLst/>
          </a:prstGeom>
        </p:spPr>
        <p:txBody>
          <a:bodyPr/>
          <a:lstStyle>
            <a:lvl1pPr>
              <a:defRPr sz="1200">
                <a:solidFill>
                  <a:schemeClr val="bg1">
                    <a:lumMod val="50000"/>
                  </a:schemeClr>
                </a:solidFill>
              </a:defRPr>
            </a:lvl1pPr>
          </a:lstStyle>
          <a:p>
            <a:r>
              <a:rPr lang="de-DE" dirty="0" smtClean="0"/>
              <a:t>Folie </a:t>
            </a:r>
            <a:fld id="{9DE08E51-56CF-4C15-BAC0-8C0D6423660B}" type="slidenum">
              <a:rPr lang="de-DE" smtClean="0"/>
              <a:pPr/>
              <a:t>‹#›</a:t>
            </a:fld>
            <a:endParaRPr lang="de-DE"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6" name="Footer Placeholder 4"/>
          <p:cNvSpPr>
            <a:spLocks noGrp="1"/>
          </p:cNvSpPr>
          <p:nvPr>
            <p:ph type="ftr" sz="quarter" idx="3"/>
          </p:nvPr>
        </p:nvSpPr>
        <p:spPr>
          <a:xfrm>
            <a:off x="1820863" y="6548120"/>
            <a:ext cx="6719888" cy="219075"/>
          </a:xfrm>
          <a:prstGeom prst="rect">
            <a:avLst/>
          </a:prstGeom>
        </p:spPr>
        <p:txBody>
          <a:bodyPr/>
          <a:lstStyle>
            <a:lvl1pPr algn="r">
              <a:defRPr sz="1200">
                <a:solidFill>
                  <a:schemeClr val="bg1">
                    <a:lumMod val="50000"/>
                  </a:schemeClr>
                </a:solidFill>
              </a:defRPr>
            </a:lvl1pPr>
          </a:lstStyle>
          <a:p>
            <a:endParaRPr lang="de-DE" dirty="0"/>
          </a:p>
        </p:txBody>
      </p:sp>
      <p:sp>
        <p:nvSpPr>
          <p:cNvPr id="7" name="Slide Number Placeholder 5"/>
          <p:cNvSpPr>
            <a:spLocks noGrp="1"/>
          </p:cNvSpPr>
          <p:nvPr>
            <p:ph type="sldNum" sz="quarter" idx="4"/>
          </p:nvPr>
        </p:nvSpPr>
        <p:spPr>
          <a:xfrm>
            <a:off x="554038" y="6548120"/>
            <a:ext cx="1092200" cy="219075"/>
          </a:xfrm>
          <a:prstGeom prst="rect">
            <a:avLst/>
          </a:prstGeom>
        </p:spPr>
        <p:txBody>
          <a:bodyPr/>
          <a:lstStyle>
            <a:lvl1pPr>
              <a:defRPr sz="1200">
                <a:solidFill>
                  <a:schemeClr val="bg1">
                    <a:lumMod val="50000"/>
                  </a:schemeClr>
                </a:solidFill>
              </a:defRPr>
            </a:lvl1pPr>
          </a:lstStyle>
          <a:p>
            <a:r>
              <a:rPr lang="de-DE" dirty="0" smtClean="0"/>
              <a:t>Folie </a:t>
            </a:r>
            <a:fld id="{9DE08E51-56CF-4C15-BAC0-8C0D6423660B}" type="slidenum">
              <a:rPr lang="de-DE" smtClean="0"/>
              <a:pPr/>
              <a:t>‹#›</a:t>
            </a:fld>
            <a:endParaRPr lang="de-DE"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820863" y="6548120"/>
            <a:ext cx="6719888" cy="219075"/>
          </a:xfrm>
          <a:prstGeom prst="rect">
            <a:avLst/>
          </a:prstGeom>
        </p:spPr>
        <p:txBody>
          <a:bodyPr/>
          <a:lstStyle>
            <a:lvl1pPr algn="r">
              <a:defRPr sz="1200">
                <a:solidFill>
                  <a:schemeClr val="bg1">
                    <a:lumMod val="50000"/>
                  </a:schemeClr>
                </a:solidFill>
              </a:defRPr>
            </a:lvl1pPr>
          </a:lstStyle>
          <a:p>
            <a:endParaRPr lang="de-DE" dirty="0"/>
          </a:p>
        </p:txBody>
      </p:sp>
      <p:sp>
        <p:nvSpPr>
          <p:cNvPr id="6" name="Slide Number Placeholder 5"/>
          <p:cNvSpPr>
            <a:spLocks noGrp="1"/>
          </p:cNvSpPr>
          <p:nvPr>
            <p:ph type="sldNum" sz="quarter" idx="4"/>
          </p:nvPr>
        </p:nvSpPr>
        <p:spPr>
          <a:xfrm>
            <a:off x="554038" y="6548120"/>
            <a:ext cx="1092200" cy="219075"/>
          </a:xfrm>
          <a:prstGeom prst="rect">
            <a:avLst/>
          </a:prstGeom>
        </p:spPr>
        <p:txBody>
          <a:bodyPr/>
          <a:lstStyle>
            <a:lvl1pPr>
              <a:defRPr sz="1200">
                <a:solidFill>
                  <a:schemeClr val="bg1">
                    <a:lumMod val="50000"/>
                  </a:schemeClr>
                </a:solidFill>
              </a:defRPr>
            </a:lvl1pPr>
          </a:lstStyle>
          <a:p>
            <a:r>
              <a:rPr lang="de-DE" dirty="0" smtClean="0"/>
              <a:t>Folie </a:t>
            </a:r>
            <a:fld id="{9DE08E51-56CF-4C15-BAC0-8C0D6423660B}" type="slidenum">
              <a:rPr lang="de-DE" smtClean="0"/>
              <a:pPr/>
              <a:t>‹#›</a:t>
            </a:fld>
            <a:endParaRPr lang="de-DE"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3"/>
          </p:nvPr>
        </p:nvSpPr>
        <p:spPr>
          <a:xfrm>
            <a:off x="1820863" y="6548120"/>
            <a:ext cx="6719888" cy="219075"/>
          </a:xfrm>
          <a:prstGeom prst="rect">
            <a:avLst/>
          </a:prstGeom>
        </p:spPr>
        <p:txBody>
          <a:bodyPr/>
          <a:lstStyle>
            <a:lvl1pPr algn="r">
              <a:defRPr sz="1200">
                <a:solidFill>
                  <a:schemeClr val="bg1">
                    <a:lumMod val="50000"/>
                  </a:schemeClr>
                </a:solidFill>
              </a:defRPr>
            </a:lvl1pPr>
          </a:lstStyle>
          <a:p>
            <a:endParaRPr lang="de-DE" dirty="0"/>
          </a:p>
        </p:txBody>
      </p:sp>
      <p:sp>
        <p:nvSpPr>
          <p:cNvPr id="9" name="Slide Number Placeholder 5"/>
          <p:cNvSpPr>
            <a:spLocks noGrp="1"/>
          </p:cNvSpPr>
          <p:nvPr>
            <p:ph type="sldNum" sz="quarter" idx="4"/>
          </p:nvPr>
        </p:nvSpPr>
        <p:spPr>
          <a:xfrm>
            <a:off x="554038" y="6548120"/>
            <a:ext cx="1092200" cy="219075"/>
          </a:xfrm>
          <a:prstGeom prst="rect">
            <a:avLst/>
          </a:prstGeom>
        </p:spPr>
        <p:txBody>
          <a:bodyPr/>
          <a:lstStyle>
            <a:lvl1pPr>
              <a:defRPr sz="1200">
                <a:solidFill>
                  <a:schemeClr val="bg1">
                    <a:lumMod val="50000"/>
                  </a:schemeClr>
                </a:solidFill>
              </a:defRPr>
            </a:lvl1pPr>
          </a:lstStyle>
          <a:p>
            <a:r>
              <a:rPr lang="de-DE" dirty="0" smtClean="0"/>
              <a:t>Folie </a:t>
            </a:r>
            <a:fld id="{9DE08E51-56CF-4C15-BAC0-8C0D6423660B}" type="slidenum">
              <a:rPr lang="de-DE" smtClean="0"/>
              <a:pPr/>
              <a:t>‹#›</a:t>
            </a:fld>
            <a:endParaRPr lang="de-DE"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3"/>
          </p:nvPr>
        </p:nvSpPr>
        <p:spPr>
          <a:xfrm>
            <a:off x="1820863" y="6548120"/>
            <a:ext cx="6719888" cy="219075"/>
          </a:xfrm>
          <a:prstGeom prst="rect">
            <a:avLst/>
          </a:prstGeom>
        </p:spPr>
        <p:txBody>
          <a:bodyPr/>
          <a:lstStyle>
            <a:lvl1pPr algn="r">
              <a:defRPr sz="1200">
                <a:solidFill>
                  <a:schemeClr val="bg1">
                    <a:lumMod val="50000"/>
                  </a:schemeClr>
                </a:solidFill>
              </a:defRPr>
            </a:lvl1pPr>
          </a:lstStyle>
          <a:p>
            <a:endParaRPr lang="de-DE" dirty="0"/>
          </a:p>
        </p:txBody>
      </p:sp>
      <p:sp>
        <p:nvSpPr>
          <p:cNvPr id="9" name="Slide Number Placeholder 5"/>
          <p:cNvSpPr>
            <a:spLocks noGrp="1"/>
          </p:cNvSpPr>
          <p:nvPr>
            <p:ph type="sldNum" sz="quarter" idx="4"/>
          </p:nvPr>
        </p:nvSpPr>
        <p:spPr>
          <a:xfrm>
            <a:off x="554038" y="6548120"/>
            <a:ext cx="1092200" cy="219075"/>
          </a:xfrm>
          <a:prstGeom prst="rect">
            <a:avLst/>
          </a:prstGeom>
        </p:spPr>
        <p:txBody>
          <a:bodyPr/>
          <a:lstStyle>
            <a:lvl1pPr>
              <a:defRPr sz="1200">
                <a:solidFill>
                  <a:schemeClr val="bg1">
                    <a:lumMod val="50000"/>
                  </a:schemeClr>
                </a:solidFill>
              </a:defRPr>
            </a:lvl1pPr>
          </a:lstStyle>
          <a:p>
            <a:r>
              <a:rPr lang="de-DE" dirty="0" smtClean="0"/>
              <a:t>Folie </a:t>
            </a:r>
            <a:fld id="{9DE08E51-56CF-4C15-BAC0-8C0D6423660B}" type="slidenum">
              <a:rPr lang="de-DE" smtClean="0"/>
              <a:pPr/>
              <a:t>‹#›</a:t>
            </a:fld>
            <a:endParaRPr lang="de-DE"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4500570"/>
            <a:ext cx="9144000" cy="1857388"/>
          </a:xfrm>
          <a:prstGeom prst="rect">
            <a:avLst/>
          </a:prstGeom>
          <a:gradFill>
            <a:gsLst>
              <a:gs pos="100000">
                <a:schemeClr val="bg1"/>
              </a:gs>
              <a:gs pos="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tangle 7"/>
          <p:cNvSpPr/>
          <p:nvPr/>
        </p:nvSpPr>
        <p:spPr>
          <a:xfrm flipV="1">
            <a:off x="0" y="4214818"/>
            <a:ext cx="9144000" cy="285752"/>
          </a:xfrm>
          <a:prstGeom prst="rect">
            <a:avLst/>
          </a:prstGeom>
          <a:gradFill>
            <a:gsLst>
              <a:gs pos="100000">
                <a:schemeClr val="bg1"/>
              </a:gs>
              <a:gs pos="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le Placeholder 1"/>
          <p:cNvSpPr>
            <a:spLocks noGrp="1"/>
          </p:cNvSpPr>
          <p:nvPr>
            <p:ph type="title"/>
          </p:nvPr>
        </p:nvSpPr>
        <p:spPr>
          <a:xfrm>
            <a:off x="457200" y="274638"/>
            <a:ext cx="8229600" cy="639762"/>
          </a:xfrm>
          <a:prstGeom prst="rect">
            <a:avLst/>
          </a:prstGeom>
        </p:spPr>
        <p:txBody>
          <a:bodyPr vert="horz" lIns="91440" tIns="45720" rIns="91440" bIns="45720" rtlCol="0" anchor="ctr">
            <a:noAutofit/>
          </a:bodyPr>
          <a:lstStyle/>
          <a:p>
            <a:r>
              <a:rPr lang="en-US" dirty="0" smtClean="0"/>
              <a:t>Click to edit Master title style</a:t>
            </a:r>
            <a:endParaRPr lang="de-DE" dirty="0"/>
          </a:p>
        </p:txBody>
      </p:sp>
      <p:sp>
        <p:nvSpPr>
          <p:cNvPr id="3" name="Text Placeholder 2"/>
          <p:cNvSpPr>
            <a:spLocks noGrp="1"/>
          </p:cNvSpPr>
          <p:nvPr>
            <p:ph type="body" idx="1"/>
          </p:nvPr>
        </p:nvSpPr>
        <p:spPr>
          <a:xfrm>
            <a:off x="457200" y="1095375"/>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0" name="Freeform 6"/>
          <p:cNvSpPr>
            <a:spLocks/>
          </p:cNvSpPr>
          <p:nvPr/>
        </p:nvSpPr>
        <p:spPr bwMode="auto">
          <a:xfrm>
            <a:off x="554038" y="869157"/>
            <a:ext cx="276974" cy="112728"/>
          </a:xfrm>
          <a:custGeom>
            <a:avLst/>
            <a:gdLst/>
            <a:ahLst/>
            <a:cxnLst>
              <a:cxn ang="0">
                <a:pos x="153" y="583"/>
              </a:cxn>
              <a:cxn ang="0">
                <a:pos x="306" y="583"/>
              </a:cxn>
              <a:cxn ang="0">
                <a:pos x="566" y="617"/>
              </a:cxn>
              <a:cxn ang="0">
                <a:pos x="708" y="639"/>
              </a:cxn>
              <a:cxn ang="0">
                <a:pos x="872" y="656"/>
              </a:cxn>
              <a:cxn ang="0">
                <a:pos x="1093" y="667"/>
              </a:cxn>
              <a:cxn ang="0">
                <a:pos x="1218" y="713"/>
              </a:cxn>
              <a:cxn ang="0">
                <a:pos x="1445" y="815"/>
              </a:cxn>
              <a:cxn ang="0">
                <a:pos x="1598" y="747"/>
              </a:cxn>
              <a:cxn ang="0">
                <a:pos x="1638" y="792"/>
              </a:cxn>
              <a:cxn ang="0">
                <a:pos x="1740" y="894"/>
              </a:cxn>
              <a:cxn ang="0">
                <a:pos x="1887" y="1001"/>
              </a:cxn>
              <a:cxn ang="0">
                <a:pos x="2012" y="1047"/>
              </a:cxn>
              <a:cxn ang="0">
                <a:pos x="2136" y="1041"/>
              </a:cxn>
              <a:cxn ang="0">
                <a:pos x="2312" y="990"/>
              </a:cxn>
              <a:cxn ang="0">
                <a:pos x="2454" y="866"/>
              </a:cxn>
              <a:cxn ang="0">
                <a:pos x="2544" y="673"/>
              </a:cxn>
              <a:cxn ang="0">
                <a:pos x="2556" y="543"/>
              </a:cxn>
              <a:cxn ang="0">
                <a:pos x="2544" y="407"/>
              </a:cxn>
              <a:cxn ang="0">
                <a:pos x="2510" y="294"/>
              </a:cxn>
              <a:cxn ang="0">
                <a:pos x="2386" y="130"/>
              </a:cxn>
              <a:cxn ang="0">
                <a:pos x="2233" y="28"/>
              </a:cxn>
              <a:cxn ang="0">
                <a:pos x="2085" y="0"/>
              </a:cxn>
              <a:cxn ang="0">
                <a:pos x="1972" y="11"/>
              </a:cxn>
              <a:cxn ang="0">
                <a:pos x="1881" y="45"/>
              </a:cxn>
              <a:cxn ang="0">
                <a:pos x="1745" y="158"/>
              </a:cxn>
              <a:cxn ang="0">
                <a:pos x="1660" y="271"/>
              </a:cxn>
              <a:cxn ang="0">
                <a:pos x="1615" y="322"/>
              </a:cxn>
              <a:cxn ang="0">
                <a:pos x="1581" y="328"/>
              </a:cxn>
              <a:cxn ang="0">
                <a:pos x="1490" y="328"/>
              </a:cxn>
              <a:cxn ang="0">
                <a:pos x="1360" y="334"/>
              </a:cxn>
              <a:cxn ang="0">
                <a:pos x="1105" y="334"/>
              </a:cxn>
              <a:cxn ang="0">
                <a:pos x="850" y="334"/>
              </a:cxn>
              <a:cxn ang="0">
                <a:pos x="697" y="334"/>
              </a:cxn>
              <a:cxn ang="0">
                <a:pos x="583" y="334"/>
              </a:cxn>
              <a:cxn ang="0">
                <a:pos x="481" y="334"/>
              </a:cxn>
              <a:cxn ang="0">
                <a:pos x="328" y="328"/>
              </a:cxn>
              <a:cxn ang="0">
                <a:pos x="181" y="328"/>
              </a:cxn>
              <a:cxn ang="0">
                <a:pos x="107" y="322"/>
              </a:cxn>
              <a:cxn ang="0">
                <a:pos x="79" y="322"/>
              </a:cxn>
              <a:cxn ang="0">
                <a:pos x="0" y="407"/>
              </a:cxn>
            </a:cxnLst>
            <a:rect l="0" t="0" r="r" b="b"/>
            <a:pathLst>
              <a:path w="2556" h="1047">
                <a:moveTo>
                  <a:pt x="0" y="407"/>
                </a:moveTo>
                <a:lnTo>
                  <a:pt x="153" y="583"/>
                </a:lnTo>
                <a:lnTo>
                  <a:pt x="238" y="549"/>
                </a:lnTo>
                <a:lnTo>
                  <a:pt x="306" y="583"/>
                </a:lnTo>
                <a:lnTo>
                  <a:pt x="447" y="503"/>
                </a:lnTo>
                <a:lnTo>
                  <a:pt x="566" y="617"/>
                </a:lnTo>
                <a:lnTo>
                  <a:pt x="623" y="594"/>
                </a:lnTo>
                <a:lnTo>
                  <a:pt x="708" y="639"/>
                </a:lnTo>
                <a:lnTo>
                  <a:pt x="804" y="617"/>
                </a:lnTo>
                <a:lnTo>
                  <a:pt x="872" y="656"/>
                </a:lnTo>
                <a:lnTo>
                  <a:pt x="980" y="622"/>
                </a:lnTo>
                <a:lnTo>
                  <a:pt x="1093" y="667"/>
                </a:lnTo>
                <a:lnTo>
                  <a:pt x="1195" y="667"/>
                </a:lnTo>
                <a:lnTo>
                  <a:pt x="1218" y="713"/>
                </a:lnTo>
                <a:lnTo>
                  <a:pt x="1224" y="809"/>
                </a:lnTo>
                <a:lnTo>
                  <a:pt x="1445" y="815"/>
                </a:lnTo>
                <a:lnTo>
                  <a:pt x="1598" y="741"/>
                </a:lnTo>
                <a:lnTo>
                  <a:pt x="1598" y="747"/>
                </a:lnTo>
                <a:lnTo>
                  <a:pt x="1609" y="758"/>
                </a:lnTo>
                <a:lnTo>
                  <a:pt x="1638" y="792"/>
                </a:lnTo>
                <a:lnTo>
                  <a:pt x="1683" y="837"/>
                </a:lnTo>
                <a:lnTo>
                  <a:pt x="1740" y="894"/>
                </a:lnTo>
                <a:lnTo>
                  <a:pt x="1808" y="950"/>
                </a:lnTo>
                <a:lnTo>
                  <a:pt x="1887" y="1001"/>
                </a:lnTo>
                <a:lnTo>
                  <a:pt x="1966" y="1035"/>
                </a:lnTo>
                <a:lnTo>
                  <a:pt x="2012" y="1047"/>
                </a:lnTo>
                <a:lnTo>
                  <a:pt x="2051" y="1047"/>
                </a:lnTo>
                <a:lnTo>
                  <a:pt x="2136" y="1041"/>
                </a:lnTo>
                <a:lnTo>
                  <a:pt x="2227" y="1024"/>
                </a:lnTo>
                <a:lnTo>
                  <a:pt x="2312" y="990"/>
                </a:lnTo>
                <a:lnTo>
                  <a:pt x="2386" y="939"/>
                </a:lnTo>
                <a:lnTo>
                  <a:pt x="2454" y="866"/>
                </a:lnTo>
                <a:lnTo>
                  <a:pt x="2510" y="781"/>
                </a:lnTo>
                <a:lnTo>
                  <a:pt x="2544" y="673"/>
                </a:lnTo>
                <a:lnTo>
                  <a:pt x="2556" y="611"/>
                </a:lnTo>
                <a:lnTo>
                  <a:pt x="2556" y="543"/>
                </a:lnTo>
                <a:lnTo>
                  <a:pt x="2556" y="469"/>
                </a:lnTo>
                <a:lnTo>
                  <a:pt x="2544" y="407"/>
                </a:lnTo>
                <a:lnTo>
                  <a:pt x="2533" y="351"/>
                </a:lnTo>
                <a:lnTo>
                  <a:pt x="2510" y="294"/>
                </a:lnTo>
                <a:lnTo>
                  <a:pt x="2454" y="203"/>
                </a:lnTo>
                <a:lnTo>
                  <a:pt x="2386" y="130"/>
                </a:lnTo>
                <a:lnTo>
                  <a:pt x="2312" y="68"/>
                </a:lnTo>
                <a:lnTo>
                  <a:pt x="2233" y="28"/>
                </a:lnTo>
                <a:lnTo>
                  <a:pt x="2153" y="5"/>
                </a:lnTo>
                <a:lnTo>
                  <a:pt x="2085" y="0"/>
                </a:lnTo>
                <a:lnTo>
                  <a:pt x="2023" y="0"/>
                </a:lnTo>
                <a:lnTo>
                  <a:pt x="1972" y="11"/>
                </a:lnTo>
                <a:lnTo>
                  <a:pt x="1927" y="28"/>
                </a:lnTo>
                <a:lnTo>
                  <a:pt x="1881" y="45"/>
                </a:lnTo>
                <a:lnTo>
                  <a:pt x="1808" y="96"/>
                </a:lnTo>
                <a:lnTo>
                  <a:pt x="1745" y="158"/>
                </a:lnTo>
                <a:lnTo>
                  <a:pt x="1700" y="215"/>
                </a:lnTo>
                <a:lnTo>
                  <a:pt x="1660" y="271"/>
                </a:lnTo>
                <a:lnTo>
                  <a:pt x="1632" y="311"/>
                </a:lnTo>
                <a:lnTo>
                  <a:pt x="1615" y="322"/>
                </a:lnTo>
                <a:lnTo>
                  <a:pt x="1604" y="328"/>
                </a:lnTo>
                <a:lnTo>
                  <a:pt x="1581" y="328"/>
                </a:lnTo>
                <a:lnTo>
                  <a:pt x="1547" y="328"/>
                </a:lnTo>
                <a:lnTo>
                  <a:pt x="1490" y="328"/>
                </a:lnTo>
                <a:lnTo>
                  <a:pt x="1428" y="328"/>
                </a:lnTo>
                <a:lnTo>
                  <a:pt x="1360" y="334"/>
                </a:lnTo>
                <a:lnTo>
                  <a:pt x="1281" y="334"/>
                </a:lnTo>
                <a:lnTo>
                  <a:pt x="1105" y="334"/>
                </a:lnTo>
                <a:lnTo>
                  <a:pt x="929" y="334"/>
                </a:lnTo>
                <a:lnTo>
                  <a:pt x="850" y="334"/>
                </a:lnTo>
                <a:lnTo>
                  <a:pt x="770" y="334"/>
                </a:lnTo>
                <a:lnTo>
                  <a:pt x="697" y="334"/>
                </a:lnTo>
                <a:lnTo>
                  <a:pt x="634" y="334"/>
                </a:lnTo>
                <a:lnTo>
                  <a:pt x="583" y="334"/>
                </a:lnTo>
                <a:lnTo>
                  <a:pt x="549" y="334"/>
                </a:lnTo>
                <a:lnTo>
                  <a:pt x="481" y="334"/>
                </a:lnTo>
                <a:lnTo>
                  <a:pt x="408" y="328"/>
                </a:lnTo>
                <a:lnTo>
                  <a:pt x="328" y="328"/>
                </a:lnTo>
                <a:lnTo>
                  <a:pt x="255" y="328"/>
                </a:lnTo>
                <a:lnTo>
                  <a:pt x="181" y="328"/>
                </a:lnTo>
                <a:lnTo>
                  <a:pt x="124" y="322"/>
                </a:lnTo>
                <a:lnTo>
                  <a:pt x="107" y="322"/>
                </a:lnTo>
                <a:lnTo>
                  <a:pt x="90" y="322"/>
                </a:lnTo>
                <a:lnTo>
                  <a:pt x="79" y="322"/>
                </a:lnTo>
                <a:lnTo>
                  <a:pt x="73" y="322"/>
                </a:lnTo>
                <a:lnTo>
                  <a:pt x="0" y="407"/>
                </a:lnTo>
                <a:lnTo>
                  <a:pt x="0" y="407"/>
                </a:lnTo>
              </a:path>
            </a:pathLst>
          </a:custGeom>
          <a:solidFill>
            <a:srgbClr val="0070C0"/>
          </a:solidFill>
          <a:ln w="28575">
            <a:noFill/>
            <a:prstDash val="sysDot"/>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de-DE" dirty="0"/>
          </a:p>
        </p:txBody>
      </p:sp>
      <p:sp>
        <p:nvSpPr>
          <p:cNvPr id="12" name="Freeform 11"/>
          <p:cNvSpPr>
            <a:spLocks noEditPoints="1"/>
          </p:cNvSpPr>
          <p:nvPr/>
        </p:nvSpPr>
        <p:spPr bwMode="auto">
          <a:xfrm>
            <a:off x="8543789" y="6344142"/>
            <a:ext cx="162061" cy="230014"/>
          </a:xfrm>
          <a:custGeom>
            <a:avLst/>
            <a:gdLst/>
            <a:ahLst/>
            <a:cxnLst>
              <a:cxn ang="0">
                <a:pos x="589" y="0"/>
              </a:cxn>
              <a:cxn ang="0">
                <a:pos x="492" y="11"/>
              </a:cxn>
              <a:cxn ang="0">
                <a:pos x="402" y="40"/>
              </a:cxn>
              <a:cxn ang="0">
                <a:pos x="323" y="79"/>
              </a:cxn>
              <a:cxn ang="0">
                <a:pos x="255" y="136"/>
              </a:cxn>
              <a:cxn ang="0">
                <a:pos x="192" y="210"/>
              </a:cxn>
              <a:cxn ang="0">
                <a:pos x="153" y="289"/>
              </a:cxn>
              <a:cxn ang="0">
                <a:pos x="124" y="380"/>
              </a:cxn>
              <a:cxn ang="0">
                <a:pos x="113" y="476"/>
              </a:cxn>
              <a:cxn ang="0">
                <a:pos x="113" y="675"/>
              </a:cxn>
              <a:cxn ang="0">
                <a:pos x="40" y="675"/>
              </a:cxn>
              <a:cxn ang="0">
                <a:pos x="23" y="675"/>
              </a:cxn>
              <a:cxn ang="0">
                <a:pos x="11" y="686"/>
              </a:cxn>
              <a:cxn ang="0">
                <a:pos x="6" y="698"/>
              </a:cxn>
              <a:cxn ang="0">
                <a:pos x="0" y="715"/>
              </a:cxn>
              <a:cxn ang="0">
                <a:pos x="0" y="1622"/>
              </a:cxn>
              <a:cxn ang="0">
                <a:pos x="6" y="1639"/>
              </a:cxn>
              <a:cxn ang="0">
                <a:pos x="11" y="1651"/>
              </a:cxn>
              <a:cxn ang="0">
                <a:pos x="23" y="1656"/>
              </a:cxn>
              <a:cxn ang="0">
                <a:pos x="40" y="1662"/>
              </a:cxn>
              <a:cxn ang="0">
                <a:pos x="1132" y="1662"/>
              </a:cxn>
              <a:cxn ang="0">
                <a:pos x="1149" y="1656"/>
              </a:cxn>
              <a:cxn ang="0">
                <a:pos x="1160" y="1651"/>
              </a:cxn>
              <a:cxn ang="0">
                <a:pos x="1166" y="1639"/>
              </a:cxn>
              <a:cxn ang="0">
                <a:pos x="1171" y="1622"/>
              </a:cxn>
              <a:cxn ang="0">
                <a:pos x="1171" y="715"/>
              </a:cxn>
              <a:cxn ang="0">
                <a:pos x="1166" y="698"/>
              </a:cxn>
              <a:cxn ang="0">
                <a:pos x="1160" y="686"/>
              </a:cxn>
              <a:cxn ang="0">
                <a:pos x="1149" y="675"/>
              </a:cxn>
              <a:cxn ang="0">
                <a:pos x="1132" y="675"/>
              </a:cxn>
              <a:cxn ang="0">
                <a:pos x="1058" y="675"/>
              </a:cxn>
              <a:cxn ang="0">
                <a:pos x="1058" y="476"/>
              </a:cxn>
              <a:cxn ang="0">
                <a:pos x="1047" y="380"/>
              </a:cxn>
              <a:cxn ang="0">
                <a:pos x="1019" y="289"/>
              </a:cxn>
              <a:cxn ang="0">
                <a:pos x="979" y="210"/>
              </a:cxn>
              <a:cxn ang="0">
                <a:pos x="917" y="136"/>
              </a:cxn>
              <a:cxn ang="0">
                <a:pos x="849" y="79"/>
              </a:cxn>
              <a:cxn ang="0">
                <a:pos x="770" y="40"/>
              </a:cxn>
              <a:cxn ang="0">
                <a:pos x="679" y="11"/>
              </a:cxn>
              <a:cxn ang="0">
                <a:pos x="589" y="0"/>
              </a:cxn>
              <a:cxn ang="0">
                <a:pos x="589" y="0"/>
              </a:cxn>
              <a:cxn ang="0">
                <a:pos x="589" y="176"/>
              </a:cxn>
              <a:cxn ang="0">
                <a:pos x="645" y="182"/>
              </a:cxn>
              <a:cxn ang="0">
                <a:pos x="707" y="204"/>
              </a:cxn>
              <a:cxn ang="0">
                <a:pos x="758" y="233"/>
              </a:cxn>
              <a:cxn ang="0">
                <a:pos x="804" y="272"/>
              </a:cxn>
              <a:cxn ang="0">
                <a:pos x="837" y="323"/>
              </a:cxn>
              <a:cxn ang="0">
                <a:pos x="866" y="374"/>
              </a:cxn>
              <a:cxn ang="0">
                <a:pos x="883" y="437"/>
              </a:cxn>
              <a:cxn ang="0">
                <a:pos x="894" y="505"/>
              </a:cxn>
              <a:cxn ang="0">
                <a:pos x="894" y="675"/>
              </a:cxn>
              <a:cxn ang="0">
                <a:pos x="277" y="675"/>
              </a:cxn>
              <a:cxn ang="0">
                <a:pos x="277" y="505"/>
              </a:cxn>
              <a:cxn ang="0">
                <a:pos x="283" y="437"/>
              </a:cxn>
              <a:cxn ang="0">
                <a:pos x="306" y="374"/>
              </a:cxn>
              <a:cxn ang="0">
                <a:pos x="334" y="323"/>
              </a:cxn>
              <a:cxn ang="0">
                <a:pos x="368" y="272"/>
              </a:cxn>
              <a:cxn ang="0">
                <a:pos x="413" y="233"/>
              </a:cxn>
              <a:cxn ang="0">
                <a:pos x="464" y="204"/>
              </a:cxn>
              <a:cxn ang="0">
                <a:pos x="526" y="182"/>
              </a:cxn>
              <a:cxn ang="0">
                <a:pos x="589" y="176"/>
              </a:cxn>
              <a:cxn ang="0">
                <a:pos x="589" y="176"/>
              </a:cxn>
            </a:cxnLst>
            <a:rect l="0" t="0" r="r" b="b"/>
            <a:pathLst>
              <a:path w="1171" h="1662">
                <a:moveTo>
                  <a:pt x="589" y="0"/>
                </a:moveTo>
                <a:lnTo>
                  <a:pt x="492" y="11"/>
                </a:lnTo>
                <a:lnTo>
                  <a:pt x="402" y="40"/>
                </a:lnTo>
                <a:lnTo>
                  <a:pt x="323" y="79"/>
                </a:lnTo>
                <a:lnTo>
                  <a:pt x="255" y="136"/>
                </a:lnTo>
                <a:lnTo>
                  <a:pt x="192" y="210"/>
                </a:lnTo>
                <a:lnTo>
                  <a:pt x="153" y="289"/>
                </a:lnTo>
                <a:lnTo>
                  <a:pt x="124" y="380"/>
                </a:lnTo>
                <a:lnTo>
                  <a:pt x="113" y="476"/>
                </a:lnTo>
                <a:lnTo>
                  <a:pt x="113" y="675"/>
                </a:lnTo>
                <a:lnTo>
                  <a:pt x="40" y="675"/>
                </a:lnTo>
                <a:lnTo>
                  <a:pt x="23" y="675"/>
                </a:lnTo>
                <a:lnTo>
                  <a:pt x="11" y="686"/>
                </a:lnTo>
                <a:lnTo>
                  <a:pt x="6" y="698"/>
                </a:lnTo>
                <a:lnTo>
                  <a:pt x="0" y="715"/>
                </a:lnTo>
                <a:lnTo>
                  <a:pt x="0" y="1622"/>
                </a:lnTo>
                <a:lnTo>
                  <a:pt x="6" y="1639"/>
                </a:lnTo>
                <a:lnTo>
                  <a:pt x="11" y="1651"/>
                </a:lnTo>
                <a:lnTo>
                  <a:pt x="23" y="1656"/>
                </a:lnTo>
                <a:lnTo>
                  <a:pt x="40" y="1662"/>
                </a:lnTo>
                <a:lnTo>
                  <a:pt x="1132" y="1662"/>
                </a:lnTo>
                <a:lnTo>
                  <a:pt x="1149" y="1656"/>
                </a:lnTo>
                <a:lnTo>
                  <a:pt x="1160" y="1651"/>
                </a:lnTo>
                <a:lnTo>
                  <a:pt x="1166" y="1639"/>
                </a:lnTo>
                <a:lnTo>
                  <a:pt x="1171" y="1622"/>
                </a:lnTo>
                <a:lnTo>
                  <a:pt x="1171" y="715"/>
                </a:lnTo>
                <a:lnTo>
                  <a:pt x="1166" y="698"/>
                </a:lnTo>
                <a:lnTo>
                  <a:pt x="1160" y="686"/>
                </a:lnTo>
                <a:lnTo>
                  <a:pt x="1149" y="675"/>
                </a:lnTo>
                <a:lnTo>
                  <a:pt x="1132" y="675"/>
                </a:lnTo>
                <a:lnTo>
                  <a:pt x="1058" y="675"/>
                </a:lnTo>
                <a:lnTo>
                  <a:pt x="1058" y="476"/>
                </a:lnTo>
                <a:lnTo>
                  <a:pt x="1047" y="380"/>
                </a:lnTo>
                <a:lnTo>
                  <a:pt x="1019" y="289"/>
                </a:lnTo>
                <a:lnTo>
                  <a:pt x="979" y="210"/>
                </a:lnTo>
                <a:lnTo>
                  <a:pt x="917" y="136"/>
                </a:lnTo>
                <a:lnTo>
                  <a:pt x="849" y="79"/>
                </a:lnTo>
                <a:lnTo>
                  <a:pt x="770" y="40"/>
                </a:lnTo>
                <a:lnTo>
                  <a:pt x="679" y="11"/>
                </a:lnTo>
                <a:lnTo>
                  <a:pt x="589" y="0"/>
                </a:lnTo>
                <a:lnTo>
                  <a:pt x="589" y="0"/>
                </a:lnTo>
                <a:close/>
                <a:moveTo>
                  <a:pt x="589" y="176"/>
                </a:moveTo>
                <a:lnTo>
                  <a:pt x="645" y="182"/>
                </a:lnTo>
                <a:lnTo>
                  <a:pt x="707" y="204"/>
                </a:lnTo>
                <a:lnTo>
                  <a:pt x="758" y="233"/>
                </a:lnTo>
                <a:lnTo>
                  <a:pt x="804" y="272"/>
                </a:lnTo>
                <a:lnTo>
                  <a:pt x="837" y="323"/>
                </a:lnTo>
                <a:lnTo>
                  <a:pt x="866" y="374"/>
                </a:lnTo>
                <a:lnTo>
                  <a:pt x="883" y="437"/>
                </a:lnTo>
                <a:lnTo>
                  <a:pt x="894" y="505"/>
                </a:lnTo>
                <a:lnTo>
                  <a:pt x="894" y="675"/>
                </a:lnTo>
                <a:lnTo>
                  <a:pt x="277" y="675"/>
                </a:lnTo>
                <a:lnTo>
                  <a:pt x="277" y="505"/>
                </a:lnTo>
                <a:lnTo>
                  <a:pt x="283" y="437"/>
                </a:lnTo>
                <a:lnTo>
                  <a:pt x="306" y="374"/>
                </a:lnTo>
                <a:lnTo>
                  <a:pt x="334" y="323"/>
                </a:lnTo>
                <a:lnTo>
                  <a:pt x="368" y="272"/>
                </a:lnTo>
                <a:lnTo>
                  <a:pt x="413" y="233"/>
                </a:lnTo>
                <a:lnTo>
                  <a:pt x="464" y="204"/>
                </a:lnTo>
                <a:lnTo>
                  <a:pt x="526" y="182"/>
                </a:lnTo>
                <a:lnTo>
                  <a:pt x="589" y="176"/>
                </a:lnTo>
                <a:lnTo>
                  <a:pt x="589" y="176"/>
                </a:lnTo>
                <a:close/>
              </a:path>
            </a:pathLst>
          </a:custGeom>
          <a:solidFill>
            <a:srgbClr val="0070C0"/>
          </a:solidFill>
          <a:ln w="28575">
            <a:noFill/>
            <a:prstDash val="sysDot"/>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de-DE" dirty="0"/>
          </a:p>
        </p:txBody>
      </p:sp>
      <p:cxnSp>
        <p:nvCxnSpPr>
          <p:cNvPr id="13" name="Straight Connector 12"/>
          <p:cNvCxnSpPr/>
          <p:nvPr/>
        </p:nvCxnSpPr>
        <p:spPr>
          <a:xfrm>
            <a:off x="852488" y="921544"/>
            <a:ext cx="8291512" cy="794"/>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6508750"/>
            <a:ext cx="8582025" cy="1588"/>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002602" y="109729"/>
            <a:ext cx="703248" cy="594360"/>
            <a:chOff x="3024188" y="2120900"/>
            <a:chExt cx="3086100" cy="2608263"/>
          </a:xfrm>
        </p:grpSpPr>
        <p:sp>
          <p:nvSpPr>
            <p:cNvPr id="29701" name="Freeform 5"/>
            <p:cNvSpPr>
              <a:spLocks/>
            </p:cNvSpPr>
            <p:nvPr userDrawn="1"/>
          </p:nvSpPr>
          <p:spPr bwMode="auto">
            <a:xfrm>
              <a:off x="3024188" y="2120900"/>
              <a:ext cx="1916112" cy="2608263"/>
            </a:xfrm>
            <a:custGeom>
              <a:avLst/>
              <a:gdLst/>
              <a:ahLst/>
              <a:cxnLst>
                <a:cxn ang="0">
                  <a:pos x="1014" y="1546"/>
                </a:cxn>
                <a:cxn ang="0">
                  <a:pos x="992" y="1558"/>
                </a:cxn>
                <a:cxn ang="0">
                  <a:pos x="935" y="1586"/>
                </a:cxn>
                <a:cxn ang="0">
                  <a:pos x="850" y="1620"/>
                </a:cxn>
                <a:cxn ang="0">
                  <a:pos x="685" y="1643"/>
                </a:cxn>
                <a:cxn ang="0">
                  <a:pos x="555" y="1631"/>
                </a:cxn>
                <a:cxn ang="0">
                  <a:pos x="419" y="1580"/>
                </a:cxn>
                <a:cxn ang="0">
                  <a:pos x="283" y="1478"/>
                </a:cxn>
                <a:cxn ang="0">
                  <a:pos x="158" y="1325"/>
                </a:cxn>
                <a:cxn ang="0">
                  <a:pos x="73" y="1167"/>
                </a:cxn>
                <a:cxn ang="0">
                  <a:pos x="22" y="1014"/>
                </a:cxn>
                <a:cxn ang="0">
                  <a:pos x="0" y="878"/>
                </a:cxn>
                <a:cxn ang="0">
                  <a:pos x="5" y="702"/>
                </a:cxn>
                <a:cxn ang="0">
                  <a:pos x="22" y="606"/>
                </a:cxn>
                <a:cxn ang="0">
                  <a:pos x="45" y="538"/>
                </a:cxn>
                <a:cxn ang="0">
                  <a:pos x="62" y="493"/>
                </a:cxn>
                <a:cxn ang="0">
                  <a:pos x="85" y="453"/>
                </a:cxn>
                <a:cxn ang="0">
                  <a:pos x="181" y="306"/>
                </a:cxn>
                <a:cxn ang="0">
                  <a:pos x="345" y="141"/>
                </a:cxn>
                <a:cxn ang="0">
                  <a:pos x="504" y="39"/>
                </a:cxn>
                <a:cxn ang="0">
                  <a:pos x="629" y="5"/>
                </a:cxn>
                <a:cxn ang="0">
                  <a:pos x="765" y="0"/>
                </a:cxn>
                <a:cxn ang="0">
                  <a:pos x="929" y="28"/>
                </a:cxn>
                <a:cxn ang="0">
                  <a:pos x="1088" y="102"/>
                </a:cxn>
                <a:cxn ang="0">
                  <a:pos x="1179" y="181"/>
                </a:cxn>
                <a:cxn ang="0">
                  <a:pos x="1207" y="215"/>
                </a:cxn>
                <a:cxn ang="0">
                  <a:pos x="1037" y="357"/>
                </a:cxn>
                <a:cxn ang="0">
                  <a:pos x="997" y="317"/>
                </a:cxn>
                <a:cxn ang="0">
                  <a:pos x="912" y="266"/>
                </a:cxn>
                <a:cxn ang="0">
                  <a:pos x="793" y="232"/>
                </a:cxn>
                <a:cxn ang="0">
                  <a:pos x="640" y="243"/>
                </a:cxn>
                <a:cxn ang="0">
                  <a:pos x="476" y="328"/>
                </a:cxn>
                <a:cxn ang="0">
                  <a:pos x="340" y="470"/>
                </a:cxn>
                <a:cxn ang="0">
                  <a:pos x="255" y="674"/>
                </a:cxn>
                <a:cxn ang="0">
                  <a:pos x="243" y="793"/>
                </a:cxn>
                <a:cxn ang="0">
                  <a:pos x="255" y="917"/>
                </a:cxn>
                <a:cxn ang="0">
                  <a:pos x="328" y="1127"/>
                </a:cxn>
                <a:cxn ang="0">
                  <a:pos x="453" y="1280"/>
                </a:cxn>
                <a:cxn ang="0">
                  <a:pos x="583" y="1371"/>
                </a:cxn>
                <a:cxn ang="0">
                  <a:pos x="702" y="1399"/>
                </a:cxn>
                <a:cxn ang="0">
                  <a:pos x="787" y="1388"/>
                </a:cxn>
                <a:cxn ang="0">
                  <a:pos x="850" y="1365"/>
                </a:cxn>
                <a:cxn ang="0">
                  <a:pos x="889" y="1342"/>
                </a:cxn>
                <a:cxn ang="0">
                  <a:pos x="895" y="1342"/>
                </a:cxn>
              </a:cxnLst>
              <a:rect l="0" t="0" r="r" b="b"/>
              <a:pathLst>
                <a:path w="1207" h="1643">
                  <a:moveTo>
                    <a:pt x="895" y="1342"/>
                  </a:moveTo>
                  <a:lnTo>
                    <a:pt x="1014" y="1546"/>
                  </a:lnTo>
                  <a:lnTo>
                    <a:pt x="1009" y="1552"/>
                  </a:lnTo>
                  <a:lnTo>
                    <a:pt x="992" y="1558"/>
                  </a:lnTo>
                  <a:lnTo>
                    <a:pt x="969" y="1569"/>
                  </a:lnTo>
                  <a:lnTo>
                    <a:pt x="935" y="1586"/>
                  </a:lnTo>
                  <a:lnTo>
                    <a:pt x="895" y="1603"/>
                  </a:lnTo>
                  <a:lnTo>
                    <a:pt x="850" y="1620"/>
                  </a:lnTo>
                  <a:lnTo>
                    <a:pt x="742" y="1643"/>
                  </a:lnTo>
                  <a:lnTo>
                    <a:pt x="685" y="1643"/>
                  </a:lnTo>
                  <a:lnTo>
                    <a:pt x="623" y="1643"/>
                  </a:lnTo>
                  <a:lnTo>
                    <a:pt x="555" y="1631"/>
                  </a:lnTo>
                  <a:lnTo>
                    <a:pt x="487" y="1614"/>
                  </a:lnTo>
                  <a:lnTo>
                    <a:pt x="419" y="1580"/>
                  </a:lnTo>
                  <a:lnTo>
                    <a:pt x="351" y="1535"/>
                  </a:lnTo>
                  <a:lnTo>
                    <a:pt x="283" y="1478"/>
                  </a:lnTo>
                  <a:lnTo>
                    <a:pt x="221" y="1405"/>
                  </a:lnTo>
                  <a:lnTo>
                    <a:pt x="158" y="1325"/>
                  </a:lnTo>
                  <a:lnTo>
                    <a:pt x="113" y="1246"/>
                  </a:lnTo>
                  <a:lnTo>
                    <a:pt x="73" y="1167"/>
                  </a:lnTo>
                  <a:lnTo>
                    <a:pt x="45" y="1087"/>
                  </a:lnTo>
                  <a:lnTo>
                    <a:pt x="22" y="1014"/>
                  </a:lnTo>
                  <a:lnTo>
                    <a:pt x="5" y="946"/>
                  </a:lnTo>
                  <a:lnTo>
                    <a:pt x="0" y="878"/>
                  </a:lnTo>
                  <a:lnTo>
                    <a:pt x="0" y="816"/>
                  </a:lnTo>
                  <a:lnTo>
                    <a:pt x="5" y="702"/>
                  </a:lnTo>
                  <a:lnTo>
                    <a:pt x="11" y="651"/>
                  </a:lnTo>
                  <a:lnTo>
                    <a:pt x="22" y="606"/>
                  </a:lnTo>
                  <a:lnTo>
                    <a:pt x="34" y="572"/>
                  </a:lnTo>
                  <a:lnTo>
                    <a:pt x="45" y="538"/>
                  </a:lnTo>
                  <a:lnTo>
                    <a:pt x="56" y="515"/>
                  </a:lnTo>
                  <a:lnTo>
                    <a:pt x="62" y="493"/>
                  </a:lnTo>
                  <a:lnTo>
                    <a:pt x="73" y="476"/>
                  </a:lnTo>
                  <a:lnTo>
                    <a:pt x="85" y="453"/>
                  </a:lnTo>
                  <a:lnTo>
                    <a:pt x="124" y="385"/>
                  </a:lnTo>
                  <a:lnTo>
                    <a:pt x="181" y="306"/>
                  </a:lnTo>
                  <a:lnTo>
                    <a:pt x="255" y="221"/>
                  </a:lnTo>
                  <a:lnTo>
                    <a:pt x="345" y="141"/>
                  </a:lnTo>
                  <a:lnTo>
                    <a:pt x="447" y="68"/>
                  </a:lnTo>
                  <a:lnTo>
                    <a:pt x="504" y="39"/>
                  </a:lnTo>
                  <a:lnTo>
                    <a:pt x="566" y="22"/>
                  </a:lnTo>
                  <a:lnTo>
                    <a:pt x="629" y="5"/>
                  </a:lnTo>
                  <a:lnTo>
                    <a:pt x="697" y="0"/>
                  </a:lnTo>
                  <a:lnTo>
                    <a:pt x="765" y="0"/>
                  </a:lnTo>
                  <a:lnTo>
                    <a:pt x="821" y="5"/>
                  </a:lnTo>
                  <a:lnTo>
                    <a:pt x="929" y="28"/>
                  </a:lnTo>
                  <a:lnTo>
                    <a:pt x="1020" y="62"/>
                  </a:lnTo>
                  <a:lnTo>
                    <a:pt x="1088" y="102"/>
                  </a:lnTo>
                  <a:lnTo>
                    <a:pt x="1145" y="141"/>
                  </a:lnTo>
                  <a:lnTo>
                    <a:pt x="1179" y="181"/>
                  </a:lnTo>
                  <a:lnTo>
                    <a:pt x="1201" y="209"/>
                  </a:lnTo>
                  <a:lnTo>
                    <a:pt x="1207" y="215"/>
                  </a:lnTo>
                  <a:lnTo>
                    <a:pt x="1043" y="362"/>
                  </a:lnTo>
                  <a:lnTo>
                    <a:pt x="1037" y="357"/>
                  </a:lnTo>
                  <a:lnTo>
                    <a:pt x="1020" y="340"/>
                  </a:lnTo>
                  <a:lnTo>
                    <a:pt x="997" y="317"/>
                  </a:lnTo>
                  <a:lnTo>
                    <a:pt x="957" y="289"/>
                  </a:lnTo>
                  <a:lnTo>
                    <a:pt x="912" y="266"/>
                  </a:lnTo>
                  <a:lnTo>
                    <a:pt x="855" y="243"/>
                  </a:lnTo>
                  <a:lnTo>
                    <a:pt x="793" y="232"/>
                  </a:lnTo>
                  <a:lnTo>
                    <a:pt x="719" y="232"/>
                  </a:lnTo>
                  <a:lnTo>
                    <a:pt x="640" y="243"/>
                  </a:lnTo>
                  <a:lnTo>
                    <a:pt x="561" y="277"/>
                  </a:lnTo>
                  <a:lnTo>
                    <a:pt x="476" y="328"/>
                  </a:lnTo>
                  <a:lnTo>
                    <a:pt x="402" y="391"/>
                  </a:lnTo>
                  <a:lnTo>
                    <a:pt x="340" y="470"/>
                  </a:lnTo>
                  <a:lnTo>
                    <a:pt x="289" y="561"/>
                  </a:lnTo>
                  <a:lnTo>
                    <a:pt x="255" y="674"/>
                  </a:lnTo>
                  <a:lnTo>
                    <a:pt x="243" y="731"/>
                  </a:lnTo>
                  <a:lnTo>
                    <a:pt x="243" y="793"/>
                  </a:lnTo>
                  <a:lnTo>
                    <a:pt x="243" y="861"/>
                  </a:lnTo>
                  <a:lnTo>
                    <a:pt x="255" y="917"/>
                  </a:lnTo>
                  <a:lnTo>
                    <a:pt x="283" y="1031"/>
                  </a:lnTo>
                  <a:lnTo>
                    <a:pt x="328" y="1127"/>
                  </a:lnTo>
                  <a:lnTo>
                    <a:pt x="385" y="1212"/>
                  </a:lnTo>
                  <a:lnTo>
                    <a:pt x="453" y="1280"/>
                  </a:lnTo>
                  <a:lnTo>
                    <a:pt x="521" y="1337"/>
                  </a:lnTo>
                  <a:lnTo>
                    <a:pt x="583" y="1371"/>
                  </a:lnTo>
                  <a:lnTo>
                    <a:pt x="646" y="1393"/>
                  </a:lnTo>
                  <a:lnTo>
                    <a:pt x="702" y="1399"/>
                  </a:lnTo>
                  <a:lnTo>
                    <a:pt x="748" y="1393"/>
                  </a:lnTo>
                  <a:lnTo>
                    <a:pt x="787" y="1388"/>
                  </a:lnTo>
                  <a:lnTo>
                    <a:pt x="827" y="1376"/>
                  </a:lnTo>
                  <a:lnTo>
                    <a:pt x="850" y="1365"/>
                  </a:lnTo>
                  <a:lnTo>
                    <a:pt x="872" y="1354"/>
                  </a:lnTo>
                  <a:lnTo>
                    <a:pt x="889" y="1342"/>
                  </a:lnTo>
                  <a:lnTo>
                    <a:pt x="895" y="1342"/>
                  </a:lnTo>
                  <a:lnTo>
                    <a:pt x="895" y="1342"/>
                  </a:lnTo>
                </a:path>
              </a:pathLst>
            </a:custGeom>
            <a:solidFill>
              <a:srgbClr val="0070C0"/>
            </a:solidFill>
            <a:ln w="6">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29702" name="Freeform 6"/>
            <p:cNvSpPr>
              <a:spLocks/>
            </p:cNvSpPr>
            <p:nvPr userDrawn="1"/>
          </p:nvSpPr>
          <p:spPr bwMode="auto">
            <a:xfrm>
              <a:off x="4643438" y="2506663"/>
              <a:ext cx="1466850" cy="2212975"/>
            </a:xfrm>
            <a:custGeom>
              <a:avLst/>
              <a:gdLst/>
              <a:ahLst/>
              <a:cxnLst>
                <a:cxn ang="0">
                  <a:pos x="221" y="0"/>
                </a:cxn>
                <a:cxn ang="0">
                  <a:pos x="232" y="17"/>
                </a:cxn>
                <a:cxn ang="0">
                  <a:pos x="266" y="63"/>
                </a:cxn>
                <a:cxn ang="0">
                  <a:pos x="323" y="153"/>
                </a:cxn>
                <a:cxn ang="0">
                  <a:pos x="340" y="210"/>
                </a:cxn>
                <a:cxn ang="0">
                  <a:pos x="363" y="312"/>
                </a:cxn>
                <a:cxn ang="0">
                  <a:pos x="368" y="374"/>
                </a:cxn>
                <a:cxn ang="0">
                  <a:pos x="374" y="397"/>
                </a:cxn>
                <a:cxn ang="0">
                  <a:pos x="578" y="635"/>
                </a:cxn>
                <a:cxn ang="0">
                  <a:pos x="402" y="635"/>
                </a:cxn>
                <a:cxn ang="0">
                  <a:pos x="397" y="663"/>
                </a:cxn>
                <a:cxn ang="0">
                  <a:pos x="397" y="742"/>
                </a:cxn>
                <a:cxn ang="0">
                  <a:pos x="408" y="884"/>
                </a:cxn>
                <a:cxn ang="0">
                  <a:pos x="448" y="1020"/>
                </a:cxn>
                <a:cxn ang="0">
                  <a:pos x="521" y="1099"/>
                </a:cxn>
                <a:cxn ang="0">
                  <a:pos x="595" y="1139"/>
                </a:cxn>
                <a:cxn ang="0">
                  <a:pos x="674" y="1156"/>
                </a:cxn>
                <a:cxn ang="0">
                  <a:pos x="799" y="1139"/>
                </a:cxn>
                <a:cxn ang="0">
                  <a:pos x="884" y="1275"/>
                </a:cxn>
                <a:cxn ang="0">
                  <a:pos x="912" y="1320"/>
                </a:cxn>
                <a:cxn ang="0">
                  <a:pos x="924" y="1337"/>
                </a:cxn>
                <a:cxn ang="0">
                  <a:pos x="912" y="1343"/>
                </a:cxn>
                <a:cxn ang="0">
                  <a:pos x="833" y="1371"/>
                </a:cxn>
                <a:cxn ang="0">
                  <a:pos x="697" y="1394"/>
                </a:cxn>
                <a:cxn ang="0">
                  <a:pos x="538" y="1377"/>
                </a:cxn>
                <a:cxn ang="0">
                  <a:pos x="459" y="1343"/>
                </a:cxn>
                <a:cxn ang="0">
                  <a:pos x="340" y="1241"/>
                </a:cxn>
                <a:cxn ang="0">
                  <a:pos x="255" y="1128"/>
                </a:cxn>
                <a:cxn ang="0">
                  <a:pos x="204" y="1020"/>
                </a:cxn>
                <a:cxn ang="0">
                  <a:pos x="181" y="912"/>
                </a:cxn>
                <a:cxn ang="0">
                  <a:pos x="170" y="765"/>
                </a:cxn>
                <a:cxn ang="0">
                  <a:pos x="164" y="691"/>
                </a:cxn>
                <a:cxn ang="0">
                  <a:pos x="164" y="646"/>
                </a:cxn>
                <a:cxn ang="0">
                  <a:pos x="0" y="640"/>
                </a:cxn>
                <a:cxn ang="0">
                  <a:pos x="153" y="403"/>
                </a:cxn>
                <a:cxn ang="0">
                  <a:pos x="153" y="386"/>
                </a:cxn>
                <a:cxn ang="0">
                  <a:pos x="142" y="301"/>
                </a:cxn>
                <a:cxn ang="0">
                  <a:pos x="96" y="216"/>
                </a:cxn>
                <a:cxn ang="0">
                  <a:pos x="62" y="153"/>
                </a:cxn>
                <a:cxn ang="0">
                  <a:pos x="62" y="142"/>
                </a:cxn>
              </a:cxnLst>
              <a:rect l="0" t="0" r="r" b="b"/>
              <a:pathLst>
                <a:path w="924" h="1394">
                  <a:moveTo>
                    <a:pt x="62" y="142"/>
                  </a:moveTo>
                  <a:lnTo>
                    <a:pt x="221" y="0"/>
                  </a:lnTo>
                  <a:lnTo>
                    <a:pt x="221" y="6"/>
                  </a:lnTo>
                  <a:lnTo>
                    <a:pt x="232" y="17"/>
                  </a:lnTo>
                  <a:lnTo>
                    <a:pt x="249" y="40"/>
                  </a:lnTo>
                  <a:lnTo>
                    <a:pt x="266" y="63"/>
                  </a:lnTo>
                  <a:lnTo>
                    <a:pt x="306" y="125"/>
                  </a:lnTo>
                  <a:lnTo>
                    <a:pt x="323" y="153"/>
                  </a:lnTo>
                  <a:lnTo>
                    <a:pt x="334" y="176"/>
                  </a:lnTo>
                  <a:lnTo>
                    <a:pt x="340" y="210"/>
                  </a:lnTo>
                  <a:lnTo>
                    <a:pt x="351" y="244"/>
                  </a:lnTo>
                  <a:lnTo>
                    <a:pt x="363" y="312"/>
                  </a:lnTo>
                  <a:lnTo>
                    <a:pt x="368" y="346"/>
                  </a:lnTo>
                  <a:lnTo>
                    <a:pt x="368" y="374"/>
                  </a:lnTo>
                  <a:lnTo>
                    <a:pt x="374" y="391"/>
                  </a:lnTo>
                  <a:lnTo>
                    <a:pt x="374" y="397"/>
                  </a:lnTo>
                  <a:lnTo>
                    <a:pt x="578" y="391"/>
                  </a:lnTo>
                  <a:lnTo>
                    <a:pt x="578" y="635"/>
                  </a:lnTo>
                  <a:lnTo>
                    <a:pt x="402" y="629"/>
                  </a:lnTo>
                  <a:lnTo>
                    <a:pt x="402" y="635"/>
                  </a:lnTo>
                  <a:lnTo>
                    <a:pt x="402" y="646"/>
                  </a:lnTo>
                  <a:lnTo>
                    <a:pt x="397" y="663"/>
                  </a:lnTo>
                  <a:lnTo>
                    <a:pt x="397" y="686"/>
                  </a:lnTo>
                  <a:lnTo>
                    <a:pt x="397" y="742"/>
                  </a:lnTo>
                  <a:lnTo>
                    <a:pt x="397" y="810"/>
                  </a:lnTo>
                  <a:lnTo>
                    <a:pt x="408" y="884"/>
                  </a:lnTo>
                  <a:lnTo>
                    <a:pt x="419" y="958"/>
                  </a:lnTo>
                  <a:lnTo>
                    <a:pt x="448" y="1020"/>
                  </a:lnTo>
                  <a:lnTo>
                    <a:pt x="482" y="1071"/>
                  </a:lnTo>
                  <a:lnTo>
                    <a:pt x="521" y="1099"/>
                  </a:lnTo>
                  <a:lnTo>
                    <a:pt x="555" y="1122"/>
                  </a:lnTo>
                  <a:lnTo>
                    <a:pt x="595" y="1139"/>
                  </a:lnTo>
                  <a:lnTo>
                    <a:pt x="635" y="1150"/>
                  </a:lnTo>
                  <a:lnTo>
                    <a:pt x="674" y="1156"/>
                  </a:lnTo>
                  <a:lnTo>
                    <a:pt x="714" y="1156"/>
                  </a:lnTo>
                  <a:lnTo>
                    <a:pt x="799" y="1139"/>
                  </a:lnTo>
                  <a:lnTo>
                    <a:pt x="844" y="1207"/>
                  </a:lnTo>
                  <a:lnTo>
                    <a:pt x="884" y="1275"/>
                  </a:lnTo>
                  <a:lnTo>
                    <a:pt x="901" y="1298"/>
                  </a:lnTo>
                  <a:lnTo>
                    <a:pt x="912" y="1320"/>
                  </a:lnTo>
                  <a:lnTo>
                    <a:pt x="924" y="1332"/>
                  </a:lnTo>
                  <a:lnTo>
                    <a:pt x="924" y="1337"/>
                  </a:lnTo>
                  <a:lnTo>
                    <a:pt x="924" y="1337"/>
                  </a:lnTo>
                  <a:lnTo>
                    <a:pt x="912" y="1343"/>
                  </a:lnTo>
                  <a:lnTo>
                    <a:pt x="878" y="1354"/>
                  </a:lnTo>
                  <a:lnTo>
                    <a:pt x="833" y="1371"/>
                  </a:lnTo>
                  <a:lnTo>
                    <a:pt x="765" y="1383"/>
                  </a:lnTo>
                  <a:lnTo>
                    <a:pt x="697" y="1394"/>
                  </a:lnTo>
                  <a:lnTo>
                    <a:pt x="618" y="1394"/>
                  </a:lnTo>
                  <a:lnTo>
                    <a:pt x="538" y="1377"/>
                  </a:lnTo>
                  <a:lnTo>
                    <a:pt x="499" y="1360"/>
                  </a:lnTo>
                  <a:lnTo>
                    <a:pt x="459" y="1343"/>
                  </a:lnTo>
                  <a:lnTo>
                    <a:pt x="391" y="1292"/>
                  </a:lnTo>
                  <a:lnTo>
                    <a:pt x="340" y="1241"/>
                  </a:lnTo>
                  <a:lnTo>
                    <a:pt x="289" y="1184"/>
                  </a:lnTo>
                  <a:lnTo>
                    <a:pt x="255" y="1128"/>
                  </a:lnTo>
                  <a:lnTo>
                    <a:pt x="227" y="1071"/>
                  </a:lnTo>
                  <a:lnTo>
                    <a:pt x="204" y="1020"/>
                  </a:lnTo>
                  <a:lnTo>
                    <a:pt x="193" y="963"/>
                  </a:lnTo>
                  <a:lnTo>
                    <a:pt x="181" y="912"/>
                  </a:lnTo>
                  <a:lnTo>
                    <a:pt x="170" y="816"/>
                  </a:lnTo>
                  <a:lnTo>
                    <a:pt x="170" y="765"/>
                  </a:lnTo>
                  <a:lnTo>
                    <a:pt x="170" y="725"/>
                  </a:lnTo>
                  <a:lnTo>
                    <a:pt x="164" y="691"/>
                  </a:lnTo>
                  <a:lnTo>
                    <a:pt x="164" y="663"/>
                  </a:lnTo>
                  <a:lnTo>
                    <a:pt x="164" y="646"/>
                  </a:lnTo>
                  <a:lnTo>
                    <a:pt x="164" y="640"/>
                  </a:lnTo>
                  <a:lnTo>
                    <a:pt x="0" y="640"/>
                  </a:lnTo>
                  <a:lnTo>
                    <a:pt x="6" y="403"/>
                  </a:lnTo>
                  <a:lnTo>
                    <a:pt x="153" y="403"/>
                  </a:lnTo>
                  <a:lnTo>
                    <a:pt x="153" y="397"/>
                  </a:lnTo>
                  <a:lnTo>
                    <a:pt x="153" y="386"/>
                  </a:lnTo>
                  <a:lnTo>
                    <a:pt x="153" y="352"/>
                  </a:lnTo>
                  <a:lnTo>
                    <a:pt x="142" y="301"/>
                  </a:lnTo>
                  <a:lnTo>
                    <a:pt x="125" y="255"/>
                  </a:lnTo>
                  <a:lnTo>
                    <a:pt x="96" y="216"/>
                  </a:lnTo>
                  <a:lnTo>
                    <a:pt x="74" y="182"/>
                  </a:lnTo>
                  <a:lnTo>
                    <a:pt x="62" y="153"/>
                  </a:lnTo>
                  <a:lnTo>
                    <a:pt x="62" y="142"/>
                  </a:lnTo>
                  <a:lnTo>
                    <a:pt x="62" y="142"/>
                  </a:lnTo>
                </a:path>
              </a:pathLst>
            </a:custGeom>
            <a:solidFill>
              <a:srgbClr val="0070C0"/>
            </a:solidFill>
            <a:ln w="6">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grpSp>
      <p:pic>
        <p:nvPicPr>
          <p:cNvPr id="29703" name="Picture 7"/>
          <p:cNvPicPr>
            <a:picLocks noChangeAspect="1" noChangeArrowheads="1"/>
          </p:cNvPicPr>
          <p:nvPr/>
        </p:nvPicPr>
        <p:blipFill>
          <a:blip r:embed="rId13" cstate="print">
            <a:clrChange>
              <a:clrFrom>
                <a:srgbClr val="E4EBF3"/>
              </a:clrFrom>
              <a:clrTo>
                <a:srgbClr val="E4EBF3">
                  <a:alpha val="0"/>
                </a:srgbClr>
              </a:clrTo>
            </a:clrChange>
            <a:lum bright="10000"/>
          </a:blip>
          <a:srcRect l="30938" t="32766" r="12500" b="54943"/>
          <a:stretch>
            <a:fillRect/>
          </a:stretch>
        </p:blipFill>
        <p:spPr bwMode="auto">
          <a:xfrm>
            <a:off x="7989072" y="740570"/>
            <a:ext cx="716778" cy="121443"/>
          </a:xfrm>
          <a:prstGeom prst="rect">
            <a:avLst/>
          </a:prstGeom>
          <a:noFill/>
          <a:ln w="9525">
            <a:noFill/>
            <a:miter lim="800000"/>
            <a:headEnd/>
            <a:tailEnd/>
          </a:ln>
          <a:effectLst/>
        </p:spPr>
      </p:pic>
      <p:sp>
        <p:nvSpPr>
          <p:cNvPr id="16" name="Footer Placeholder 4"/>
          <p:cNvSpPr>
            <a:spLocks noGrp="1"/>
          </p:cNvSpPr>
          <p:nvPr>
            <p:ph type="ftr" sz="quarter" idx="3"/>
          </p:nvPr>
        </p:nvSpPr>
        <p:spPr>
          <a:xfrm>
            <a:off x="1820863" y="6548120"/>
            <a:ext cx="6719888" cy="219075"/>
          </a:xfrm>
          <a:prstGeom prst="rect">
            <a:avLst/>
          </a:prstGeom>
        </p:spPr>
        <p:txBody>
          <a:bodyPr/>
          <a:lstStyle>
            <a:lvl1pPr algn="r">
              <a:defRPr sz="1200">
                <a:solidFill>
                  <a:schemeClr val="bg1">
                    <a:lumMod val="50000"/>
                  </a:schemeClr>
                </a:solidFill>
              </a:defRPr>
            </a:lvl1pPr>
          </a:lstStyle>
          <a:p>
            <a:endParaRPr lang="de-DE" dirty="0"/>
          </a:p>
        </p:txBody>
      </p:sp>
      <p:sp>
        <p:nvSpPr>
          <p:cNvPr id="19" name="Slide Number Placeholder 5"/>
          <p:cNvSpPr>
            <a:spLocks noGrp="1"/>
          </p:cNvSpPr>
          <p:nvPr>
            <p:ph type="sldNum" sz="quarter" idx="4"/>
          </p:nvPr>
        </p:nvSpPr>
        <p:spPr>
          <a:xfrm>
            <a:off x="554038" y="6548120"/>
            <a:ext cx="1092200" cy="219075"/>
          </a:xfrm>
          <a:prstGeom prst="rect">
            <a:avLst/>
          </a:prstGeom>
        </p:spPr>
        <p:txBody>
          <a:bodyPr/>
          <a:lstStyle>
            <a:lvl1pPr>
              <a:defRPr sz="1200">
                <a:solidFill>
                  <a:schemeClr val="bg1">
                    <a:lumMod val="50000"/>
                  </a:schemeClr>
                </a:solidFill>
              </a:defRPr>
            </a:lvl1pPr>
          </a:lstStyle>
          <a:p>
            <a:r>
              <a:rPr lang="de-DE" dirty="0" smtClean="0"/>
              <a:t>Folie </a:t>
            </a:r>
            <a:fld id="{9DE08E51-56CF-4C15-BAC0-8C0D6423660B}" type="slidenum">
              <a:rPr lang="de-DE" smtClean="0"/>
              <a:pPr/>
              <a:t>‹#›</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spcBef>
          <a:spcPct val="0"/>
        </a:spcBef>
        <a:buNone/>
        <a:defRPr sz="2000" b="1" kern="1200">
          <a:solidFill>
            <a:srgbClr val="0070C0"/>
          </a:solidFill>
          <a:latin typeface="+mj-lt"/>
          <a:ea typeface="+mj-ea"/>
          <a:cs typeface="+mj-cs"/>
        </a:defRPr>
      </a:lvl1pPr>
    </p:titleStyle>
    <p:bodyStyle>
      <a:lvl1pPr marL="266700" indent="-26670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1pPr>
      <a:lvl2pPr marL="180975" indent="-180975"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361950" indent="-180975"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542925"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714375" indent="9525" algn="l"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40.emf"/><Relationship Id="rId13" Type="http://schemas.openxmlformats.org/officeDocument/2006/relationships/image" Target="../media/image45.emf"/><Relationship Id="rId18" Type="http://schemas.openxmlformats.org/officeDocument/2006/relationships/image" Target="../media/image50.emf"/><Relationship Id="rId3" Type="http://schemas.openxmlformats.org/officeDocument/2006/relationships/image" Target="../media/image22.emf"/><Relationship Id="rId7" Type="http://schemas.openxmlformats.org/officeDocument/2006/relationships/image" Target="../media/image39.emf"/><Relationship Id="rId12" Type="http://schemas.openxmlformats.org/officeDocument/2006/relationships/image" Target="../media/image44.emf"/><Relationship Id="rId17" Type="http://schemas.openxmlformats.org/officeDocument/2006/relationships/image" Target="../media/image49.emf"/><Relationship Id="rId2" Type="http://schemas.openxmlformats.org/officeDocument/2006/relationships/notesSlide" Target="../notesSlides/notesSlide9.xml"/><Relationship Id="rId16" Type="http://schemas.openxmlformats.org/officeDocument/2006/relationships/image" Target="../media/image48.emf"/><Relationship Id="rId1" Type="http://schemas.openxmlformats.org/officeDocument/2006/relationships/slideLayout" Target="../slideLayouts/slideLayout2.xml"/><Relationship Id="rId6" Type="http://schemas.openxmlformats.org/officeDocument/2006/relationships/image" Target="../media/image38.emf"/><Relationship Id="rId11" Type="http://schemas.openxmlformats.org/officeDocument/2006/relationships/image" Target="../media/image43.emf"/><Relationship Id="rId5" Type="http://schemas.openxmlformats.org/officeDocument/2006/relationships/image" Target="../media/image37.emf"/><Relationship Id="rId15" Type="http://schemas.openxmlformats.org/officeDocument/2006/relationships/image" Target="../media/image47.emf"/><Relationship Id="rId10" Type="http://schemas.openxmlformats.org/officeDocument/2006/relationships/image" Target="../media/image42.emf"/><Relationship Id="rId4" Type="http://schemas.openxmlformats.org/officeDocument/2006/relationships/image" Target="../media/image36.emf"/><Relationship Id="rId9" Type="http://schemas.openxmlformats.org/officeDocument/2006/relationships/image" Target="../media/image41.emf"/><Relationship Id="rId14" Type="http://schemas.openxmlformats.org/officeDocument/2006/relationships/image" Target="../media/image46.emf"/></Relationships>
</file>

<file path=ppt/slides/_rels/slide11.xml.rels><?xml version="1.0" encoding="UTF-8" standalone="yes"?>
<Relationships xmlns="http://schemas.openxmlformats.org/package/2006/relationships"><Relationship Id="rId8" Type="http://schemas.openxmlformats.org/officeDocument/2006/relationships/image" Target="../media/image56.emf"/><Relationship Id="rId13" Type="http://schemas.openxmlformats.org/officeDocument/2006/relationships/image" Target="../media/image61.emf"/><Relationship Id="rId3" Type="http://schemas.openxmlformats.org/officeDocument/2006/relationships/image" Target="../media/image51.jpeg"/><Relationship Id="rId7" Type="http://schemas.openxmlformats.org/officeDocument/2006/relationships/image" Target="../media/image55.emf"/><Relationship Id="rId12" Type="http://schemas.openxmlformats.org/officeDocument/2006/relationships/image" Target="../media/image60.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4.emf"/><Relationship Id="rId11" Type="http://schemas.openxmlformats.org/officeDocument/2006/relationships/image" Target="../media/image59.emf"/><Relationship Id="rId5" Type="http://schemas.openxmlformats.org/officeDocument/2006/relationships/image" Target="../media/image53.emf"/><Relationship Id="rId10" Type="http://schemas.openxmlformats.org/officeDocument/2006/relationships/image" Target="../media/image58.emf"/><Relationship Id="rId4" Type="http://schemas.openxmlformats.org/officeDocument/2006/relationships/image" Target="../media/image52.emf"/><Relationship Id="rId9" Type="http://schemas.openxmlformats.org/officeDocument/2006/relationships/image" Target="../media/image57.emf"/><Relationship Id="rId14" Type="http://schemas.openxmlformats.org/officeDocument/2006/relationships/image" Target="../media/image62.emf"/></Relationships>
</file>

<file path=ppt/slides/_rels/slide12.xml.rels><?xml version="1.0" encoding="UTF-8" standalone="yes"?>
<Relationships xmlns="http://schemas.openxmlformats.org/package/2006/relationships"><Relationship Id="rId8" Type="http://schemas.openxmlformats.org/officeDocument/2006/relationships/image" Target="../media/image67.emf"/><Relationship Id="rId13" Type="http://schemas.openxmlformats.org/officeDocument/2006/relationships/image" Target="../media/image72.emf"/><Relationship Id="rId18" Type="http://schemas.openxmlformats.org/officeDocument/2006/relationships/image" Target="../media/image77.emf"/><Relationship Id="rId3" Type="http://schemas.openxmlformats.org/officeDocument/2006/relationships/image" Target="../media/image63.emf"/><Relationship Id="rId21" Type="http://schemas.openxmlformats.org/officeDocument/2006/relationships/image" Target="../media/image80.emf"/><Relationship Id="rId7" Type="http://schemas.openxmlformats.org/officeDocument/2006/relationships/image" Target="../media/image22.emf"/><Relationship Id="rId12" Type="http://schemas.openxmlformats.org/officeDocument/2006/relationships/image" Target="../media/image71.emf"/><Relationship Id="rId17" Type="http://schemas.openxmlformats.org/officeDocument/2006/relationships/image" Target="../media/image76.emf"/><Relationship Id="rId2" Type="http://schemas.openxmlformats.org/officeDocument/2006/relationships/notesSlide" Target="../notesSlides/notesSlide11.xml"/><Relationship Id="rId16" Type="http://schemas.openxmlformats.org/officeDocument/2006/relationships/image" Target="../media/image75.emf"/><Relationship Id="rId20" Type="http://schemas.openxmlformats.org/officeDocument/2006/relationships/image" Target="../media/image79.emf"/><Relationship Id="rId1" Type="http://schemas.openxmlformats.org/officeDocument/2006/relationships/slideLayout" Target="../slideLayouts/slideLayout2.xml"/><Relationship Id="rId6" Type="http://schemas.openxmlformats.org/officeDocument/2006/relationships/image" Target="../media/image66.emf"/><Relationship Id="rId11" Type="http://schemas.openxmlformats.org/officeDocument/2006/relationships/image" Target="../media/image70.emf"/><Relationship Id="rId5" Type="http://schemas.openxmlformats.org/officeDocument/2006/relationships/image" Target="../media/image65.emf"/><Relationship Id="rId15" Type="http://schemas.openxmlformats.org/officeDocument/2006/relationships/image" Target="../media/image74.emf"/><Relationship Id="rId23" Type="http://schemas.openxmlformats.org/officeDocument/2006/relationships/image" Target="../media/image81.emf"/><Relationship Id="rId10" Type="http://schemas.openxmlformats.org/officeDocument/2006/relationships/image" Target="../media/image69.emf"/><Relationship Id="rId19" Type="http://schemas.openxmlformats.org/officeDocument/2006/relationships/image" Target="../media/image78.emf"/><Relationship Id="rId4" Type="http://schemas.openxmlformats.org/officeDocument/2006/relationships/image" Target="../media/image64.emf"/><Relationship Id="rId9" Type="http://schemas.openxmlformats.org/officeDocument/2006/relationships/image" Target="../media/image68.emf"/><Relationship Id="rId14" Type="http://schemas.openxmlformats.org/officeDocument/2006/relationships/image" Target="../media/image73.emf"/><Relationship Id="rId22" Type="http://schemas.openxmlformats.org/officeDocument/2006/relationships/hyperlink" Target="http://www.austromath.at/medienvielfalt/materialien/krypto/lernpfad/content/k_euklid.ht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87.emf"/><Relationship Id="rId3" Type="http://schemas.openxmlformats.org/officeDocument/2006/relationships/image" Target="../media/image82.emf"/><Relationship Id="rId7" Type="http://schemas.openxmlformats.org/officeDocument/2006/relationships/image" Target="../media/image86.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5.emf"/><Relationship Id="rId5" Type="http://schemas.openxmlformats.org/officeDocument/2006/relationships/image" Target="../media/image84.emf"/><Relationship Id="rId4" Type="http://schemas.openxmlformats.org/officeDocument/2006/relationships/image" Target="../media/image83.emf"/></Relationships>
</file>

<file path=ppt/slides/_rels/slide14.xml.rels><?xml version="1.0" encoding="UTF-8" standalone="yes"?>
<Relationships xmlns="http://schemas.openxmlformats.org/package/2006/relationships"><Relationship Id="rId8" Type="http://schemas.openxmlformats.org/officeDocument/2006/relationships/image" Target="../media/image90.emf"/><Relationship Id="rId3" Type="http://schemas.openxmlformats.org/officeDocument/2006/relationships/image" Target="../media/image82.emf"/><Relationship Id="rId7" Type="http://schemas.openxmlformats.org/officeDocument/2006/relationships/image" Target="../media/image89.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8.emf"/><Relationship Id="rId5" Type="http://schemas.openxmlformats.org/officeDocument/2006/relationships/image" Target="../media/image71.emf"/><Relationship Id="rId4" Type="http://schemas.openxmlformats.org/officeDocument/2006/relationships/image" Target="../media/image83.emf"/></Relationships>
</file>

<file path=ppt/slides/_rels/slide15.xml.rels><?xml version="1.0" encoding="UTF-8" standalone="yes"?>
<Relationships xmlns="http://schemas.openxmlformats.org/package/2006/relationships"><Relationship Id="rId8" Type="http://schemas.openxmlformats.org/officeDocument/2006/relationships/image" Target="../media/image95.emf"/><Relationship Id="rId3" Type="http://schemas.openxmlformats.org/officeDocument/2006/relationships/image" Target="../media/image91.emf"/><Relationship Id="rId7" Type="http://schemas.openxmlformats.org/officeDocument/2006/relationships/image" Target="../media/image83.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4.emf"/><Relationship Id="rId11" Type="http://schemas.openxmlformats.org/officeDocument/2006/relationships/image" Target="../media/image97.emf"/><Relationship Id="rId5" Type="http://schemas.openxmlformats.org/officeDocument/2006/relationships/image" Target="../media/image93.emf"/><Relationship Id="rId10" Type="http://schemas.openxmlformats.org/officeDocument/2006/relationships/image" Target="../media/image69.emf"/><Relationship Id="rId4" Type="http://schemas.openxmlformats.org/officeDocument/2006/relationships/image" Target="../media/image92.emf"/><Relationship Id="rId9" Type="http://schemas.openxmlformats.org/officeDocument/2006/relationships/image" Target="../media/image96.emf"/></Relationships>
</file>

<file path=ppt/slides/_rels/slide16.xml.rels><?xml version="1.0" encoding="UTF-8" standalone="yes"?>
<Relationships xmlns="http://schemas.openxmlformats.org/package/2006/relationships"><Relationship Id="rId3" Type="http://schemas.openxmlformats.org/officeDocument/2006/relationships/hyperlink" Target="http://de.wikipedia.org/wiki/Hybride_Verschl%C3%BCsselun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3.emf"/></Relationships>
</file>

<file path=ppt/slides/_rels/slide17.xml.rels><?xml version="1.0" encoding="UTF-8" standalone="yes"?>
<Relationships xmlns="http://schemas.openxmlformats.org/package/2006/relationships"><Relationship Id="rId8" Type="http://schemas.openxmlformats.org/officeDocument/2006/relationships/image" Target="../media/image100.emf"/><Relationship Id="rId3" Type="http://schemas.openxmlformats.org/officeDocument/2006/relationships/image" Target="../media/image98.emf"/><Relationship Id="rId7" Type="http://schemas.openxmlformats.org/officeDocument/2006/relationships/image" Target="../media/image83.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5.emf"/><Relationship Id="rId5" Type="http://schemas.openxmlformats.org/officeDocument/2006/relationships/image" Target="../media/image69.emf"/><Relationship Id="rId4" Type="http://schemas.openxmlformats.org/officeDocument/2006/relationships/image" Target="../media/image99.emf"/><Relationship Id="rId9" Type="http://schemas.openxmlformats.org/officeDocument/2006/relationships/image" Target="../media/image70.emf"/></Relationships>
</file>

<file path=ppt/slides/_rels/slide18.xml.rels><?xml version="1.0" encoding="UTF-8" standalone="yes"?>
<Relationships xmlns="http://schemas.openxmlformats.org/package/2006/relationships"><Relationship Id="rId8" Type="http://schemas.openxmlformats.org/officeDocument/2006/relationships/hyperlink" Target="http://de.wikipedia.org/wiki/RSA-Kryptosystem" TargetMode="External"/><Relationship Id="rId3" Type="http://schemas.openxmlformats.org/officeDocument/2006/relationships/hyperlink" Target="http://www.cryptool.org/" TargetMode="External"/><Relationship Id="rId7" Type="http://schemas.openxmlformats.org/officeDocument/2006/relationships/hyperlink" Target="http://www.xplora.org/downloads/Knoppix/MathePrisma/Star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de.wikipedia.org/wiki/Kryptographie" TargetMode="External"/><Relationship Id="rId5" Type="http://schemas.openxmlformats.org/officeDocument/2006/relationships/hyperlink" Target="https://www.datenschutzzentrum.de/selbstdatenschutz/internet/verschluesseln.htm" TargetMode="External"/><Relationship Id="rId4" Type="http://schemas.openxmlformats.org/officeDocument/2006/relationships/hyperlink" Target="http://cryptool.org/download/CrypToolScript-de.pdf" TargetMode="External"/><Relationship Id="rId9" Type="http://schemas.openxmlformats.org/officeDocument/2006/relationships/image" Target="../media/image10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cryptool-online.org/index.php/de/chiffren/caesar/caesar-ausprobieren"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7.xml"/><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oleObject" Target="../embeddings/oleObject1.bin"/><Relationship Id="rId4" Type="http://schemas.openxmlformats.org/officeDocument/2006/relationships/image" Target="../media/image24.emf"/><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notesSlide" Target="../notesSlides/notesSlide8.xml"/><Relationship Id="rId7" Type="http://schemas.openxmlformats.org/officeDocument/2006/relationships/hyperlink" Target="http://cryptool.org/index.php/de/script-documentationmenu-69.html"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2.emf"/><Relationship Id="rId11" Type="http://schemas.openxmlformats.org/officeDocument/2006/relationships/oleObject" Target="../embeddings/oleObject2.bin"/><Relationship Id="rId5" Type="http://schemas.openxmlformats.org/officeDocument/2006/relationships/image" Target="../media/image31.emf"/><Relationship Id="rId10" Type="http://schemas.openxmlformats.org/officeDocument/2006/relationships/image" Target="../media/image35.emf"/><Relationship Id="rId4" Type="http://schemas.openxmlformats.org/officeDocument/2006/relationships/image" Target="../media/image30.emf"/><Relationship Id="rId9" Type="http://schemas.openxmlformats.org/officeDocument/2006/relationships/image" Target="../media/image34.emf"/></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hteck 11"/>
          <p:cNvSpPr/>
          <p:nvPr/>
        </p:nvSpPr>
        <p:spPr>
          <a:xfrm>
            <a:off x="0" y="883305"/>
            <a:ext cx="9144000" cy="613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itle 3"/>
          <p:cNvSpPr>
            <a:spLocks noGrp="1"/>
          </p:cNvSpPr>
          <p:nvPr>
            <p:ph type="title"/>
          </p:nvPr>
        </p:nvSpPr>
        <p:spPr>
          <a:xfrm>
            <a:off x="457200" y="5595938"/>
            <a:ext cx="8229600" cy="639762"/>
          </a:xfrm>
        </p:spPr>
        <p:txBody>
          <a:bodyPr/>
          <a:lstStyle/>
          <a:p>
            <a:r>
              <a:rPr lang="de-DE" sz="1800" dirty="0" smtClean="0"/>
              <a:t>Bildschirmpräsentation &gt; </a:t>
            </a:r>
            <a:br>
              <a:rPr lang="de-DE" sz="1800" dirty="0" smtClean="0"/>
            </a:br>
            <a:r>
              <a:rPr lang="de-DE" sz="1800" dirty="0" smtClean="0"/>
              <a:t>	Bildschirmpräsentation einrichten</a:t>
            </a:r>
            <a:endParaRPr lang="de-DE" sz="1800" dirty="0"/>
          </a:p>
        </p:txBody>
      </p:sp>
      <p:grpSp>
        <p:nvGrpSpPr>
          <p:cNvPr id="2" name="Gruppieren 15"/>
          <p:cNvGrpSpPr/>
          <p:nvPr/>
        </p:nvGrpSpPr>
        <p:grpSpPr>
          <a:xfrm>
            <a:off x="465138" y="402336"/>
            <a:ext cx="6047740" cy="4701614"/>
            <a:chOff x="213360" y="402336"/>
            <a:chExt cx="6047740" cy="4701614"/>
          </a:xfrm>
        </p:grpSpPr>
        <p:pic>
          <p:nvPicPr>
            <p:cNvPr id="62466" name="Picture 2"/>
            <p:cNvPicPr>
              <a:picLocks noChangeAspect="1" noChangeArrowheads="1"/>
            </p:cNvPicPr>
            <p:nvPr/>
          </p:nvPicPr>
          <p:blipFill>
            <a:blip r:embed="rId2" cstate="print"/>
            <a:srcRect b="2823"/>
            <a:stretch>
              <a:fillRect/>
            </a:stretch>
          </p:blipFill>
          <p:spPr bwMode="auto">
            <a:xfrm>
              <a:off x="213360" y="402336"/>
              <a:ext cx="6047740" cy="4701614"/>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7" name="Rectangle 6"/>
            <p:cNvSpPr/>
            <p:nvPr/>
          </p:nvSpPr>
          <p:spPr>
            <a:xfrm>
              <a:off x="1826155" y="507096"/>
              <a:ext cx="709876" cy="1279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tangle 8"/>
            <p:cNvSpPr/>
            <p:nvPr/>
          </p:nvSpPr>
          <p:spPr>
            <a:xfrm>
              <a:off x="1557337" y="634999"/>
              <a:ext cx="445294" cy="3674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4" name="Title 1"/>
          <p:cNvSpPr txBox="1">
            <a:spLocks/>
          </p:cNvSpPr>
          <p:nvPr/>
        </p:nvSpPr>
        <p:spPr bwMode="gray">
          <a:xfrm>
            <a:off x="609600" y="427038"/>
            <a:ext cx="8229600" cy="63976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tab pos="5386388" algn="l"/>
              </a:tabLst>
              <a:defRPr/>
            </a:pPr>
            <a:endParaRPr kumimoji="0" lang="en-US" sz="2400" b="1" i="0" u="none" strike="noStrike" kern="1200" cap="none" spc="0" normalizeH="0" baseline="0" noProof="0" dirty="0">
              <a:ln>
                <a:noFill/>
              </a:ln>
              <a:solidFill>
                <a:srgbClr val="0070C0"/>
              </a:solidFill>
              <a:effectLst/>
              <a:uLnTx/>
              <a:uFillTx/>
              <a:latin typeface="+mj-lt"/>
              <a:ea typeface="+mj-ea"/>
              <a:cs typeface="+mj-cs"/>
            </a:endParaRPr>
          </a:p>
        </p:txBody>
      </p:sp>
      <p:grpSp>
        <p:nvGrpSpPr>
          <p:cNvPr id="5" name="Gruppieren 14"/>
          <p:cNvGrpSpPr/>
          <p:nvPr/>
        </p:nvGrpSpPr>
        <p:grpSpPr>
          <a:xfrm>
            <a:off x="2739521" y="2357353"/>
            <a:ext cx="4384192" cy="3111119"/>
            <a:chOff x="2866838" y="2321493"/>
            <a:chExt cx="3121399" cy="2215013"/>
          </a:xfrm>
        </p:grpSpPr>
        <p:pic>
          <p:nvPicPr>
            <p:cNvPr id="3" name="Picture 3"/>
            <p:cNvPicPr>
              <a:picLocks noChangeAspect="1" noChangeArrowheads="1"/>
            </p:cNvPicPr>
            <p:nvPr/>
          </p:nvPicPr>
          <p:blipFill>
            <a:blip r:embed="rId3" cstate="print"/>
            <a:srcRect/>
            <a:stretch>
              <a:fillRect/>
            </a:stretch>
          </p:blipFill>
          <p:spPr bwMode="auto">
            <a:xfrm>
              <a:off x="2866838" y="2321493"/>
              <a:ext cx="3121399" cy="2215013"/>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1" name="Rectangle 10"/>
            <p:cNvSpPr/>
            <p:nvPr/>
          </p:nvSpPr>
          <p:spPr>
            <a:xfrm>
              <a:off x="2897761" y="4001684"/>
              <a:ext cx="1529778" cy="1758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3" name="Rounded Rectangle 12"/>
          <p:cNvSpPr/>
          <p:nvPr/>
        </p:nvSpPr>
        <p:spPr bwMode="gray">
          <a:xfrm>
            <a:off x="6024282" y="5289176"/>
            <a:ext cx="2681568" cy="946523"/>
          </a:xfrm>
          <a:prstGeom prst="roundRect">
            <a:avLst>
              <a:gd name="adj" fmla="val 10796"/>
            </a:avLst>
          </a:prstGeom>
          <a:gradFill>
            <a:gsLst>
              <a:gs pos="57000">
                <a:srgbClr val="14DA43"/>
              </a:gs>
              <a:gs pos="100000">
                <a:srgbClr val="00B050"/>
              </a:gs>
            </a:gsLst>
            <a:lin ang="5400000" scaled="0"/>
          </a:gradFill>
          <a:ln>
            <a:solidFill>
              <a:srgbClr val="14DA4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err="1" smtClean="0">
                <a:solidFill>
                  <a:schemeClr val="bg1"/>
                </a:solidFill>
              </a:rPr>
              <a:t>Damit</a:t>
            </a:r>
            <a:r>
              <a:rPr lang="en-US" sz="1400" b="1" dirty="0" smtClean="0">
                <a:solidFill>
                  <a:schemeClr val="bg1"/>
                </a:solidFill>
              </a:rPr>
              <a:t> die </a:t>
            </a:r>
            <a:r>
              <a:rPr lang="en-US" sz="1400" b="1" dirty="0" err="1" smtClean="0">
                <a:solidFill>
                  <a:schemeClr val="bg1"/>
                </a:solidFill>
              </a:rPr>
              <a:t>Animationen</a:t>
            </a:r>
            <a:r>
              <a:rPr lang="en-US" sz="1400" b="1" dirty="0" smtClean="0">
                <a:solidFill>
                  <a:schemeClr val="bg1"/>
                </a:solidFill>
              </a:rPr>
              <a:t> </a:t>
            </a:r>
            <a:r>
              <a:rPr lang="en-US" sz="1400" b="1" dirty="0" err="1" smtClean="0">
                <a:solidFill>
                  <a:schemeClr val="bg1"/>
                </a:solidFill>
              </a:rPr>
              <a:t>flüssig</a:t>
            </a:r>
            <a:r>
              <a:rPr lang="en-US" sz="1400" b="1" dirty="0" smtClean="0">
                <a:solidFill>
                  <a:schemeClr val="bg1"/>
                </a:solidFill>
              </a:rPr>
              <a:t> </a:t>
            </a:r>
            <a:r>
              <a:rPr lang="en-US" sz="1400" b="1" dirty="0" err="1" smtClean="0">
                <a:solidFill>
                  <a:schemeClr val="bg1"/>
                </a:solidFill>
              </a:rPr>
              <a:t>laufen</a:t>
            </a:r>
            <a:r>
              <a:rPr lang="en-US" sz="1400" b="1" dirty="0" smtClean="0">
                <a:solidFill>
                  <a:schemeClr val="bg1"/>
                </a:solidFill>
              </a:rPr>
              <a:t>, </a:t>
            </a:r>
            <a:r>
              <a:rPr lang="en-US" sz="1400" b="1" dirty="0" err="1" smtClean="0">
                <a:solidFill>
                  <a:schemeClr val="bg1"/>
                </a:solidFill>
              </a:rPr>
              <a:t>bitte</a:t>
            </a:r>
            <a:r>
              <a:rPr lang="en-US" sz="1400" b="1" dirty="0" smtClean="0">
                <a:solidFill>
                  <a:schemeClr val="bg1"/>
                </a:solidFill>
              </a:rPr>
              <a:t> die Hardware-</a:t>
            </a:r>
            <a:r>
              <a:rPr lang="en-US" sz="1400" b="1" dirty="0" err="1" smtClean="0">
                <a:solidFill>
                  <a:schemeClr val="bg1"/>
                </a:solidFill>
              </a:rPr>
              <a:t>Beschleunigung</a:t>
            </a:r>
            <a:r>
              <a:rPr lang="en-US" sz="1400" b="1" dirty="0" smtClean="0">
                <a:solidFill>
                  <a:schemeClr val="bg1"/>
                </a:solidFill>
              </a:rPr>
              <a:t> </a:t>
            </a:r>
            <a:r>
              <a:rPr lang="en-US" sz="1400" b="1" dirty="0" err="1" smtClean="0">
                <a:solidFill>
                  <a:schemeClr val="bg1"/>
                </a:solidFill>
              </a:rPr>
              <a:t>aktivieren</a:t>
            </a:r>
            <a:r>
              <a:rPr lang="en-US" sz="1400" b="1" dirty="0" smtClean="0">
                <a:solidFill>
                  <a:schemeClr val="bg1"/>
                </a:solidFill>
              </a:rPr>
              <a:t>.</a:t>
            </a:r>
            <a:endParaRPr lang="en-US" sz="1400" b="1" dirty="0">
              <a:solidFill>
                <a:schemeClr val="bg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bwMode="gray"/>
        <p:txBody>
          <a:bodyPr/>
          <a:lstStyle/>
          <a:p>
            <a:r>
              <a:rPr lang="de-DE" sz="2400" noProof="0" smtClean="0"/>
              <a:t>Mathematische Grundlagen </a:t>
            </a:r>
            <a:r>
              <a:rPr lang="de-DE" noProof="0" smtClean="0"/>
              <a:t>- 2</a:t>
            </a:r>
            <a:endParaRPr lang="de-DE" sz="2400" noProof="0"/>
          </a:p>
        </p:txBody>
      </p:sp>
      <p:sp>
        <p:nvSpPr>
          <p:cNvPr id="33" name="Content Placeholder 32"/>
          <p:cNvSpPr>
            <a:spLocks noGrp="1"/>
          </p:cNvSpPr>
          <p:nvPr>
            <p:ph idx="1"/>
          </p:nvPr>
        </p:nvSpPr>
        <p:spPr bwMode="gray"/>
        <p:txBody>
          <a:bodyPr/>
          <a:lstStyle/>
          <a:p>
            <a:r>
              <a:rPr lang="de-DE" noProof="0" dirty="0" smtClean="0"/>
              <a:t>Eulersche     - Funktion </a:t>
            </a:r>
          </a:p>
          <a:p>
            <a:pPr lvl="1"/>
            <a:r>
              <a:rPr lang="de-DE" noProof="0" dirty="0" smtClean="0"/>
              <a:t>Die eulersche      - Funktion einer Zahl      gibt an, wie viele natürliche Zahlen es gibt, </a:t>
            </a:r>
            <a:br>
              <a:rPr lang="de-DE" noProof="0" dirty="0" smtClean="0"/>
            </a:br>
            <a:r>
              <a:rPr lang="de-DE" noProof="0" dirty="0" smtClean="0"/>
              <a:t>die kleiner als     und teilerfremd zu      sind.</a:t>
            </a:r>
          </a:p>
          <a:p>
            <a:pPr lvl="1"/>
            <a:r>
              <a:rPr lang="de-DE" noProof="0" dirty="0" smtClean="0"/>
              <a:t>Als Formel sieht dies so aus:</a:t>
            </a:r>
            <a:br>
              <a:rPr lang="de-DE" noProof="0" dirty="0" smtClean="0"/>
            </a:br>
            <a:endParaRPr lang="de-DE" noProof="0" dirty="0"/>
          </a:p>
        </p:txBody>
      </p:sp>
      <p:pic>
        <p:nvPicPr>
          <p:cNvPr id="45" name="Picture 6"/>
          <p:cNvPicPr>
            <a:picLocks noChangeAspect="1" noChangeArrowheads="1"/>
          </p:cNvPicPr>
          <p:nvPr/>
        </p:nvPicPr>
        <p:blipFill>
          <a:blip r:embed="rId3" cstate="print"/>
          <a:srcRect l="24930" r="71883"/>
          <a:stretch>
            <a:fillRect/>
          </a:stretch>
        </p:blipFill>
        <p:spPr bwMode="gray">
          <a:xfrm>
            <a:off x="3079796" y="3457875"/>
            <a:ext cx="288289" cy="351378"/>
          </a:xfrm>
          <a:prstGeom prst="rect">
            <a:avLst/>
          </a:prstGeom>
          <a:noFill/>
          <a:ln w="9525">
            <a:noFill/>
            <a:miter lim="800000"/>
            <a:headEnd/>
            <a:tailEnd/>
          </a:ln>
          <a:effectLst/>
        </p:spPr>
      </p:pic>
      <p:sp>
        <p:nvSpPr>
          <p:cNvPr id="51" name="Rectangle 50"/>
          <p:cNvSpPr/>
          <p:nvPr/>
        </p:nvSpPr>
        <p:spPr bwMode="gray">
          <a:xfrm>
            <a:off x="4716463" y="3429000"/>
            <a:ext cx="836126" cy="369332"/>
          </a:xfrm>
          <a:prstGeom prst="rect">
            <a:avLst/>
          </a:prstGeom>
        </p:spPr>
        <p:txBody>
          <a:bodyPr wrap="none" lIns="0">
            <a:spAutoFit/>
          </a:bodyPr>
          <a:lstStyle/>
          <a:p>
            <a:r>
              <a:rPr lang="de-DE" b="1" dirty="0" smtClean="0"/>
              <a:t>Beispiel</a:t>
            </a:r>
            <a:endParaRPr lang="de-DE" dirty="0"/>
          </a:p>
        </p:txBody>
      </p:sp>
      <p:cxnSp>
        <p:nvCxnSpPr>
          <p:cNvPr id="53" name="Straight Connector 52"/>
          <p:cNvCxnSpPr/>
          <p:nvPr/>
        </p:nvCxnSpPr>
        <p:spPr bwMode="gray">
          <a:xfrm rot="5400000">
            <a:off x="3173412" y="4828383"/>
            <a:ext cx="2798763" cy="1588"/>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bwMode="gray">
          <a:xfrm>
            <a:off x="554038" y="3429000"/>
            <a:ext cx="4066049" cy="369332"/>
          </a:xfrm>
          <a:prstGeom prst="rect">
            <a:avLst/>
          </a:prstGeom>
        </p:spPr>
        <p:txBody>
          <a:bodyPr wrap="none" lIns="0">
            <a:spAutoFit/>
          </a:bodyPr>
          <a:lstStyle/>
          <a:p>
            <a:r>
              <a:rPr lang="de-DE" b="1" dirty="0" smtClean="0"/>
              <a:t>Wichtige Eigenschaften der     - Funktion</a:t>
            </a:r>
            <a:endParaRPr lang="de-DE" dirty="0"/>
          </a:p>
        </p:txBody>
      </p:sp>
      <p:pic>
        <p:nvPicPr>
          <p:cNvPr id="55" name="Picture 6"/>
          <p:cNvPicPr>
            <a:picLocks noChangeAspect="1" noChangeArrowheads="1"/>
          </p:cNvPicPr>
          <p:nvPr/>
        </p:nvPicPr>
        <p:blipFill>
          <a:blip r:embed="rId3" cstate="print"/>
          <a:srcRect l="24930" r="71883"/>
          <a:stretch>
            <a:fillRect/>
          </a:stretch>
        </p:blipFill>
        <p:spPr bwMode="gray">
          <a:xfrm>
            <a:off x="1395112" y="1116531"/>
            <a:ext cx="325737" cy="397021"/>
          </a:xfrm>
          <a:prstGeom prst="rect">
            <a:avLst/>
          </a:prstGeom>
          <a:noFill/>
          <a:ln w="9525">
            <a:noFill/>
            <a:miter lim="800000"/>
            <a:headEnd/>
            <a:tailEnd/>
          </a:ln>
          <a:effectLst/>
        </p:spPr>
      </p:pic>
      <p:sp>
        <p:nvSpPr>
          <p:cNvPr id="17" name="TextBox 16"/>
          <p:cNvSpPr txBox="1"/>
          <p:nvPr/>
        </p:nvSpPr>
        <p:spPr bwMode="gray">
          <a:xfrm>
            <a:off x="554038" y="3895651"/>
            <a:ext cx="3658281" cy="2462213"/>
          </a:xfrm>
          <a:prstGeom prst="rect">
            <a:avLst/>
          </a:prstGeom>
          <a:noFill/>
        </p:spPr>
        <p:txBody>
          <a:bodyPr wrap="square" lIns="0" rtlCol="0">
            <a:spAutoFit/>
          </a:bodyPr>
          <a:lstStyle/>
          <a:p>
            <a:r>
              <a:rPr lang="de-DE" sz="1400" dirty="0" smtClean="0"/>
              <a:t>Für eine Zahl, die Produkt aus zwei Zahlen     und  ist, gilt: </a:t>
            </a:r>
          </a:p>
          <a:p>
            <a:endParaRPr lang="de-DE" sz="1400" dirty="0" smtClean="0"/>
          </a:p>
          <a:p>
            <a:endParaRPr lang="de-DE" sz="1400" dirty="0" smtClean="0"/>
          </a:p>
          <a:p>
            <a:r>
              <a:rPr lang="de-DE" sz="1400" dirty="0" smtClean="0"/>
              <a:t>Für Primzahlen     gilt:</a:t>
            </a:r>
          </a:p>
          <a:p>
            <a:endParaRPr lang="de-DE" sz="1400" dirty="0" smtClean="0"/>
          </a:p>
          <a:p>
            <a:endParaRPr lang="de-DE" sz="1400" dirty="0" smtClean="0"/>
          </a:p>
          <a:p>
            <a:r>
              <a:rPr lang="de-DE" sz="1400" dirty="0" smtClean="0"/>
              <a:t>Für eine aus zwei Primzahlen zusammengesetzte Zahl                     gilt somit:</a:t>
            </a:r>
          </a:p>
          <a:p>
            <a:endParaRPr lang="de-DE" sz="1400" b="1" dirty="0" smtClean="0"/>
          </a:p>
          <a:p>
            <a:pPr marL="361950" indent="-361950"/>
            <a:endParaRPr lang="de-DE" sz="1400" dirty="0">
              <a:latin typeface="+mj-lt"/>
            </a:endParaRPr>
          </a:p>
        </p:txBody>
      </p:sp>
      <p:grpSp>
        <p:nvGrpSpPr>
          <p:cNvPr id="52" name="Gruppieren 51"/>
          <p:cNvGrpSpPr/>
          <p:nvPr/>
        </p:nvGrpSpPr>
        <p:grpSpPr bwMode="gray">
          <a:xfrm>
            <a:off x="1234107" y="3941004"/>
            <a:ext cx="3001344" cy="686746"/>
            <a:chOff x="1234107" y="3941004"/>
            <a:chExt cx="3001344" cy="686746"/>
          </a:xfrm>
        </p:grpSpPr>
        <p:pic>
          <p:nvPicPr>
            <p:cNvPr id="27651" name="Picture 3"/>
            <p:cNvPicPr>
              <a:picLocks noChangeAspect="1" noChangeArrowheads="1"/>
            </p:cNvPicPr>
            <p:nvPr/>
          </p:nvPicPr>
          <p:blipFill>
            <a:blip r:embed="rId4" cstate="print"/>
            <a:srcRect l="48552" t="2969" r="48114" b="8725"/>
            <a:stretch>
              <a:fillRect/>
            </a:stretch>
          </p:blipFill>
          <p:spPr bwMode="gray">
            <a:xfrm>
              <a:off x="3579159" y="3950527"/>
              <a:ext cx="227666" cy="234226"/>
            </a:xfrm>
            <a:prstGeom prst="rect">
              <a:avLst/>
            </a:prstGeom>
            <a:noFill/>
            <a:ln w="9525">
              <a:noFill/>
              <a:miter lim="800000"/>
              <a:headEnd/>
              <a:tailEnd/>
            </a:ln>
            <a:effectLst/>
          </p:spPr>
        </p:pic>
        <p:pic>
          <p:nvPicPr>
            <p:cNvPr id="27652" name="Picture 4"/>
            <p:cNvPicPr>
              <a:picLocks noChangeAspect="1" noChangeArrowheads="1"/>
            </p:cNvPicPr>
            <p:nvPr/>
          </p:nvPicPr>
          <p:blipFill>
            <a:blip r:embed="rId5" cstate="print"/>
            <a:srcRect l="48883" t="-537" r="48649" b="25721"/>
            <a:stretch>
              <a:fillRect/>
            </a:stretch>
          </p:blipFill>
          <p:spPr bwMode="gray">
            <a:xfrm>
              <a:off x="4070351" y="3941004"/>
              <a:ext cx="165100" cy="194408"/>
            </a:xfrm>
            <a:prstGeom prst="rect">
              <a:avLst/>
            </a:prstGeom>
            <a:noFill/>
            <a:ln w="9525">
              <a:noFill/>
              <a:miter lim="800000"/>
              <a:headEnd/>
              <a:tailEnd/>
            </a:ln>
            <a:effectLst/>
          </p:spPr>
        </p:pic>
        <p:pic>
          <p:nvPicPr>
            <p:cNvPr id="27650" name="Picture 2"/>
            <p:cNvPicPr>
              <a:picLocks noChangeAspect="1" noChangeArrowheads="1"/>
            </p:cNvPicPr>
            <p:nvPr/>
          </p:nvPicPr>
          <p:blipFill>
            <a:blip r:embed="rId6" cstate="print"/>
            <a:srcRect l="35693" t="1139" r="36127" b="15843"/>
            <a:stretch>
              <a:fillRect/>
            </a:stretch>
          </p:blipFill>
          <p:spPr bwMode="gray">
            <a:xfrm>
              <a:off x="1234107" y="4385312"/>
              <a:ext cx="2118694" cy="242438"/>
            </a:xfrm>
            <a:prstGeom prst="rect">
              <a:avLst/>
            </a:prstGeom>
            <a:noFill/>
            <a:ln w="9525">
              <a:noFill/>
              <a:miter lim="800000"/>
              <a:headEnd/>
              <a:tailEnd/>
            </a:ln>
            <a:effectLst/>
          </p:spPr>
        </p:pic>
      </p:grpSp>
      <p:grpSp>
        <p:nvGrpSpPr>
          <p:cNvPr id="56" name="Gruppieren 55"/>
          <p:cNvGrpSpPr/>
          <p:nvPr/>
        </p:nvGrpSpPr>
        <p:grpSpPr bwMode="gray">
          <a:xfrm>
            <a:off x="1615440" y="4792832"/>
            <a:ext cx="1293963" cy="579731"/>
            <a:chOff x="1615440" y="4792832"/>
            <a:chExt cx="1293963" cy="579731"/>
          </a:xfrm>
        </p:grpSpPr>
        <p:pic>
          <p:nvPicPr>
            <p:cNvPr id="27653" name="Picture 5"/>
            <p:cNvPicPr>
              <a:picLocks noChangeAspect="1" noChangeArrowheads="1"/>
            </p:cNvPicPr>
            <p:nvPr/>
          </p:nvPicPr>
          <p:blipFill>
            <a:blip r:embed="rId7" cstate="print"/>
            <a:srcRect l="48433" t="4827" r="48835"/>
            <a:stretch>
              <a:fillRect/>
            </a:stretch>
          </p:blipFill>
          <p:spPr bwMode="gray">
            <a:xfrm>
              <a:off x="1615440" y="4792832"/>
              <a:ext cx="191135" cy="258594"/>
            </a:xfrm>
            <a:prstGeom prst="rect">
              <a:avLst/>
            </a:prstGeom>
            <a:noFill/>
            <a:ln w="9525">
              <a:noFill/>
              <a:miter lim="800000"/>
              <a:headEnd/>
              <a:tailEnd/>
            </a:ln>
            <a:effectLst/>
          </p:spPr>
        </p:pic>
        <p:pic>
          <p:nvPicPr>
            <p:cNvPr id="27654" name="Picture 6"/>
            <p:cNvPicPr>
              <a:picLocks noChangeAspect="1" noChangeArrowheads="1"/>
            </p:cNvPicPr>
            <p:nvPr/>
          </p:nvPicPr>
          <p:blipFill>
            <a:blip r:embed="rId8" cstate="print"/>
            <a:srcRect l="41602" t="-7586" r="41146" b="-2758"/>
            <a:stretch>
              <a:fillRect/>
            </a:stretch>
          </p:blipFill>
          <p:spPr bwMode="gray">
            <a:xfrm>
              <a:off x="1677503" y="5066501"/>
              <a:ext cx="1231900" cy="306062"/>
            </a:xfrm>
            <a:prstGeom prst="rect">
              <a:avLst/>
            </a:prstGeom>
            <a:noFill/>
            <a:ln w="9525">
              <a:noFill/>
              <a:miter lim="800000"/>
              <a:headEnd/>
              <a:tailEnd/>
            </a:ln>
            <a:effectLst/>
          </p:spPr>
        </p:pic>
      </p:grpSp>
      <p:sp>
        <p:nvSpPr>
          <p:cNvPr id="128" name="TextBox 16"/>
          <p:cNvSpPr txBox="1"/>
          <p:nvPr/>
        </p:nvSpPr>
        <p:spPr bwMode="gray">
          <a:xfrm>
            <a:off x="4716463" y="3895651"/>
            <a:ext cx="3989387" cy="1384995"/>
          </a:xfrm>
          <a:prstGeom prst="rect">
            <a:avLst/>
          </a:prstGeom>
          <a:noFill/>
        </p:spPr>
        <p:txBody>
          <a:bodyPr wrap="square" lIns="0" rtlCol="0">
            <a:spAutoFit/>
          </a:bodyPr>
          <a:lstStyle/>
          <a:p>
            <a:r>
              <a:rPr lang="de-DE" sz="1400" dirty="0" smtClean="0"/>
              <a:t>Wir wollen               berechnen:</a:t>
            </a:r>
            <a:br>
              <a:rPr lang="de-DE" sz="1400" dirty="0" smtClean="0"/>
            </a:br>
            <a:r>
              <a:rPr lang="de-DE" sz="1400" dirty="0" smtClean="0"/>
              <a:t>Zunächst faktorisieren wir die Zahl</a:t>
            </a:r>
          </a:p>
          <a:p>
            <a:endParaRPr lang="de-DE" sz="1400" dirty="0" smtClean="0"/>
          </a:p>
          <a:p>
            <a:endParaRPr lang="de-DE" sz="1400" dirty="0" smtClean="0"/>
          </a:p>
          <a:p>
            <a:r>
              <a:rPr lang="de-DE" sz="1400" dirty="0" smtClean="0"/>
              <a:t>Da die Faktoren Primzahlen sind, können wir nun </a:t>
            </a:r>
            <a:br>
              <a:rPr lang="de-DE" sz="1400" dirty="0" smtClean="0"/>
            </a:br>
            <a:r>
              <a:rPr lang="de-DE" sz="1400" dirty="0" smtClean="0"/>
              <a:t>die Formel links verwenden:</a:t>
            </a:r>
          </a:p>
        </p:txBody>
      </p:sp>
      <p:pic>
        <p:nvPicPr>
          <p:cNvPr id="133" name="Picture 44"/>
          <p:cNvPicPr>
            <a:picLocks noChangeAspect="1" noChangeArrowheads="1"/>
          </p:cNvPicPr>
          <p:nvPr/>
        </p:nvPicPr>
        <p:blipFill>
          <a:blip r:embed="rId9" cstate="print"/>
          <a:srcRect l="35127" t="5103" r="55320" b="8827"/>
          <a:stretch>
            <a:fillRect/>
          </a:stretch>
        </p:blipFill>
        <p:spPr bwMode="gray">
          <a:xfrm>
            <a:off x="5437096" y="3953294"/>
            <a:ext cx="661285" cy="231418"/>
          </a:xfrm>
          <a:prstGeom prst="rect">
            <a:avLst/>
          </a:prstGeom>
          <a:noFill/>
          <a:ln w="9525">
            <a:noFill/>
            <a:miter lim="800000"/>
            <a:headEnd/>
            <a:tailEnd/>
          </a:ln>
          <a:effectLst/>
        </p:spPr>
      </p:pic>
      <p:pic>
        <p:nvPicPr>
          <p:cNvPr id="26733" name="Picture 109"/>
          <p:cNvPicPr>
            <a:picLocks noChangeAspect="1" noChangeArrowheads="1"/>
          </p:cNvPicPr>
          <p:nvPr/>
        </p:nvPicPr>
        <p:blipFill>
          <a:blip r:embed="rId10" cstate="print"/>
          <a:srcRect l="40642" t="-34482" r="42834" b="-6206"/>
          <a:stretch>
            <a:fillRect/>
          </a:stretch>
        </p:blipFill>
        <p:spPr bwMode="gray">
          <a:xfrm>
            <a:off x="5934075" y="4410074"/>
            <a:ext cx="1212719" cy="400315"/>
          </a:xfrm>
          <a:prstGeom prst="rect">
            <a:avLst/>
          </a:prstGeom>
          <a:noFill/>
          <a:ln w="9525">
            <a:noFill/>
            <a:miter lim="800000"/>
            <a:headEnd/>
            <a:tailEnd/>
          </a:ln>
          <a:effectLst/>
        </p:spPr>
      </p:pic>
      <p:grpSp>
        <p:nvGrpSpPr>
          <p:cNvPr id="49" name="Gruppieren 48"/>
          <p:cNvGrpSpPr/>
          <p:nvPr/>
        </p:nvGrpSpPr>
        <p:grpSpPr bwMode="gray">
          <a:xfrm>
            <a:off x="1267346" y="2442669"/>
            <a:ext cx="6847432" cy="554038"/>
            <a:chOff x="1267346" y="2389187"/>
            <a:chExt cx="6847432" cy="554038"/>
          </a:xfrm>
        </p:grpSpPr>
        <p:sp>
          <p:nvSpPr>
            <p:cNvPr id="7" name="Rounded Rectangle 6"/>
            <p:cNvSpPr/>
            <p:nvPr/>
          </p:nvSpPr>
          <p:spPr bwMode="gray">
            <a:xfrm>
              <a:off x="1314450" y="2389187"/>
              <a:ext cx="6800328" cy="554038"/>
            </a:xfrm>
            <a:prstGeom prst="roundRect">
              <a:avLst/>
            </a:prstGeom>
            <a:solidFill>
              <a:schemeClr val="bg1"/>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sz="1600" b="1" dirty="0">
                <a:solidFill>
                  <a:srgbClr val="00B050"/>
                </a:solidFill>
              </a:endParaRPr>
            </a:p>
          </p:txBody>
        </p:sp>
        <p:pic>
          <p:nvPicPr>
            <p:cNvPr id="46082" name="Picture 2"/>
            <p:cNvPicPr>
              <a:picLocks noChangeAspect="1" noChangeArrowheads="1"/>
            </p:cNvPicPr>
            <p:nvPr/>
          </p:nvPicPr>
          <p:blipFill>
            <a:blip r:embed="rId11" cstate="print"/>
            <a:srcRect l="20722" t="-15862" r="35926" b="8276"/>
            <a:stretch>
              <a:fillRect/>
            </a:stretch>
          </p:blipFill>
          <p:spPr bwMode="gray">
            <a:xfrm>
              <a:off x="1267346" y="2419350"/>
              <a:ext cx="4742929" cy="456344"/>
            </a:xfrm>
            <a:prstGeom prst="rect">
              <a:avLst/>
            </a:prstGeom>
            <a:noFill/>
            <a:ln w="9525">
              <a:noFill/>
              <a:miter lim="800000"/>
              <a:headEnd/>
              <a:tailEnd/>
            </a:ln>
            <a:effectLst/>
          </p:spPr>
        </p:pic>
        <p:pic>
          <p:nvPicPr>
            <p:cNvPr id="58" name="Picture 2"/>
            <p:cNvPicPr>
              <a:picLocks noChangeAspect="1" noChangeArrowheads="1"/>
            </p:cNvPicPr>
            <p:nvPr/>
          </p:nvPicPr>
          <p:blipFill>
            <a:blip r:embed="rId11" cstate="print"/>
            <a:srcRect l="76192" t="-15862" r="21822" b="8276"/>
            <a:stretch>
              <a:fillRect/>
            </a:stretch>
          </p:blipFill>
          <p:spPr bwMode="gray">
            <a:xfrm>
              <a:off x="7353300" y="2419350"/>
              <a:ext cx="217227" cy="456344"/>
            </a:xfrm>
            <a:prstGeom prst="rect">
              <a:avLst/>
            </a:prstGeom>
            <a:noFill/>
            <a:ln w="9525">
              <a:noFill/>
              <a:miter lim="800000"/>
              <a:headEnd/>
              <a:tailEnd/>
            </a:ln>
            <a:effectLst/>
          </p:spPr>
        </p:pic>
      </p:grpSp>
      <p:grpSp>
        <p:nvGrpSpPr>
          <p:cNvPr id="50" name="Gruppieren 49"/>
          <p:cNvGrpSpPr/>
          <p:nvPr/>
        </p:nvGrpSpPr>
        <p:grpSpPr bwMode="gray">
          <a:xfrm>
            <a:off x="1807947" y="1406843"/>
            <a:ext cx="2234497" cy="604837"/>
            <a:chOff x="1807947" y="1406843"/>
            <a:chExt cx="2234497" cy="604837"/>
          </a:xfrm>
        </p:grpSpPr>
        <p:pic>
          <p:nvPicPr>
            <p:cNvPr id="32" name="Picture 2"/>
            <p:cNvPicPr>
              <a:picLocks noChangeAspect="1" noChangeArrowheads="1"/>
            </p:cNvPicPr>
            <p:nvPr/>
          </p:nvPicPr>
          <p:blipFill>
            <a:blip r:embed="rId11" cstate="print"/>
            <a:srcRect l="25511" t="-15862" r="72574" b="8276"/>
            <a:stretch>
              <a:fillRect/>
            </a:stretch>
          </p:blipFill>
          <p:spPr bwMode="gray">
            <a:xfrm>
              <a:off x="3876676" y="1406843"/>
              <a:ext cx="165768" cy="360997"/>
            </a:xfrm>
            <a:prstGeom prst="rect">
              <a:avLst/>
            </a:prstGeom>
            <a:noFill/>
            <a:ln w="9525">
              <a:noFill/>
              <a:miter lim="800000"/>
              <a:headEnd/>
              <a:tailEnd/>
            </a:ln>
            <a:effectLst/>
          </p:spPr>
        </p:pic>
        <p:pic>
          <p:nvPicPr>
            <p:cNvPr id="44" name="Picture 6"/>
            <p:cNvPicPr>
              <a:picLocks noChangeAspect="1" noChangeArrowheads="1"/>
            </p:cNvPicPr>
            <p:nvPr/>
          </p:nvPicPr>
          <p:blipFill>
            <a:blip r:embed="rId3" cstate="print"/>
            <a:srcRect l="24930" r="71883"/>
            <a:stretch>
              <a:fillRect/>
            </a:stretch>
          </p:blipFill>
          <p:spPr bwMode="gray">
            <a:xfrm>
              <a:off x="1807947" y="1443738"/>
              <a:ext cx="288289" cy="351378"/>
            </a:xfrm>
            <a:prstGeom prst="rect">
              <a:avLst/>
            </a:prstGeom>
            <a:noFill/>
            <a:ln w="9525">
              <a:noFill/>
              <a:miter lim="800000"/>
              <a:headEnd/>
              <a:tailEnd/>
            </a:ln>
            <a:effectLst/>
          </p:spPr>
        </p:pic>
        <p:pic>
          <p:nvPicPr>
            <p:cNvPr id="34" name="Picture 2"/>
            <p:cNvPicPr>
              <a:picLocks noChangeAspect="1" noChangeArrowheads="1"/>
            </p:cNvPicPr>
            <p:nvPr/>
          </p:nvPicPr>
          <p:blipFill>
            <a:blip r:embed="rId11" cstate="print"/>
            <a:srcRect l="25511" t="-15862" r="72574" b="8276"/>
            <a:stretch>
              <a:fillRect/>
            </a:stretch>
          </p:blipFill>
          <p:spPr bwMode="gray">
            <a:xfrm>
              <a:off x="1890570" y="1650683"/>
              <a:ext cx="165768" cy="360997"/>
            </a:xfrm>
            <a:prstGeom prst="rect">
              <a:avLst/>
            </a:prstGeom>
            <a:noFill/>
            <a:ln w="9525">
              <a:noFill/>
              <a:miter lim="800000"/>
              <a:headEnd/>
              <a:tailEnd/>
            </a:ln>
            <a:effectLst/>
          </p:spPr>
        </p:pic>
        <p:pic>
          <p:nvPicPr>
            <p:cNvPr id="35" name="Picture 2"/>
            <p:cNvPicPr>
              <a:picLocks noChangeAspect="1" noChangeArrowheads="1"/>
            </p:cNvPicPr>
            <p:nvPr/>
          </p:nvPicPr>
          <p:blipFill>
            <a:blip r:embed="rId11" cstate="print"/>
            <a:srcRect l="25511" t="-15862" r="72574" b="8276"/>
            <a:stretch>
              <a:fillRect/>
            </a:stretch>
          </p:blipFill>
          <p:spPr bwMode="gray">
            <a:xfrm>
              <a:off x="3666030" y="1643063"/>
              <a:ext cx="165768" cy="360997"/>
            </a:xfrm>
            <a:prstGeom prst="rect">
              <a:avLst/>
            </a:prstGeom>
            <a:noFill/>
            <a:ln w="9525">
              <a:noFill/>
              <a:miter lim="800000"/>
              <a:headEnd/>
              <a:tailEnd/>
            </a:ln>
            <a:effectLst/>
          </p:spPr>
        </p:pic>
      </p:grpSp>
      <p:grpSp>
        <p:nvGrpSpPr>
          <p:cNvPr id="74" name="Gruppieren 73"/>
          <p:cNvGrpSpPr/>
          <p:nvPr/>
        </p:nvGrpSpPr>
        <p:grpSpPr bwMode="gray">
          <a:xfrm>
            <a:off x="4716464" y="5272250"/>
            <a:ext cx="3651539" cy="955513"/>
            <a:chOff x="4716464" y="5272250"/>
            <a:chExt cx="3651539" cy="955513"/>
          </a:xfrm>
        </p:grpSpPr>
        <p:pic>
          <p:nvPicPr>
            <p:cNvPr id="26732" name="Picture 108"/>
            <p:cNvPicPr>
              <a:picLocks noChangeAspect="1" noChangeArrowheads="1"/>
            </p:cNvPicPr>
            <p:nvPr/>
          </p:nvPicPr>
          <p:blipFill>
            <a:blip r:embed="rId12" cstate="print"/>
            <a:srcRect l="30749" t="-4828" r="29893" b="5517"/>
            <a:stretch>
              <a:fillRect/>
            </a:stretch>
          </p:blipFill>
          <p:spPr bwMode="gray">
            <a:xfrm>
              <a:off x="5273675" y="5272250"/>
              <a:ext cx="2888544" cy="282575"/>
            </a:xfrm>
            <a:prstGeom prst="rect">
              <a:avLst/>
            </a:prstGeom>
            <a:noFill/>
            <a:ln w="9525">
              <a:noFill/>
              <a:miter lim="800000"/>
              <a:headEnd/>
              <a:tailEnd/>
            </a:ln>
            <a:effectLst/>
          </p:spPr>
        </p:pic>
        <p:pic>
          <p:nvPicPr>
            <p:cNvPr id="28674" name="Picture 2"/>
            <p:cNvPicPr>
              <a:picLocks noChangeAspect="1" noChangeArrowheads="1"/>
            </p:cNvPicPr>
            <p:nvPr/>
          </p:nvPicPr>
          <p:blipFill>
            <a:blip r:embed="rId13" cstate="print"/>
            <a:srcRect l="34947" r="34759" b="54545"/>
            <a:stretch>
              <a:fillRect/>
            </a:stretch>
          </p:blipFill>
          <p:spPr bwMode="gray">
            <a:xfrm>
              <a:off x="4716464" y="5735973"/>
              <a:ext cx="2190097" cy="253048"/>
            </a:xfrm>
            <a:prstGeom prst="rect">
              <a:avLst/>
            </a:prstGeom>
            <a:noFill/>
            <a:ln w="9525">
              <a:noFill/>
              <a:miter lim="800000"/>
              <a:headEnd/>
              <a:tailEnd/>
            </a:ln>
            <a:effectLst/>
          </p:spPr>
        </p:pic>
        <p:pic>
          <p:nvPicPr>
            <p:cNvPr id="28676" name="Picture 4"/>
            <p:cNvPicPr>
              <a:picLocks noChangeAspect="1" noChangeArrowheads="1"/>
            </p:cNvPicPr>
            <p:nvPr/>
          </p:nvPicPr>
          <p:blipFill>
            <a:blip r:embed="rId14" cstate="print"/>
            <a:srcRect l="35123" t="-10207" r="35487"/>
            <a:stretch>
              <a:fillRect/>
            </a:stretch>
          </p:blipFill>
          <p:spPr bwMode="gray">
            <a:xfrm>
              <a:off x="4808219" y="5940846"/>
              <a:ext cx="1973581" cy="286917"/>
            </a:xfrm>
            <a:prstGeom prst="rect">
              <a:avLst/>
            </a:prstGeom>
            <a:noFill/>
            <a:ln w="9525">
              <a:noFill/>
              <a:miter lim="800000"/>
              <a:headEnd/>
              <a:tailEnd/>
            </a:ln>
            <a:effectLst/>
          </p:spPr>
        </p:pic>
        <p:pic>
          <p:nvPicPr>
            <p:cNvPr id="28677" name="Picture 5"/>
            <p:cNvPicPr>
              <a:picLocks noChangeAspect="1" noChangeArrowheads="1"/>
            </p:cNvPicPr>
            <p:nvPr/>
          </p:nvPicPr>
          <p:blipFill>
            <a:blip r:embed="rId15" cstate="print"/>
            <a:srcRect l="39909" t="-7135" r="39638" b="-3711"/>
            <a:stretch>
              <a:fillRect/>
            </a:stretch>
          </p:blipFill>
          <p:spPr bwMode="gray">
            <a:xfrm>
              <a:off x="6919430" y="5715000"/>
              <a:ext cx="1448573" cy="304369"/>
            </a:xfrm>
            <a:prstGeom prst="rect">
              <a:avLst/>
            </a:prstGeom>
            <a:noFill/>
            <a:ln w="9525">
              <a:noFill/>
              <a:miter lim="800000"/>
              <a:headEnd/>
              <a:tailEnd/>
            </a:ln>
            <a:effectLst/>
          </p:spPr>
        </p:pic>
      </p:grpSp>
      <p:sp>
        <p:nvSpPr>
          <p:cNvPr id="37" name="Rounded Rectangle 5"/>
          <p:cNvSpPr/>
          <p:nvPr/>
        </p:nvSpPr>
        <p:spPr bwMode="gray">
          <a:xfrm>
            <a:off x="7620751" y="2523693"/>
            <a:ext cx="373864" cy="373864"/>
          </a:xfrm>
          <a:prstGeom prst="roundRect">
            <a:avLst/>
          </a:prstGeom>
          <a:gradFill>
            <a:gsLst>
              <a:gs pos="57000">
                <a:srgbClr val="FFFF00"/>
              </a:gs>
              <a:gs pos="100000">
                <a:srgbClr val="FFC000"/>
              </a:gs>
            </a:gsLst>
            <a:lin ang="5400000" scaled="0"/>
          </a:gra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de-DE" sz="2400" b="1" dirty="0" smtClean="0">
                <a:solidFill>
                  <a:schemeClr val="tx1"/>
                </a:solidFill>
              </a:rPr>
              <a:t>?</a:t>
            </a:r>
            <a:endParaRPr lang="de-DE" sz="2400" b="1" dirty="0">
              <a:solidFill>
                <a:schemeClr val="tx1"/>
              </a:solidFill>
            </a:endParaRPr>
          </a:p>
        </p:txBody>
      </p:sp>
      <p:grpSp>
        <p:nvGrpSpPr>
          <p:cNvPr id="43" name="Gruppieren 42"/>
          <p:cNvGrpSpPr/>
          <p:nvPr/>
        </p:nvGrpSpPr>
        <p:grpSpPr bwMode="gray">
          <a:xfrm>
            <a:off x="592138" y="3131051"/>
            <a:ext cx="8113712" cy="351431"/>
            <a:chOff x="592138" y="3077569"/>
            <a:chExt cx="8113712" cy="351431"/>
          </a:xfrm>
        </p:grpSpPr>
        <p:sp>
          <p:nvSpPr>
            <p:cNvPr id="36" name="Rounded Rectangle 20"/>
            <p:cNvSpPr/>
            <p:nvPr/>
          </p:nvSpPr>
          <p:spPr bwMode="gray">
            <a:xfrm>
              <a:off x="592138" y="3077569"/>
              <a:ext cx="8113712" cy="351431"/>
            </a:xfrm>
            <a:prstGeom prst="roundRect">
              <a:avLst/>
            </a:prstGeom>
            <a:solidFill>
              <a:schemeClr val="bg1"/>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lvl="0"/>
              <a:r>
                <a:rPr lang="de-DE" sz="1400" b="1" dirty="0" smtClean="0">
                  <a:solidFill>
                    <a:srgbClr val="C00000"/>
                  </a:solidFill>
                </a:rPr>
                <a:t>Phi von N ist die Anzahl derjenigen natürlichen Zahlen    , für die gilt: </a:t>
              </a:r>
            </a:p>
          </p:txBody>
        </p:sp>
        <p:pic>
          <p:nvPicPr>
            <p:cNvPr id="39" name="Picture 2"/>
            <p:cNvPicPr>
              <a:picLocks noChangeAspect="1" noChangeArrowheads="1"/>
            </p:cNvPicPr>
            <p:nvPr/>
          </p:nvPicPr>
          <p:blipFill>
            <a:blip r:embed="rId11" cstate="print"/>
            <a:srcRect l="41593" t="-15862" r="35391" b="8276"/>
            <a:stretch>
              <a:fillRect/>
            </a:stretch>
          </p:blipFill>
          <p:spPr bwMode="gray">
            <a:xfrm>
              <a:off x="5849655" y="3100106"/>
              <a:ext cx="1703670" cy="308748"/>
            </a:xfrm>
            <a:prstGeom prst="rect">
              <a:avLst/>
            </a:prstGeom>
            <a:noFill/>
            <a:ln w="9525">
              <a:noFill/>
              <a:miter lim="800000"/>
              <a:headEnd/>
              <a:tailEnd/>
            </a:ln>
            <a:effectLst/>
          </p:spPr>
        </p:pic>
        <p:pic>
          <p:nvPicPr>
            <p:cNvPr id="42" name="Picture 2"/>
            <p:cNvPicPr>
              <a:picLocks noChangeAspect="1" noChangeArrowheads="1"/>
            </p:cNvPicPr>
            <p:nvPr/>
          </p:nvPicPr>
          <p:blipFill>
            <a:blip r:embed="rId6" cstate="print"/>
            <a:srcRect l="40197" t="5877" r="57776" b="15843"/>
            <a:stretch>
              <a:fillRect/>
            </a:stretch>
          </p:blipFill>
          <p:spPr bwMode="gray">
            <a:xfrm>
              <a:off x="4794424" y="3143250"/>
              <a:ext cx="152400" cy="228600"/>
            </a:xfrm>
            <a:prstGeom prst="rect">
              <a:avLst/>
            </a:prstGeom>
            <a:noFill/>
            <a:ln w="9525">
              <a:noFill/>
              <a:miter lim="800000"/>
              <a:headEnd/>
              <a:tailEnd/>
            </a:ln>
            <a:effectLst/>
          </p:spPr>
        </p:pic>
      </p:grpSp>
      <p:grpSp>
        <p:nvGrpSpPr>
          <p:cNvPr id="72" name="Gruppieren 71"/>
          <p:cNvGrpSpPr/>
          <p:nvPr/>
        </p:nvGrpSpPr>
        <p:grpSpPr bwMode="gray">
          <a:xfrm>
            <a:off x="554038" y="5600702"/>
            <a:ext cx="3873500" cy="627061"/>
            <a:chOff x="554038" y="5600702"/>
            <a:chExt cx="3873500" cy="627061"/>
          </a:xfrm>
        </p:grpSpPr>
        <p:pic>
          <p:nvPicPr>
            <p:cNvPr id="46081" name="Picture 1"/>
            <p:cNvPicPr>
              <a:picLocks noChangeAspect="1" noChangeArrowheads="1"/>
            </p:cNvPicPr>
            <p:nvPr/>
          </p:nvPicPr>
          <p:blipFill>
            <a:blip r:embed="rId16" cstate="print"/>
            <a:srcRect l="24492" t="20747" r="20936"/>
            <a:stretch>
              <a:fillRect/>
            </a:stretch>
          </p:blipFill>
          <p:spPr bwMode="gray">
            <a:xfrm>
              <a:off x="554038" y="5865274"/>
              <a:ext cx="3873500" cy="362489"/>
            </a:xfrm>
            <a:prstGeom prst="rect">
              <a:avLst/>
            </a:prstGeom>
            <a:noFill/>
            <a:ln w="9525">
              <a:noFill/>
              <a:miter lim="800000"/>
              <a:headEnd/>
              <a:tailEnd/>
            </a:ln>
            <a:effectLst/>
          </p:spPr>
        </p:pic>
        <p:grpSp>
          <p:nvGrpSpPr>
            <p:cNvPr id="71" name="Gruppieren 70"/>
            <p:cNvGrpSpPr/>
            <p:nvPr/>
          </p:nvGrpSpPr>
          <p:grpSpPr bwMode="gray">
            <a:xfrm>
              <a:off x="919161" y="5600702"/>
              <a:ext cx="795343" cy="313266"/>
              <a:chOff x="919161" y="5600702"/>
              <a:chExt cx="795343" cy="313266"/>
            </a:xfrm>
          </p:grpSpPr>
          <p:pic>
            <p:nvPicPr>
              <p:cNvPr id="27657" name="Picture 9"/>
              <p:cNvPicPr>
                <a:picLocks noChangeAspect="1" noChangeArrowheads="1"/>
              </p:cNvPicPr>
              <p:nvPr/>
            </p:nvPicPr>
            <p:blipFill>
              <a:blip r:embed="rId17" cstate="print"/>
              <a:srcRect l="46475" t="8965" r="42915" b="4138"/>
              <a:stretch>
                <a:fillRect/>
              </a:stretch>
            </p:blipFill>
            <p:spPr bwMode="gray">
              <a:xfrm>
                <a:off x="1038225" y="5680834"/>
                <a:ext cx="676279" cy="215143"/>
              </a:xfrm>
              <a:prstGeom prst="rect">
                <a:avLst/>
              </a:prstGeom>
              <a:noFill/>
              <a:ln w="9525">
                <a:noFill/>
                <a:miter lim="800000"/>
                <a:headEnd/>
                <a:tailEnd/>
              </a:ln>
              <a:effectLst/>
            </p:spPr>
          </p:pic>
          <p:pic>
            <p:nvPicPr>
              <p:cNvPr id="67" name="Picture 2"/>
              <p:cNvPicPr>
                <a:picLocks noChangeAspect="1" noChangeArrowheads="1"/>
              </p:cNvPicPr>
              <p:nvPr/>
            </p:nvPicPr>
            <p:blipFill>
              <a:blip r:embed="rId11" cstate="print"/>
              <a:srcRect l="25511" t="-15862" r="72574" b="8276"/>
              <a:stretch>
                <a:fillRect/>
              </a:stretch>
            </p:blipFill>
            <p:spPr bwMode="gray">
              <a:xfrm>
                <a:off x="919161" y="5600702"/>
                <a:ext cx="143851" cy="313266"/>
              </a:xfrm>
              <a:prstGeom prst="rect">
                <a:avLst/>
              </a:prstGeom>
              <a:noFill/>
              <a:ln w="9525">
                <a:noFill/>
                <a:miter lim="800000"/>
                <a:headEnd/>
                <a:tailEnd/>
              </a:ln>
              <a:effectLst/>
            </p:spPr>
          </p:pic>
        </p:grpSp>
      </p:grpSp>
      <p:sp>
        <p:nvSpPr>
          <p:cNvPr id="73" name="Rechteck 72"/>
          <p:cNvSpPr/>
          <p:nvPr/>
        </p:nvSpPr>
        <p:spPr bwMode="gray">
          <a:xfrm>
            <a:off x="9525" y="0"/>
            <a:ext cx="9144000" cy="6858000"/>
          </a:xfrm>
          <a:prstGeom prst="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Foliennummernplatzhalter 45"/>
          <p:cNvSpPr>
            <a:spLocks noGrp="1"/>
          </p:cNvSpPr>
          <p:nvPr>
            <p:ph type="sldNum" sz="quarter" idx="4"/>
          </p:nvPr>
        </p:nvSpPr>
        <p:spPr>
          <a:xfrm>
            <a:off x="554038" y="6548120"/>
            <a:ext cx="1092200" cy="219075"/>
          </a:xfrm>
        </p:spPr>
        <p:txBody>
          <a:bodyPr/>
          <a:lstStyle/>
          <a:p>
            <a:fld id="{9DE08E51-56CF-4C15-BAC0-8C0D6423660B}" type="slidenum">
              <a:rPr lang="de-DE" smtClean="0"/>
              <a:pPr/>
              <a:t>10</a:t>
            </a:fld>
            <a:endParaRPr lang="de-DE"/>
          </a:p>
        </p:txBody>
      </p:sp>
      <p:pic>
        <p:nvPicPr>
          <p:cNvPr id="65539" name="Picture 3"/>
          <p:cNvPicPr>
            <a:picLocks noChangeAspect="1" noChangeArrowheads="1"/>
          </p:cNvPicPr>
          <p:nvPr/>
        </p:nvPicPr>
        <p:blipFill>
          <a:blip r:embed="rId18" cstate="print"/>
          <a:srcRect l="64199" t="-8413" r="24073" b="11586"/>
          <a:stretch>
            <a:fillRect/>
          </a:stretch>
        </p:blipFill>
        <p:spPr bwMode="auto">
          <a:xfrm>
            <a:off x="7576994" y="3151369"/>
            <a:ext cx="953231" cy="300210"/>
          </a:xfrm>
          <a:prstGeom prst="rect">
            <a:avLst/>
          </a:prstGeom>
          <a:noFill/>
          <a:ln w="9525">
            <a:noFill/>
            <a:miter lim="800000"/>
            <a:headEnd/>
            <a:tailEnd/>
          </a:ln>
          <a:effectLst/>
        </p:spPr>
      </p:pic>
      <p:pic>
        <p:nvPicPr>
          <p:cNvPr id="48" name="Picture 3"/>
          <p:cNvPicPr>
            <a:picLocks noChangeAspect="1" noChangeArrowheads="1"/>
          </p:cNvPicPr>
          <p:nvPr/>
        </p:nvPicPr>
        <p:blipFill>
          <a:blip r:embed="rId18" cstate="print"/>
          <a:srcRect l="64199" t="-8413" r="24073" b="11586"/>
          <a:stretch>
            <a:fillRect/>
          </a:stretch>
        </p:blipFill>
        <p:spPr bwMode="auto">
          <a:xfrm>
            <a:off x="6012769" y="2506986"/>
            <a:ext cx="1294420" cy="407664"/>
          </a:xfrm>
          <a:prstGeom prst="rect">
            <a:avLst/>
          </a:prstGeom>
          <a:noFill/>
          <a:ln w="9525">
            <a:noFill/>
            <a:miter lim="800000"/>
            <a:headEnd/>
            <a:tailEnd/>
          </a:ln>
          <a:effectLst/>
        </p:spPr>
      </p:pic>
      <p:sp>
        <p:nvSpPr>
          <p:cNvPr id="57" name="Fußzeilenplatzhalter 56"/>
          <p:cNvSpPr>
            <a:spLocks noGrp="1"/>
          </p:cNvSpPr>
          <p:nvPr>
            <p:ph type="ftr" sz="quarter" idx="3"/>
          </p:nvPr>
        </p:nvSpPr>
        <p:spPr/>
        <p:txBody>
          <a:bodyPr/>
          <a:lstStyle/>
          <a:p>
            <a:r>
              <a:rPr lang="de-DE" dirty="0" smtClean="0"/>
              <a:t>Näheres siehe </a:t>
            </a:r>
            <a:r>
              <a:rPr lang="de-DE" dirty="0" err="1" smtClean="0"/>
              <a:t>CrypTool</a:t>
            </a:r>
            <a:r>
              <a:rPr lang="de-DE" dirty="0" smtClean="0"/>
              <a:t>-Skript, Kap 4.8.2</a:t>
            </a:r>
            <a:endParaRPr lang="de-DE"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xEl>
                                              <p:pRg st="1" end="1"/>
                                            </p:txEl>
                                          </p:spTgt>
                                        </p:tgtEl>
                                        <p:attrNameLst>
                                          <p:attrName>style.visibility</p:attrName>
                                        </p:attrNameLst>
                                      </p:cBhvr>
                                      <p:to>
                                        <p:strVal val="visible"/>
                                      </p:to>
                                    </p:set>
                                    <p:animEffect transition="in" filter="fade">
                                      <p:cBhvr>
                                        <p:cTn id="7" dur="500"/>
                                        <p:tgtEl>
                                          <p:spTgt spid="33">
                                            <p:txEl>
                                              <p:pRg st="1" end="1"/>
                                            </p:txEl>
                                          </p:spTgt>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33">
                                            <p:txEl>
                                              <p:pRg st="0" end="0"/>
                                            </p:txEl>
                                          </p:spTgt>
                                        </p:tgtEl>
                                        <p:attrNameLst>
                                          <p:attrName>style.visibility</p:attrName>
                                        </p:attrNameLst>
                                      </p:cBhvr>
                                      <p:to>
                                        <p:strVal val="visible"/>
                                      </p:to>
                                    </p:set>
                                    <p:animEffect transition="in" filter="fade">
                                      <p:cBhvr>
                                        <p:cTn id="10" dur="500"/>
                                        <p:tgtEl>
                                          <p:spTgt spid="3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3">
                                            <p:txEl>
                                              <p:pRg st="2" end="2"/>
                                            </p:txEl>
                                          </p:spTgt>
                                        </p:tgtEl>
                                        <p:attrNameLst>
                                          <p:attrName>style.visibility</p:attrName>
                                        </p:attrNameLst>
                                      </p:cBhvr>
                                      <p:to>
                                        <p:strVal val="visible"/>
                                      </p:to>
                                    </p:set>
                                    <p:animEffect transition="in" filter="fade">
                                      <p:cBhvr>
                                        <p:cTn id="21" dur="500"/>
                                        <p:tgtEl>
                                          <p:spTgt spid="33">
                                            <p:txEl>
                                              <p:pRg st="2" end="2"/>
                                            </p:txEl>
                                          </p:spTgt>
                                        </p:tgtEl>
                                      </p:cBhvr>
                                    </p:animEffect>
                                  </p:childTnLst>
                                </p:cTn>
                              </p:par>
                              <p:par>
                                <p:cTn id="22" presetID="10" presetClass="entr" presetSubtype="0" fill="hold" nodeType="withEffect">
                                  <p:stCondLst>
                                    <p:cond delay="30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par>
                                <p:cTn id="25" presetID="10" presetClass="entr" presetSubtype="0" fill="hold" nodeType="withEffect">
                                  <p:stCondLst>
                                    <p:cond delay="30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par>
                                <p:cTn id="28" presetID="10" presetClass="entr" presetSubtype="0" fill="hold" grpId="0" nodeType="withEffect">
                                  <p:stCondLst>
                                    <p:cond delay="30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par>
                                <p:cTn id="36" presetID="10" presetClass="entr" presetSubtype="0"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Effect transition="in" filter="fade">
                                      <p:cBhvr>
                                        <p:cTn id="41" dur="500"/>
                                        <p:tgtEl>
                                          <p:spTgt spid="17">
                                            <p:txEl>
                                              <p:pRg st="0" end="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500"/>
                                        <p:tgtEl>
                                          <p:spTgt spid="5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7">
                                            <p:txEl>
                                              <p:pRg st="3" end="3"/>
                                            </p:txEl>
                                          </p:spTgt>
                                        </p:tgtEl>
                                        <p:attrNameLst>
                                          <p:attrName>style.visibility</p:attrName>
                                        </p:attrNameLst>
                                      </p:cBhvr>
                                      <p:to>
                                        <p:strVal val="visible"/>
                                      </p:to>
                                    </p:set>
                                    <p:animEffect transition="in" filter="fade">
                                      <p:cBhvr>
                                        <p:cTn id="49" dur="500"/>
                                        <p:tgtEl>
                                          <p:spTgt spid="17">
                                            <p:txEl>
                                              <p:pRg st="3" end="3"/>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5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xEl>
                                              <p:pRg st="6" end="6"/>
                                            </p:txEl>
                                          </p:spTgt>
                                        </p:tgtEl>
                                        <p:attrNameLst>
                                          <p:attrName>style.visibility</p:attrName>
                                        </p:attrNameLst>
                                      </p:cBhvr>
                                      <p:to>
                                        <p:strVal val="visible"/>
                                      </p:to>
                                    </p:set>
                                    <p:animEffect transition="in" filter="fade">
                                      <p:cBhvr>
                                        <p:cTn id="57" dur="500"/>
                                        <p:tgtEl>
                                          <p:spTgt spid="17">
                                            <p:txEl>
                                              <p:pRg st="6" end="6"/>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72"/>
                                        </p:tgtEl>
                                        <p:attrNameLst>
                                          <p:attrName>style.visibility</p:attrName>
                                        </p:attrNameLst>
                                      </p:cBhvr>
                                      <p:to>
                                        <p:strVal val="visible"/>
                                      </p:to>
                                    </p:set>
                                    <p:animEffect transition="in" filter="fade">
                                      <p:cBhvr>
                                        <p:cTn id="60" dur="500"/>
                                        <p:tgtEl>
                                          <p:spTgt spid="7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fade">
                                      <p:cBhvr>
                                        <p:cTn id="65" dur="500"/>
                                        <p:tgtEl>
                                          <p:spTgt spid="5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28">
                                            <p:txEl>
                                              <p:pRg st="0" end="0"/>
                                            </p:txEl>
                                          </p:spTgt>
                                        </p:tgtEl>
                                        <p:attrNameLst>
                                          <p:attrName>style.visibility</p:attrName>
                                        </p:attrNameLst>
                                      </p:cBhvr>
                                      <p:to>
                                        <p:strVal val="visible"/>
                                      </p:to>
                                    </p:set>
                                    <p:animEffect transition="in" filter="fade">
                                      <p:cBhvr>
                                        <p:cTn id="68" dur="500"/>
                                        <p:tgtEl>
                                          <p:spTgt spid="128">
                                            <p:txEl>
                                              <p:pRg st="0" end="0"/>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133"/>
                                        </p:tgtEl>
                                        <p:attrNameLst>
                                          <p:attrName>style.visibility</p:attrName>
                                        </p:attrNameLst>
                                      </p:cBhvr>
                                      <p:to>
                                        <p:strVal val="visible"/>
                                      </p:to>
                                    </p:set>
                                    <p:animEffect transition="in" filter="fade">
                                      <p:cBhvr>
                                        <p:cTn id="71" dur="500"/>
                                        <p:tgtEl>
                                          <p:spTgt spid="133"/>
                                        </p:tgtEl>
                                      </p:cBhvr>
                                    </p:animEffect>
                                  </p:childTnLst>
                                </p:cTn>
                              </p:par>
                              <p:par>
                                <p:cTn id="72" presetID="10" presetClass="entr" presetSubtype="0" fill="hold" nodeType="withEffect">
                                  <p:stCondLst>
                                    <p:cond delay="0"/>
                                  </p:stCondLst>
                                  <p:childTnLst>
                                    <p:set>
                                      <p:cBhvr>
                                        <p:cTn id="73" dur="1" fill="hold">
                                          <p:stCondLst>
                                            <p:cond delay="0"/>
                                          </p:stCondLst>
                                        </p:cTn>
                                        <p:tgtEl>
                                          <p:spTgt spid="26733"/>
                                        </p:tgtEl>
                                        <p:attrNameLst>
                                          <p:attrName>style.visibility</p:attrName>
                                        </p:attrNameLst>
                                      </p:cBhvr>
                                      <p:to>
                                        <p:strVal val="visible"/>
                                      </p:to>
                                    </p:set>
                                    <p:animEffect transition="in" filter="fade">
                                      <p:cBhvr>
                                        <p:cTn id="74" dur="500"/>
                                        <p:tgtEl>
                                          <p:spTgt spid="2673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fade">
                                      <p:cBhvr>
                                        <p:cTn id="77" dur="500"/>
                                        <p:tgtEl>
                                          <p:spTgt spid="5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28">
                                            <p:txEl>
                                              <p:pRg st="3" end="3"/>
                                            </p:txEl>
                                          </p:spTgt>
                                        </p:tgtEl>
                                        <p:attrNameLst>
                                          <p:attrName>style.visibility</p:attrName>
                                        </p:attrNameLst>
                                      </p:cBhvr>
                                      <p:to>
                                        <p:strVal val="visible"/>
                                      </p:to>
                                    </p:set>
                                    <p:animEffect transition="in" filter="fade">
                                      <p:cBhvr>
                                        <p:cTn id="82" dur="500"/>
                                        <p:tgtEl>
                                          <p:spTgt spid="128">
                                            <p:txEl>
                                              <p:pRg st="3" end="3"/>
                                            </p:txEl>
                                          </p:spTgt>
                                        </p:tgtEl>
                                      </p:cBhvr>
                                    </p:animEffect>
                                  </p:childTnLst>
                                </p:cTn>
                              </p:par>
                              <p:par>
                                <p:cTn id="83" presetID="10" presetClass="entr" presetSubtype="0"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fade">
                                      <p:cBhvr>
                                        <p:cTn id="85"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6" restart="whenNotActive" fill="hold" evtFilter="cancelBubble" nodeType="interactiveSeq">
                <p:stCondLst>
                  <p:cond evt="onClick" delay="0">
                    <p:tgtEl>
                      <p:spTgt spid="37"/>
                    </p:tgtEl>
                  </p:cond>
                </p:stCondLst>
                <p:endSync evt="end" delay="0">
                  <p:rtn val="all"/>
                </p:endSync>
                <p:childTnLst>
                  <p:par>
                    <p:cTn id="87" fill="hold">
                      <p:stCondLst>
                        <p:cond delay="0"/>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fade">
                                      <p:cBhvr>
                                        <p:cTn id="91" dur="1000"/>
                                        <p:tgtEl>
                                          <p:spTgt spid="43"/>
                                        </p:tgtEl>
                                      </p:cBhvr>
                                    </p:animEffect>
                                  </p:childTnLst>
                                </p:cTn>
                              </p:par>
                              <p:par>
                                <p:cTn id="92" presetID="10" presetClass="entr" presetSubtype="0" fill="hold" nodeType="withEffect">
                                  <p:stCondLst>
                                    <p:cond delay="0"/>
                                  </p:stCondLst>
                                  <p:childTnLst>
                                    <p:set>
                                      <p:cBhvr>
                                        <p:cTn id="93" dur="1" fill="hold">
                                          <p:stCondLst>
                                            <p:cond delay="0"/>
                                          </p:stCondLst>
                                        </p:cTn>
                                        <p:tgtEl>
                                          <p:spTgt spid="65539"/>
                                        </p:tgtEl>
                                        <p:attrNameLst>
                                          <p:attrName>style.visibility</p:attrName>
                                        </p:attrNameLst>
                                      </p:cBhvr>
                                      <p:to>
                                        <p:strVal val="visible"/>
                                      </p:to>
                                    </p:set>
                                    <p:animEffect transition="in" filter="fade">
                                      <p:cBhvr>
                                        <p:cTn id="94" dur="1000"/>
                                        <p:tgtEl>
                                          <p:spTgt spid="6553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fade">
                                      <p:cBhvr>
                                        <p:cTn id="97" dur="1000"/>
                                        <p:tgtEl>
                                          <p:spTgt spid="73"/>
                                        </p:tgtEl>
                                      </p:cBhvr>
                                    </p:animEffect>
                                  </p:childTnLst>
                                </p:cTn>
                              </p:par>
                            </p:childTnLst>
                          </p:cTn>
                        </p:par>
                      </p:childTnLst>
                    </p:cTn>
                  </p:par>
                </p:childTnLst>
              </p:cTn>
              <p:nextCondLst>
                <p:cond evt="onClick" delay="0">
                  <p:tgtEl>
                    <p:spTgt spid="37"/>
                  </p:tgtEl>
                </p:cond>
              </p:nextCondLst>
            </p:seq>
            <p:seq concurrent="1" nextAc="seek">
              <p:cTn id="98" restart="whenNotActive" fill="hold" evtFilter="cancelBubble" nodeType="interactiveSeq">
                <p:stCondLst>
                  <p:cond evt="onClick" delay="0">
                    <p:tgtEl>
                      <p:spTgt spid="73"/>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500"/>
                                        <p:tgtEl>
                                          <p:spTgt spid="43"/>
                                        </p:tgtEl>
                                      </p:cBhvr>
                                    </p:animEffect>
                                    <p:set>
                                      <p:cBhvr>
                                        <p:cTn id="103" dur="1" fill="hold">
                                          <p:stCondLst>
                                            <p:cond delay="499"/>
                                          </p:stCondLst>
                                        </p:cTn>
                                        <p:tgtEl>
                                          <p:spTgt spid="43"/>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65539"/>
                                        </p:tgtEl>
                                      </p:cBhvr>
                                    </p:animEffect>
                                    <p:set>
                                      <p:cBhvr>
                                        <p:cTn id="106" dur="1" fill="hold">
                                          <p:stCondLst>
                                            <p:cond delay="499"/>
                                          </p:stCondLst>
                                        </p:cTn>
                                        <p:tgtEl>
                                          <p:spTgt spid="65539"/>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73"/>
                                        </p:tgtEl>
                                      </p:cBhvr>
                                    </p:animEffect>
                                    <p:set>
                                      <p:cBhvr>
                                        <p:cTn id="109" dur="1" fill="hold">
                                          <p:stCondLst>
                                            <p:cond delay="499"/>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73"/>
                  </p:tgtEl>
                </p:cond>
              </p:nextCondLst>
            </p:seq>
          </p:childTnLst>
        </p:cTn>
      </p:par>
    </p:tnLst>
    <p:bldLst>
      <p:bldP spid="33" grpId="0" uiExpand="1" build="p"/>
      <p:bldP spid="33" grpId="1" uiExpand="1" build="p"/>
      <p:bldP spid="51" grpId="0"/>
      <p:bldP spid="54" grpId="0"/>
      <p:bldP spid="17" grpId="0" uiExpand="1" build="p"/>
      <p:bldP spid="128" grpId="0" uiExpand="1" build="p"/>
      <p:bldP spid="37" grpId="0" animBg="1"/>
      <p:bldP spid="73" grpId="0" animBg="1"/>
      <p:bldP spid="7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Gerade Verbindung 54"/>
          <p:cNvCxnSpPr/>
          <p:nvPr/>
        </p:nvCxnSpPr>
        <p:spPr bwMode="gray">
          <a:xfrm rot="16200000" flipH="1">
            <a:off x="4764882" y="4021934"/>
            <a:ext cx="990603" cy="300035"/>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1" name="Title 30"/>
          <p:cNvSpPr>
            <a:spLocks noGrp="1"/>
          </p:cNvSpPr>
          <p:nvPr>
            <p:ph type="title"/>
          </p:nvPr>
        </p:nvSpPr>
        <p:spPr bwMode="gray"/>
        <p:txBody>
          <a:bodyPr/>
          <a:lstStyle/>
          <a:p>
            <a:r>
              <a:rPr lang="de-DE" sz="2400" noProof="0" smtClean="0"/>
              <a:t>Mathematische Grundlagen - 3</a:t>
            </a:r>
            <a:endParaRPr lang="de-DE" sz="2400" noProof="0"/>
          </a:p>
        </p:txBody>
      </p:sp>
      <p:sp>
        <p:nvSpPr>
          <p:cNvPr id="33" name="Content Placeholder 32"/>
          <p:cNvSpPr>
            <a:spLocks noGrp="1"/>
          </p:cNvSpPr>
          <p:nvPr>
            <p:ph idx="1"/>
          </p:nvPr>
        </p:nvSpPr>
        <p:spPr bwMode="gray">
          <a:xfrm>
            <a:off x="457200" y="1095375"/>
            <a:ext cx="8229600" cy="1328511"/>
          </a:xfrm>
        </p:spPr>
        <p:txBody>
          <a:bodyPr/>
          <a:lstStyle/>
          <a:p>
            <a:r>
              <a:rPr lang="de-DE" noProof="0" smtClean="0"/>
              <a:t>Satz von Euler/Fermat</a:t>
            </a:r>
          </a:p>
          <a:p>
            <a:pPr lvl="1"/>
            <a:r>
              <a:rPr lang="de-DE" noProof="0" smtClean="0"/>
              <a:t>Als letzte Grundlage benötigen wir noch den Satz von Euler/Fermat</a:t>
            </a:r>
            <a:br>
              <a:rPr lang="de-DE" noProof="0" smtClean="0"/>
            </a:br>
            <a:endParaRPr lang="de-DE" noProof="0"/>
          </a:p>
        </p:txBody>
      </p:sp>
      <p:sp>
        <p:nvSpPr>
          <p:cNvPr id="17" name="Rectangle 16"/>
          <p:cNvSpPr/>
          <p:nvPr/>
        </p:nvSpPr>
        <p:spPr bwMode="gray">
          <a:xfrm>
            <a:off x="640556" y="5589369"/>
            <a:ext cx="8151813" cy="584775"/>
          </a:xfrm>
          <a:prstGeom prst="rect">
            <a:avLst/>
          </a:prstGeom>
        </p:spPr>
        <p:txBody>
          <a:bodyPr wrap="square">
            <a:spAutoFit/>
          </a:bodyPr>
          <a:lstStyle/>
          <a:p>
            <a:pPr algn="r"/>
            <a:r>
              <a:rPr lang="de-DE" sz="1600" b="1" dirty="0" smtClean="0"/>
              <a:t>Mit diesen Grundlagen können wir uns </a:t>
            </a:r>
            <a:br>
              <a:rPr lang="de-DE" sz="1600" b="1" dirty="0" smtClean="0"/>
            </a:br>
            <a:r>
              <a:rPr lang="de-DE" sz="1600" b="1" dirty="0" smtClean="0"/>
              <a:t>nun dem eigentlichen Verfahren zuwenden.</a:t>
            </a:r>
            <a:endParaRPr lang="de-DE" sz="1600" b="1" dirty="0"/>
          </a:p>
        </p:txBody>
      </p:sp>
      <p:grpSp>
        <p:nvGrpSpPr>
          <p:cNvPr id="3" name="Gruppieren 26"/>
          <p:cNvGrpSpPr/>
          <p:nvPr/>
        </p:nvGrpSpPr>
        <p:grpSpPr bwMode="gray">
          <a:xfrm>
            <a:off x="6769100" y="1222868"/>
            <a:ext cx="1936750" cy="2206132"/>
            <a:chOff x="2565400" y="1793875"/>
            <a:chExt cx="6140450" cy="6994525"/>
          </a:xfrm>
        </p:grpSpPr>
        <p:pic>
          <p:nvPicPr>
            <p:cNvPr id="29" name="Picture 2" descr="http://www.euler-2007.ch/doc/Bild0004.jpg"/>
            <p:cNvPicPr>
              <a:picLocks noChangeAspect="1" noChangeArrowheads="1"/>
            </p:cNvPicPr>
            <p:nvPr/>
          </p:nvPicPr>
          <p:blipFill>
            <a:blip r:embed="rId3" cstate="print"/>
            <a:srcRect b="9898"/>
            <a:stretch>
              <a:fillRect/>
            </a:stretch>
          </p:blipFill>
          <p:spPr bwMode="gray">
            <a:xfrm>
              <a:off x="2628900" y="1793875"/>
              <a:ext cx="6076950" cy="6994525"/>
            </a:xfrm>
            <a:prstGeom prst="rect">
              <a:avLst/>
            </a:prstGeom>
            <a:noFill/>
          </p:spPr>
        </p:pic>
        <p:sp>
          <p:nvSpPr>
            <p:cNvPr id="30" name="Rechteck 29"/>
            <p:cNvSpPr/>
            <p:nvPr/>
          </p:nvSpPr>
          <p:spPr bwMode="gray">
            <a:xfrm>
              <a:off x="2565400" y="8166100"/>
              <a:ext cx="27559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p:cNvSpPr/>
            <p:nvPr/>
          </p:nvSpPr>
          <p:spPr bwMode="gray">
            <a:xfrm>
              <a:off x="6400799" y="8166100"/>
              <a:ext cx="2259013"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p:cNvSpPr/>
            <p:nvPr/>
          </p:nvSpPr>
          <p:spPr bwMode="gray">
            <a:xfrm>
              <a:off x="6152356" y="8521700"/>
              <a:ext cx="2259013"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2" name="Ellipse 41"/>
          <p:cNvSpPr/>
          <p:nvPr/>
        </p:nvSpPr>
        <p:spPr bwMode="gray">
          <a:xfrm>
            <a:off x="3900347" y="4977150"/>
            <a:ext cx="298903" cy="298903"/>
          </a:xfrm>
          <a:prstGeom prst="ellipse">
            <a:avLst/>
          </a:prstGeom>
          <a:gradFill flip="none" rotWithShape="1">
            <a:gsLst>
              <a:gs pos="0">
                <a:schemeClr val="bg1">
                  <a:lumMod val="50000"/>
                </a:schemeClr>
              </a:gs>
              <a:gs pos="100000">
                <a:schemeClr val="tx1">
                  <a:lumMod val="85000"/>
                  <a:lumOff val="15000"/>
                </a:schemeClr>
              </a:gs>
            </a:gsLst>
            <a:path path="circle">
              <a:fillToRect l="50000" t="50000" r="50000" b="50000"/>
            </a:path>
            <a:tileRect/>
          </a:gradFill>
          <a:ln w="12700">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bg1"/>
                </a:solidFill>
              </a:rPr>
              <a:t>6</a:t>
            </a:r>
            <a:endParaRPr lang="de-DE" dirty="0">
              <a:solidFill>
                <a:schemeClr val="bg1"/>
              </a:solidFill>
            </a:endParaRPr>
          </a:p>
        </p:txBody>
      </p:sp>
      <p:sp>
        <p:nvSpPr>
          <p:cNvPr id="44" name="Ellipse 43"/>
          <p:cNvSpPr/>
          <p:nvPr/>
        </p:nvSpPr>
        <p:spPr bwMode="gray">
          <a:xfrm>
            <a:off x="5292422" y="3965747"/>
            <a:ext cx="298903" cy="298903"/>
          </a:xfrm>
          <a:prstGeom prst="ellipse">
            <a:avLst/>
          </a:prstGeom>
          <a:gradFill flip="none" rotWithShape="1">
            <a:gsLst>
              <a:gs pos="0">
                <a:schemeClr val="bg1">
                  <a:lumMod val="50000"/>
                </a:schemeClr>
              </a:gs>
              <a:gs pos="100000">
                <a:schemeClr val="tx1">
                  <a:lumMod val="85000"/>
                  <a:lumOff val="15000"/>
                </a:schemeClr>
              </a:gs>
            </a:gsLst>
            <a:path path="circle">
              <a:fillToRect l="50000" t="50000" r="50000" b="50000"/>
            </a:path>
            <a:tileRect/>
          </a:gradFill>
          <a:ln w="12700">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bg1"/>
                </a:solidFill>
              </a:rPr>
              <a:t>2</a:t>
            </a:r>
            <a:endParaRPr lang="de-DE" dirty="0">
              <a:solidFill>
                <a:schemeClr val="bg1"/>
              </a:solidFill>
            </a:endParaRPr>
          </a:p>
        </p:txBody>
      </p:sp>
      <p:sp>
        <p:nvSpPr>
          <p:cNvPr id="48" name="Ellipse 47"/>
          <p:cNvSpPr/>
          <p:nvPr/>
        </p:nvSpPr>
        <p:spPr bwMode="gray">
          <a:xfrm>
            <a:off x="3571723" y="3965747"/>
            <a:ext cx="298903" cy="298903"/>
          </a:xfrm>
          <a:prstGeom prst="ellipse">
            <a:avLst/>
          </a:prstGeom>
          <a:gradFill flip="none" rotWithShape="1">
            <a:gsLst>
              <a:gs pos="0">
                <a:schemeClr val="bg1">
                  <a:lumMod val="50000"/>
                </a:schemeClr>
              </a:gs>
              <a:gs pos="100000">
                <a:schemeClr val="tx1">
                  <a:lumMod val="85000"/>
                  <a:lumOff val="15000"/>
                </a:schemeClr>
              </a:gs>
            </a:gsLst>
            <a:path path="circle">
              <a:fillToRect l="50000" t="50000" r="50000" b="50000"/>
            </a:path>
            <a:tileRect/>
          </a:gradFill>
          <a:ln w="12700">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bg1"/>
                </a:solidFill>
              </a:rPr>
              <a:t>8</a:t>
            </a:r>
            <a:endParaRPr lang="de-DE" dirty="0">
              <a:solidFill>
                <a:schemeClr val="bg1"/>
              </a:solidFill>
            </a:endParaRPr>
          </a:p>
        </p:txBody>
      </p:sp>
      <p:sp>
        <p:nvSpPr>
          <p:cNvPr id="50" name="Ellipse 49"/>
          <p:cNvSpPr/>
          <p:nvPr/>
        </p:nvSpPr>
        <p:spPr bwMode="gray">
          <a:xfrm>
            <a:off x="4963798" y="4977150"/>
            <a:ext cx="298903" cy="298903"/>
          </a:xfrm>
          <a:prstGeom prst="ellipse">
            <a:avLst/>
          </a:prstGeom>
          <a:gradFill flip="none" rotWithShape="1">
            <a:gsLst>
              <a:gs pos="0">
                <a:schemeClr val="bg1">
                  <a:lumMod val="50000"/>
                </a:schemeClr>
              </a:gs>
              <a:gs pos="100000">
                <a:schemeClr val="tx1">
                  <a:lumMod val="85000"/>
                  <a:lumOff val="15000"/>
                </a:schemeClr>
              </a:gs>
            </a:gsLst>
            <a:path path="circle">
              <a:fillToRect l="50000" t="50000" r="50000" b="50000"/>
            </a:path>
            <a:tileRect/>
          </a:gradFill>
          <a:ln w="12700">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bg1"/>
                </a:solidFill>
              </a:rPr>
              <a:t>4</a:t>
            </a:r>
            <a:endParaRPr lang="de-DE" dirty="0">
              <a:solidFill>
                <a:schemeClr val="bg1"/>
              </a:solidFill>
            </a:endParaRPr>
          </a:p>
        </p:txBody>
      </p:sp>
      <p:sp>
        <p:nvSpPr>
          <p:cNvPr id="27" name="Ellipse 26"/>
          <p:cNvSpPr/>
          <p:nvPr/>
        </p:nvSpPr>
        <p:spPr bwMode="gray">
          <a:xfrm>
            <a:off x="4432073" y="3340666"/>
            <a:ext cx="298903" cy="298903"/>
          </a:xfrm>
          <a:prstGeom prst="ellipse">
            <a:avLst/>
          </a:prstGeom>
          <a:gradFill flip="none" rotWithShape="1">
            <a:gsLst>
              <a:gs pos="0">
                <a:schemeClr val="bg1">
                  <a:lumMod val="50000"/>
                </a:schemeClr>
              </a:gs>
              <a:gs pos="100000">
                <a:schemeClr val="tx1">
                  <a:lumMod val="85000"/>
                  <a:lumOff val="15000"/>
                </a:schemeClr>
              </a:gs>
            </a:gsLst>
            <a:path path="circle">
              <a:fillToRect l="50000" t="50000" r="50000" b="50000"/>
            </a:path>
            <a:tileRect/>
          </a:gradFill>
          <a:ln w="12700">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bg1"/>
                </a:solidFill>
              </a:rPr>
              <a:t>0</a:t>
            </a:r>
            <a:endParaRPr lang="de-DE" dirty="0">
              <a:solidFill>
                <a:schemeClr val="bg1"/>
              </a:solidFill>
            </a:endParaRPr>
          </a:p>
        </p:txBody>
      </p:sp>
      <p:sp>
        <p:nvSpPr>
          <p:cNvPr id="35" name="Ellipse 34"/>
          <p:cNvSpPr/>
          <p:nvPr/>
        </p:nvSpPr>
        <p:spPr bwMode="gray">
          <a:xfrm>
            <a:off x="4432073" y="5149919"/>
            <a:ext cx="298903" cy="298903"/>
          </a:xfrm>
          <a:prstGeom prst="ellipse">
            <a:avLst/>
          </a:prstGeom>
          <a:gradFill flip="none" rotWithShape="1">
            <a:gsLst>
              <a:gs pos="0">
                <a:schemeClr val="bg1">
                  <a:lumMod val="50000"/>
                </a:schemeClr>
              </a:gs>
              <a:gs pos="100000">
                <a:schemeClr val="tx1">
                  <a:lumMod val="85000"/>
                  <a:lumOff val="15000"/>
                </a:schemeClr>
              </a:gs>
            </a:gsLst>
            <a:path path="circle">
              <a:fillToRect l="50000" t="50000" r="50000" b="50000"/>
            </a:path>
            <a:tileRect/>
          </a:gradFill>
          <a:ln w="12700">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bg1"/>
                </a:solidFill>
              </a:rPr>
              <a:t>5</a:t>
            </a:r>
            <a:endParaRPr lang="de-DE" dirty="0">
              <a:solidFill>
                <a:schemeClr val="bg1"/>
              </a:solidFill>
            </a:endParaRPr>
          </a:p>
        </p:txBody>
      </p:sp>
      <p:pic>
        <p:nvPicPr>
          <p:cNvPr id="53" name="Picture 2"/>
          <p:cNvPicPr>
            <a:picLocks noChangeAspect="1" noChangeArrowheads="1"/>
          </p:cNvPicPr>
          <p:nvPr/>
        </p:nvPicPr>
        <p:blipFill>
          <a:blip r:embed="rId4" cstate="print"/>
          <a:srcRect l="68361" t="17374" r="22637" b="34621"/>
          <a:stretch>
            <a:fillRect/>
          </a:stretch>
        </p:blipFill>
        <p:spPr bwMode="gray">
          <a:xfrm>
            <a:off x="4148099" y="4304518"/>
            <a:ext cx="866852" cy="180452"/>
          </a:xfrm>
          <a:prstGeom prst="rect">
            <a:avLst/>
          </a:prstGeom>
          <a:noFill/>
          <a:ln w="9525">
            <a:noFill/>
            <a:miter lim="800000"/>
            <a:headEnd/>
            <a:tailEnd/>
          </a:ln>
          <a:effectLst/>
        </p:spPr>
      </p:pic>
      <p:sp>
        <p:nvSpPr>
          <p:cNvPr id="87" name="TextBox 51"/>
          <p:cNvSpPr txBox="1"/>
          <p:nvPr/>
        </p:nvSpPr>
        <p:spPr bwMode="gray">
          <a:xfrm>
            <a:off x="554038" y="3302000"/>
            <a:ext cx="2976562" cy="1384995"/>
          </a:xfrm>
          <a:prstGeom prst="rect">
            <a:avLst/>
          </a:prstGeom>
          <a:noFill/>
        </p:spPr>
        <p:txBody>
          <a:bodyPr wrap="square" lIns="0" rtlCol="0">
            <a:spAutoFit/>
          </a:bodyPr>
          <a:lstStyle/>
          <a:p>
            <a:pPr lvl="0"/>
            <a:r>
              <a:rPr lang="de-DE" sz="1400" dirty="0" smtClean="0"/>
              <a:t>Die Ergebnisse der Modulo-    -Operation sind immer Zahlen aus der </a:t>
            </a:r>
            <a:r>
              <a:rPr lang="de-DE" sz="1400" b="1" dirty="0" smtClean="0"/>
              <a:t>endlichen</a:t>
            </a:r>
            <a:r>
              <a:rPr lang="de-DE" sz="1400" dirty="0" smtClean="0"/>
              <a:t> Menge                             . </a:t>
            </a:r>
            <a:br>
              <a:rPr lang="de-DE" sz="1400" dirty="0" smtClean="0"/>
            </a:br>
            <a:r>
              <a:rPr lang="de-DE" sz="1400" dirty="0" smtClean="0"/>
              <a:t>Funktionen nennt man </a:t>
            </a:r>
            <a:r>
              <a:rPr lang="de-DE" sz="1400" b="1" dirty="0" smtClean="0"/>
              <a:t>zyklisch</a:t>
            </a:r>
            <a:r>
              <a:rPr lang="de-DE" sz="1400" dirty="0" smtClean="0"/>
              <a:t>, wenn sich die Ergebnisse bei wiederholter Anwendung wiederholen.</a:t>
            </a:r>
          </a:p>
        </p:txBody>
      </p:sp>
      <p:cxnSp>
        <p:nvCxnSpPr>
          <p:cNvPr id="120" name="Gerade Verbindung 119"/>
          <p:cNvCxnSpPr/>
          <p:nvPr/>
        </p:nvCxnSpPr>
        <p:spPr bwMode="gray">
          <a:xfrm rot="10800000">
            <a:off x="4048126" y="3676650"/>
            <a:ext cx="1395415" cy="100489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p:nvCxnSpPr>
        <p:spPr bwMode="gray">
          <a:xfrm rot="5400000">
            <a:off x="3402807" y="4021934"/>
            <a:ext cx="990603" cy="300035"/>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p:nvCxnSpPr>
        <p:spPr bwMode="gray">
          <a:xfrm rot="10800000" flipV="1">
            <a:off x="3738564" y="3672843"/>
            <a:ext cx="1366836" cy="994406"/>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1" name="Ellipse 40"/>
          <p:cNvSpPr/>
          <p:nvPr/>
        </p:nvSpPr>
        <p:spPr bwMode="gray">
          <a:xfrm>
            <a:off x="4963798" y="3513435"/>
            <a:ext cx="298903" cy="298903"/>
          </a:xfrm>
          <a:prstGeom prst="ellipse">
            <a:avLst/>
          </a:prstGeom>
          <a:gradFill flip="none" rotWithShape="1">
            <a:gsLst>
              <a:gs pos="0">
                <a:schemeClr val="bg1">
                  <a:lumMod val="50000"/>
                </a:schemeClr>
              </a:gs>
              <a:gs pos="100000">
                <a:schemeClr val="tx1">
                  <a:lumMod val="85000"/>
                  <a:lumOff val="15000"/>
                </a:schemeClr>
              </a:gs>
            </a:gsLst>
            <a:path path="circle">
              <a:fillToRect l="50000" t="50000" r="50000" b="50000"/>
            </a:path>
            <a:tileRect/>
          </a:gradFill>
          <a:ln w="12700">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bg1"/>
                </a:solidFill>
              </a:rPr>
              <a:t>1</a:t>
            </a:r>
            <a:endParaRPr lang="de-DE" dirty="0">
              <a:solidFill>
                <a:schemeClr val="bg1"/>
              </a:solidFill>
            </a:endParaRPr>
          </a:p>
        </p:txBody>
      </p:sp>
      <p:sp>
        <p:nvSpPr>
          <p:cNvPr id="45" name="Ellipse 44"/>
          <p:cNvSpPr/>
          <p:nvPr/>
        </p:nvSpPr>
        <p:spPr bwMode="gray">
          <a:xfrm>
            <a:off x="3571723" y="4524838"/>
            <a:ext cx="298903" cy="298903"/>
          </a:xfrm>
          <a:prstGeom prst="ellipse">
            <a:avLst/>
          </a:prstGeom>
          <a:gradFill flip="none" rotWithShape="1">
            <a:gsLst>
              <a:gs pos="0">
                <a:schemeClr val="bg1">
                  <a:lumMod val="50000"/>
                </a:schemeClr>
              </a:gs>
              <a:gs pos="100000">
                <a:schemeClr val="tx1">
                  <a:lumMod val="85000"/>
                  <a:lumOff val="15000"/>
                </a:schemeClr>
              </a:gs>
            </a:gsLst>
            <a:path path="circle">
              <a:fillToRect l="50000" t="50000" r="50000" b="50000"/>
            </a:path>
            <a:tileRect/>
          </a:gradFill>
          <a:ln w="12700">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bg1"/>
                </a:solidFill>
              </a:rPr>
              <a:t>7</a:t>
            </a:r>
            <a:endParaRPr lang="de-DE" dirty="0">
              <a:solidFill>
                <a:schemeClr val="bg1"/>
              </a:solidFill>
            </a:endParaRPr>
          </a:p>
        </p:txBody>
      </p:sp>
      <p:sp>
        <p:nvSpPr>
          <p:cNvPr id="47" name="Ellipse 46"/>
          <p:cNvSpPr/>
          <p:nvPr/>
        </p:nvSpPr>
        <p:spPr bwMode="gray">
          <a:xfrm>
            <a:off x="5292422" y="4524838"/>
            <a:ext cx="298903" cy="298903"/>
          </a:xfrm>
          <a:prstGeom prst="ellipse">
            <a:avLst/>
          </a:prstGeom>
          <a:gradFill flip="none" rotWithShape="1">
            <a:gsLst>
              <a:gs pos="0">
                <a:schemeClr val="bg1">
                  <a:lumMod val="50000"/>
                </a:schemeClr>
              </a:gs>
              <a:gs pos="100000">
                <a:schemeClr val="tx1">
                  <a:lumMod val="85000"/>
                  <a:lumOff val="15000"/>
                </a:schemeClr>
              </a:gs>
            </a:gsLst>
            <a:path path="circle">
              <a:fillToRect l="50000" t="50000" r="50000" b="50000"/>
            </a:path>
            <a:tileRect/>
          </a:gradFill>
          <a:ln w="12700">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bg1"/>
                </a:solidFill>
              </a:rPr>
              <a:t>3</a:t>
            </a:r>
            <a:endParaRPr lang="de-DE" dirty="0">
              <a:solidFill>
                <a:schemeClr val="bg1"/>
              </a:solidFill>
            </a:endParaRPr>
          </a:p>
        </p:txBody>
      </p:sp>
      <p:sp>
        <p:nvSpPr>
          <p:cNvPr id="51" name="Ellipse 50"/>
          <p:cNvSpPr/>
          <p:nvPr/>
        </p:nvSpPr>
        <p:spPr bwMode="gray">
          <a:xfrm>
            <a:off x="3900347" y="3513435"/>
            <a:ext cx="298903" cy="298903"/>
          </a:xfrm>
          <a:prstGeom prst="ellipse">
            <a:avLst/>
          </a:prstGeom>
          <a:gradFill flip="none" rotWithShape="1">
            <a:gsLst>
              <a:gs pos="0">
                <a:schemeClr val="bg1">
                  <a:lumMod val="50000"/>
                </a:schemeClr>
              </a:gs>
              <a:gs pos="100000">
                <a:schemeClr val="tx1">
                  <a:lumMod val="85000"/>
                  <a:lumOff val="15000"/>
                </a:schemeClr>
              </a:gs>
            </a:gsLst>
            <a:path path="circle">
              <a:fillToRect l="50000" t="50000" r="50000" b="50000"/>
            </a:path>
            <a:tileRect/>
          </a:gradFill>
          <a:ln w="12700">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bg1"/>
                </a:solidFill>
              </a:rPr>
              <a:t>9</a:t>
            </a:r>
            <a:endParaRPr lang="de-DE" dirty="0">
              <a:solidFill>
                <a:schemeClr val="bg1"/>
              </a:solidFill>
            </a:endParaRPr>
          </a:p>
        </p:txBody>
      </p:sp>
      <p:sp>
        <p:nvSpPr>
          <p:cNvPr id="61" name="Ellipse 60"/>
          <p:cNvSpPr/>
          <p:nvPr/>
        </p:nvSpPr>
        <p:spPr bwMode="gray">
          <a:xfrm>
            <a:off x="5292422" y="4524838"/>
            <a:ext cx="298903" cy="298903"/>
          </a:xfrm>
          <a:prstGeom prst="ellipse">
            <a:avLst/>
          </a:prstGeom>
          <a:gradFill flip="none" rotWithShape="1">
            <a:gsLst>
              <a:gs pos="100000">
                <a:srgbClr val="C00000">
                  <a:shade val="30000"/>
                  <a:satMod val="115000"/>
                </a:srgbClr>
              </a:gs>
              <a:gs pos="46000">
                <a:srgbClr val="FF0000"/>
              </a:gs>
            </a:gsLst>
            <a:path path="circle">
              <a:fillToRect l="50000" t="50000" r="50000" b="50000"/>
            </a:path>
            <a:tileRect/>
          </a:grad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bg1"/>
                </a:solidFill>
              </a:rPr>
              <a:t>3</a:t>
            </a:r>
            <a:endParaRPr lang="de-DE" dirty="0">
              <a:solidFill>
                <a:schemeClr val="bg1"/>
              </a:solidFill>
            </a:endParaRPr>
          </a:p>
        </p:txBody>
      </p:sp>
      <p:sp>
        <p:nvSpPr>
          <p:cNvPr id="62" name="Ellipse 61"/>
          <p:cNvSpPr/>
          <p:nvPr/>
        </p:nvSpPr>
        <p:spPr bwMode="gray">
          <a:xfrm>
            <a:off x="3571723" y="4524838"/>
            <a:ext cx="298903" cy="298903"/>
          </a:xfrm>
          <a:prstGeom prst="ellipse">
            <a:avLst/>
          </a:prstGeom>
          <a:gradFill flip="none" rotWithShape="1">
            <a:gsLst>
              <a:gs pos="100000">
                <a:srgbClr val="C00000">
                  <a:shade val="30000"/>
                  <a:satMod val="115000"/>
                </a:srgbClr>
              </a:gs>
              <a:gs pos="46000">
                <a:srgbClr val="FF0000"/>
              </a:gs>
            </a:gsLst>
            <a:path path="circle">
              <a:fillToRect l="50000" t="50000" r="50000" b="50000"/>
            </a:path>
            <a:tileRect/>
          </a:grad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bg1"/>
                </a:solidFill>
              </a:rPr>
              <a:t>7</a:t>
            </a:r>
            <a:endParaRPr lang="de-DE" dirty="0">
              <a:solidFill>
                <a:schemeClr val="bg1"/>
              </a:solidFill>
            </a:endParaRPr>
          </a:p>
        </p:txBody>
      </p:sp>
      <p:sp>
        <p:nvSpPr>
          <p:cNvPr id="63" name="Ellipse 62"/>
          <p:cNvSpPr/>
          <p:nvPr/>
        </p:nvSpPr>
        <p:spPr bwMode="gray">
          <a:xfrm>
            <a:off x="3900347" y="3513435"/>
            <a:ext cx="298903" cy="298903"/>
          </a:xfrm>
          <a:prstGeom prst="ellipse">
            <a:avLst/>
          </a:prstGeom>
          <a:gradFill flip="none" rotWithShape="1">
            <a:gsLst>
              <a:gs pos="100000">
                <a:srgbClr val="C00000">
                  <a:shade val="30000"/>
                  <a:satMod val="115000"/>
                </a:srgbClr>
              </a:gs>
              <a:gs pos="46000">
                <a:srgbClr val="FF0000"/>
              </a:gs>
            </a:gsLst>
            <a:path path="circle">
              <a:fillToRect l="50000" t="50000" r="50000" b="50000"/>
            </a:path>
            <a:tileRect/>
          </a:grad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bg1"/>
                </a:solidFill>
              </a:rPr>
              <a:t>9</a:t>
            </a:r>
            <a:endParaRPr lang="de-DE" dirty="0">
              <a:solidFill>
                <a:schemeClr val="bg1"/>
              </a:solidFill>
            </a:endParaRPr>
          </a:p>
        </p:txBody>
      </p:sp>
      <p:sp>
        <p:nvSpPr>
          <p:cNvPr id="64" name="Ellipse 63"/>
          <p:cNvSpPr/>
          <p:nvPr/>
        </p:nvSpPr>
        <p:spPr bwMode="gray">
          <a:xfrm>
            <a:off x="4963798" y="3513435"/>
            <a:ext cx="298903" cy="298903"/>
          </a:xfrm>
          <a:prstGeom prst="ellipse">
            <a:avLst/>
          </a:prstGeom>
          <a:gradFill flip="none" rotWithShape="1">
            <a:gsLst>
              <a:gs pos="100000">
                <a:srgbClr val="C00000">
                  <a:shade val="30000"/>
                  <a:satMod val="115000"/>
                </a:srgbClr>
              </a:gs>
              <a:gs pos="46000">
                <a:srgbClr val="FF0000"/>
              </a:gs>
            </a:gsLst>
            <a:path path="circle">
              <a:fillToRect l="50000" t="50000" r="50000" b="50000"/>
            </a:path>
            <a:tileRect/>
          </a:grad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bg1"/>
                </a:solidFill>
              </a:rPr>
              <a:t>1</a:t>
            </a:r>
            <a:endParaRPr lang="de-DE" dirty="0">
              <a:solidFill>
                <a:schemeClr val="bg1"/>
              </a:solidFill>
            </a:endParaRPr>
          </a:p>
        </p:txBody>
      </p:sp>
      <p:sp>
        <p:nvSpPr>
          <p:cNvPr id="65" name="Ellipse 64"/>
          <p:cNvSpPr/>
          <p:nvPr/>
        </p:nvSpPr>
        <p:spPr bwMode="gray">
          <a:xfrm>
            <a:off x="5292422" y="4524838"/>
            <a:ext cx="298903" cy="298903"/>
          </a:xfrm>
          <a:prstGeom prst="ellipse">
            <a:avLst/>
          </a:prstGeom>
          <a:gradFill flip="none" rotWithShape="1">
            <a:gsLst>
              <a:gs pos="57000">
                <a:srgbClr val="14DA43"/>
              </a:gs>
              <a:gs pos="100000">
                <a:srgbClr val="00B050"/>
              </a:gs>
            </a:gsLst>
            <a:path path="circle">
              <a:fillToRect l="50000" t="50000" r="50000" b="50000"/>
            </a:path>
            <a:tileRect/>
          </a:gradFill>
          <a:ln w="12700">
            <a:solidFill>
              <a:srgbClr val="14DA4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dirty="0" smtClean="0">
                <a:solidFill>
                  <a:schemeClr val="bg1"/>
                </a:solidFill>
              </a:rPr>
              <a:t>3</a:t>
            </a:r>
            <a:endParaRPr lang="de-DE" dirty="0">
              <a:solidFill>
                <a:schemeClr val="bg1"/>
              </a:solidFill>
            </a:endParaRPr>
          </a:p>
        </p:txBody>
      </p:sp>
      <p:sp>
        <p:nvSpPr>
          <p:cNvPr id="66" name="Ellipse 65"/>
          <p:cNvSpPr/>
          <p:nvPr/>
        </p:nvSpPr>
        <p:spPr bwMode="gray">
          <a:xfrm>
            <a:off x="3571723" y="4524838"/>
            <a:ext cx="298903" cy="298903"/>
          </a:xfrm>
          <a:prstGeom prst="ellipse">
            <a:avLst/>
          </a:prstGeom>
          <a:gradFill flip="none" rotWithShape="1">
            <a:gsLst>
              <a:gs pos="57000">
                <a:srgbClr val="14DA43"/>
              </a:gs>
              <a:gs pos="100000">
                <a:srgbClr val="00B050"/>
              </a:gs>
            </a:gsLst>
            <a:path path="circle">
              <a:fillToRect l="50000" t="50000" r="50000" b="50000"/>
            </a:path>
            <a:tileRect/>
          </a:gradFill>
          <a:ln w="12700">
            <a:solidFill>
              <a:srgbClr val="14DA4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dirty="0" smtClean="0">
                <a:solidFill>
                  <a:schemeClr val="bg1"/>
                </a:solidFill>
              </a:rPr>
              <a:t>7</a:t>
            </a:r>
            <a:endParaRPr lang="de-DE" dirty="0">
              <a:solidFill>
                <a:schemeClr val="bg1"/>
              </a:solidFill>
            </a:endParaRPr>
          </a:p>
        </p:txBody>
      </p:sp>
      <p:sp>
        <p:nvSpPr>
          <p:cNvPr id="67" name="Ellipse 66"/>
          <p:cNvSpPr/>
          <p:nvPr/>
        </p:nvSpPr>
        <p:spPr bwMode="gray">
          <a:xfrm>
            <a:off x="3900347" y="3513435"/>
            <a:ext cx="298903" cy="298903"/>
          </a:xfrm>
          <a:prstGeom prst="ellipse">
            <a:avLst/>
          </a:prstGeom>
          <a:gradFill flip="none" rotWithShape="1">
            <a:gsLst>
              <a:gs pos="57000">
                <a:srgbClr val="14DA43"/>
              </a:gs>
              <a:gs pos="100000">
                <a:srgbClr val="00B050"/>
              </a:gs>
            </a:gsLst>
            <a:path path="circle">
              <a:fillToRect l="50000" t="50000" r="50000" b="50000"/>
            </a:path>
            <a:tileRect/>
          </a:gradFill>
          <a:ln w="12700">
            <a:solidFill>
              <a:srgbClr val="14DA4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dirty="0" smtClean="0">
                <a:solidFill>
                  <a:schemeClr val="bg1"/>
                </a:solidFill>
              </a:rPr>
              <a:t>9</a:t>
            </a:r>
            <a:endParaRPr lang="de-DE" dirty="0">
              <a:solidFill>
                <a:schemeClr val="bg1"/>
              </a:solidFill>
            </a:endParaRPr>
          </a:p>
        </p:txBody>
      </p:sp>
      <p:sp>
        <p:nvSpPr>
          <p:cNvPr id="88" name="TextBox 51"/>
          <p:cNvSpPr txBox="1"/>
          <p:nvPr/>
        </p:nvSpPr>
        <p:spPr bwMode="gray">
          <a:xfrm>
            <a:off x="5894288" y="3302000"/>
            <a:ext cx="2897822" cy="738664"/>
          </a:xfrm>
          <a:prstGeom prst="rect">
            <a:avLst/>
          </a:prstGeom>
          <a:noFill/>
        </p:spPr>
        <p:txBody>
          <a:bodyPr wrap="square" lIns="0" rtlCol="0">
            <a:spAutoFit/>
          </a:bodyPr>
          <a:lstStyle/>
          <a:p>
            <a:pPr lvl="0" algn="r"/>
            <a:r>
              <a:rPr lang="de-DE" sz="1400" dirty="0" smtClean="0"/>
              <a:t>Die zwei Zyklen, die dabei entstehen, haben nun beide die Länge    , was genau            entspricht.</a:t>
            </a:r>
          </a:p>
        </p:txBody>
      </p:sp>
      <p:sp>
        <p:nvSpPr>
          <p:cNvPr id="52" name="Foliennummernplatzhalter 51"/>
          <p:cNvSpPr>
            <a:spLocks noGrp="1"/>
          </p:cNvSpPr>
          <p:nvPr>
            <p:ph type="sldNum" sz="quarter" idx="4"/>
          </p:nvPr>
        </p:nvSpPr>
        <p:spPr>
          <a:xfrm>
            <a:off x="554038" y="6548120"/>
            <a:ext cx="1092200" cy="219075"/>
          </a:xfrm>
        </p:spPr>
        <p:txBody>
          <a:bodyPr/>
          <a:lstStyle/>
          <a:p>
            <a:fld id="{9DE08E51-56CF-4C15-BAC0-8C0D6423660B}" type="slidenum">
              <a:rPr lang="de-DE" smtClean="0"/>
              <a:pPr/>
              <a:t>11</a:t>
            </a:fld>
            <a:endParaRPr lang="de-DE"/>
          </a:p>
        </p:txBody>
      </p:sp>
      <p:sp>
        <p:nvSpPr>
          <p:cNvPr id="56" name="TextBox 51"/>
          <p:cNvSpPr txBox="1"/>
          <p:nvPr/>
        </p:nvSpPr>
        <p:spPr bwMode="gray">
          <a:xfrm>
            <a:off x="554037" y="4680757"/>
            <a:ext cx="3134735" cy="1600438"/>
          </a:xfrm>
          <a:prstGeom prst="rect">
            <a:avLst/>
          </a:prstGeom>
          <a:noFill/>
        </p:spPr>
        <p:txBody>
          <a:bodyPr wrap="square" lIns="0" rtlCol="0">
            <a:spAutoFit/>
          </a:bodyPr>
          <a:lstStyle/>
          <a:p>
            <a:pPr lvl="0"/>
            <a:r>
              <a:rPr lang="de-DE" sz="1400" dirty="0" smtClean="0"/>
              <a:t>Eine solche zyklische Funktion ist </a:t>
            </a:r>
            <a:br>
              <a:rPr lang="de-DE" sz="1400" dirty="0" smtClean="0"/>
            </a:br>
            <a:r>
              <a:rPr lang="de-DE" sz="1400" dirty="0" smtClean="0"/>
              <a:t>z.B. das Potenzieren mit fester Basis:</a:t>
            </a:r>
            <a:br>
              <a:rPr lang="de-DE" sz="1400" dirty="0" smtClean="0"/>
            </a:br>
            <a:r>
              <a:rPr lang="de-DE" sz="1400" dirty="0" smtClean="0"/>
              <a:t>Wir nehmen als Basis die Zahlen              und              und multiplizieren sie solange </a:t>
            </a:r>
            <a:br>
              <a:rPr lang="de-DE" sz="1400" dirty="0" smtClean="0"/>
            </a:br>
            <a:r>
              <a:rPr lang="de-DE" sz="1400" dirty="0" smtClean="0"/>
              <a:t>mit sich selbst, bis wir wieder bei der</a:t>
            </a:r>
            <a:br>
              <a:rPr lang="de-DE" sz="1400" dirty="0" smtClean="0"/>
            </a:br>
            <a:r>
              <a:rPr lang="de-DE" sz="1400" dirty="0" smtClean="0"/>
              <a:t>Zahl selbst landen. In unserem </a:t>
            </a:r>
            <a:br>
              <a:rPr lang="de-DE" sz="1400" dirty="0" smtClean="0"/>
            </a:br>
            <a:r>
              <a:rPr lang="de-DE" sz="1400" dirty="0" smtClean="0"/>
              <a:t>Beispiel ist              mit                  .</a:t>
            </a:r>
          </a:p>
        </p:txBody>
      </p:sp>
      <p:sp>
        <p:nvSpPr>
          <p:cNvPr id="59" name="Ellipse 58"/>
          <p:cNvSpPr/>
          <p:nvPr/>
        </p:nvSpPr>
        <p:spPr bwMode="gray">
          <a:xfrm>
            <a:off x="4963798" y="3511097"/>
            <a:ext cx="298903" cy="298903"/>
          </a:xfrm>
          <a:prstGeom prst="ellipse">
            <a:avLst/>
          </a:prstGeom>
          <a:gradFill flip="none" rotWithShape="1">
            <a:gsLst>
              <a:gs pos="57000">
                <a:srgbClr val="14DA43"/>
              </a:gs>
              <a:gs pos="100000">
                <a:srgbClr val="00B050"/>
              </a:gs>
            </a:gsLst>
            <a:path path="circle">
              <a:fillToRect l="50000" t="50000" r="50000" b="50000"/>
            </a:path>
            <a:tileRect/>
          </a:gradFill>
          <a:ln w="12700">
            <a:solidFill>
              <a:srgbClr val="14DA4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dirty="0" smtClean="0">
                <a:solidFill>
                  <a:schemeClr val="bg1"/>
                </a:solidFill>
              </a:rPr>
              <a:t>1</a:t>
            </a:r>
            <a:endParaRPr lang="de-DE" dirty="0">
              <a:solidFill>
                <a:schemeClr val="bg1"/>
              </a:solidFill>
            </a:endParaRPr>
          </a:p>
        </p:txBody>
      </p:sp>
      <p:pic>
        <p:nvPicPr>
          <p:cNvPr id="54" name="Picture 3"/>
          <p:cNvPicPr>
            <a:picLocks noChangeAspect="1" noChangeArrowheads="1"/>
          </p:cNvPicPr>
          <p:nvPr/>
        </p:nvPicPr>
        <p:blipFill>
          <a:blip r:embed="rId5" cstate="print"/>
          <a:srcRect l="44804" t="-11724" r="45251"/>
          <a:stretch>
            <a:fillRect/>
          </a:stretch>
        </p:blipFill>
        <p:spPr bwMode="auto">
          <a:xfrm>
            <a:off x="2796089" y="5124762"/>
            <a:ext cx="695325" cy="297996"/>
          </a:xfrm>
          <a:prstGeom prst="rect">
            <a:avLst/>
          </a:prstGeom>
          <a:noFill/>
          <a:ln w="9525">
            <a:noFill/>
            <a:miter lim="800000"/>
            <a:headEnd/>
            <a:tailEnd/>
          </a:ln>
          <a:effectLst/>
        </p:spPr>
      </p:pic>
      <p:pic>
        <p:nvPicPr>
          <p:cNvPr id="65539" name="Picture 3"/>
          <p:cNvPicPr>
            <a:picLocks noChangeAspect="1" noChangeArrowheads="1"/>
          </p:cNvPicPr>
          <p:nvPr/>
        </p:nvPicPr>
        <p:blipFill>
          <a:blip r:embed="rId6" cstate="print"/>
          <a:srcRect l="46179" t="9399" r="45798" b="15826"/>
          <a:stretch>
            <a:fillRect/>
          </a:stretch>
        </p:blipFill>
        <p:spPr bwMode="auto">
          <a:xfrm>
            <a:off x="838514" y="5377528"/>
            <a:ext cx="567588" cy="201809"/>
          </a:xfrm>
          <a:prstGeom prst="rect">
            <a:avLst/>
          </a:prstGeom>
          <a:noFill/>
          <a:ln w="9525">
            <a:noFill/>
            <a:miter lim="800000"/>
            <a:headEnd/>
            <a:tailEnd/>
          </a:ln>
          <a:effectLst/>
        </p:spPr>
      </p:pic>
      <p:sp>
        <p:nvSpPr>
          <p:cNvPr id="72" name="TextBox 51"/>
          <p:cNvSpPr txBox="1"/>
          <p:nvPr/>
        </p:nvSpPr>
        <p:spPr bwMode="gray">
          <a:xfrm>
            <a:off x="5686960" y="4097364"/>
            <a:ext cx="3105150" cy="1384995"/>
          </a:xfrm>
          <a:prstGeom prst="rect">
            <a:avLst/>
          </a:prstGeom>
          <a:noFill/>
        </p:spPr>
        <p:txBody>
          <a:bodyPr wrap="square" lIns="0" rtlCol="0">
            <a:spAutoFit/>
          </a:bodyPr>
          <a:lstStyle/>
          <a:p>
            <a:pPr lvl="0" algn="r" defTabSz="949325"/>
            <a:r>
              <a:rPr lang="de-DE" sz="1400" dirty="0" smtClean="0"/>
              <a:t>Multipliziert man eine solche Zahl</a:t>
            </a:r>
            <a:r>
              <a:rPr lang="de-DE" sz="1400" dirty="0" smtClean="0">
                <a:solidFill>
                  <a:schemeClr val="bg1"/>
                </a:solidFill>
              </a:rPr>
              <a:t>   x</a:t>
            </a:r>
            <a:r>
              <a:rPr lang="de-DE" sz="1400" dirty="0" smtClean="0">
                <a:solidFill>
                  <a:schemeClr val="bg2"/>
                </a:solidFill>
              </a:rPr>
              <a:t/>
            </a:r>
            <a:br>
              <a:rPr lang="de-DE" sz="1400" dirty="0" smtClean="0">
                <a:solidFill>
                  <a:schemeClr val="bg2"/>
                </a:solidFill>
              </a:rPr>
            </a:br>
            <a:r>
              <a:rPr lang="de-DE" sz="1400" dirty="0" smtClean="0"/>
              <a:t>mit sich selbst, erreicht man in </a:t>
            </a:r>
            <a:br>
              <a:rPr lang="de-DE" sz="1400" dirty="0" smtClean="0"/>
            </a:br>
            <a:r>
              <a:rPr lang="de-DE" sz="1400" dirty="0" smtClean="0"/>
              <a:t>jedem  Fall nach</a:t>
            </a:r>
            <a:r>
              <a:rPr lang="de-DE" sz="1400" dirty="0" smtClean="0">
                <a:solidFill>
                  <a:schemeClr val="bg2"/>
                </a:solidFill>
              </a:rPr>
              <a:t>           </a:t>
            </a:r>
            <a:r>
              <a:rPr lang="de-DE" sz="1400" dirty="0" smtClean="0"/>
              <a:t>Multiplikationen wieder die Zahl     . Das sieht man, wenn man die obige Gleichung auf beiden Seiten mit     mulitpliziert.</a:t>
            </a:r>
          </a:p>
        </p:txBody>
      </p:sp>
      <p:cxnSp>
        <p:nvCxnSpPr>
          <p:cNvPr id="113" name="Gerade Verbindung 112"/>
          <p:cNvCxnSpPr/>
          <p:nvPr/>
        </p:nvCxnSpPr>
        <p:spPr bwMode="gray">
          <a:xfrm rot="10800000">
            <a:off x="4048126" y="3677101"/>
            <a:ext cx="1395415" cy="100489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Gerade Verbindung 114"/>
          <p:cNvCxnSpPr/>
          <p:nvPr/>
        </p:nvCxnSpPr>
        <p:spPr bwMode="gray">
          <a:xfrm rot="10800000" flipV="1">
            <a:off x="3738564" y="3673294"/>
            <a:ext cx="1366836" cy="994406"/>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Gerade Verbindung 111"/>
          <p:cNvCxnSpPr/>
          <p:nvPr/>
        </p:nvCxnSpPr>
        <p:spPr bwMode="gray">
          <a:xfrm rot="16200000" flipH="1">
            <a:off x="4764882" y="4022385"/>
            <a:ext cx="990603" cy="300035"/>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Gerade Verbindung 113"/>
          <p:cNvCxnSpPr/>
          <p:nvPr/>
        </p:nvCxnSpPr>
        <p:spPr bwMode="gray">
          <a:xfrm rot="5400000">
            <a:off x="3402807" y="4022385"/>
            <a:ext cx="990603" cy="300035"/>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4" name="Ellipse 103"/>
          <p:cNvSpPr/>
          <p:nvPr/>
        </p:nvSpPr>
        <p:spPr bwMode="gray">
          <a:xfrm>
            <a:off x="5292422" y="4528466"/>
            <a:ext cx="298903" cy="298903"/>
          </a:xfrm>
          <a:prstGeom prst="ellipse">
            <a:avLst/>
          </a:prstGeom>
          <a:gradFill flip="none" rotWithShape="1">
            <a:gsLst>
              <a:gs pos="100000">
                <a:srgbClr val="C00000">
                  <a:shade val="30000"/>
                  <a:satMod val="115000"/>
                </a:srgbClr>
              </a:gs>
              <a:gs pos="46000">
                <a:srgbClr val="FF0000"/>
              </a:gs>
            </a:gsLst>
            <a:path path="circle">
              <a:fillToRect l="50000" t="50000" r="50000" b="50000"/>
            </a:path>
            <a:tileRect/>
          </a:grad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bg1"/>
                </a:solidFill>
              </a:rPr>
              <a:t>3</a:t>
            </a:r>
            <a:endParaRPr lang="de-DE" dirty="0">
              <a:solidFill>
                <a:schemeClr val="bg1"/>
              </a:solidFill>
            </a:endParaRPr>
          </a:p>
        </p:txBody>
      </p:sp>
      <p:sp>
        <p:nvSpPr>
          <p:cNvPr id="108" name="Ellipse 107"/>
          <p:cNvSpPr/>
          <p:nvPr/>
        </p:nvSpPr>
        <p:spPr bwMode="gray">
          <a:xfrm>
            <a:off x="5292422" y="4528466"/>
            <a:ext cx="298903" cy="298903"/>
          </a:xfrm>
          <a:prstGeom prst="ellipse">
            <a:avLst/>
          </a:prstGeom>
          <a:gradFill flip="none" rotWithShape="1">
            <a:gsLst>
              <a:gs pos="57000">
                <a:srgbClr val="14DA43"/>
              </a:gs>
              <a:gs pos="100000">
                <a:srgbClr val="00B050"/>
              </a:gs>
            </a:gsLst>
            <a:path path="circle">
              <a:fillToRect l="50000" t="50000" r="50000" b="50000"/>
            </a:path>
            <a:tileRect/>
          </a:gradFill>
          <a:ln w="12700">
            <a:solidFill>
              <a:srgbClr val="14DA4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dirty="0" smtClean="0">
                <a:solidFill>
                  <a:schemeClr val="bg1"/>
                </a:solidFill>
              </a:rPr>
              <a:t>3</a:t>
            </a:r>
            <a:endParaRPr lang="de-DE" dirty="0">
              <a:solidFill>
                <a:schemeClr val="bg1"/>
              </a:solidFill>
            </a:endParaRPr>
          </a:p>
        </p:txBody>
      </p:sp>
      <p:sp>
        <p:nvSpPr>
          <p:cNvPr id="106" name="Ellipse 105"/>
          <p:cNvSpPr/>
          <p:nvPr/>
        </p:nvSpPr>
        <p:spPr bwMode="gray">
          <a:xfrm>
            <a:off x="3900347" y="3517063"/>
            <a:ext cx="298903" cy="298903"/>
          </a:xfrm>
          <a:prstGeom prst="ellipse">
            <a:avLst/>
          </a:prstGeom>
          <a:gradFill flip="none" rotWithShape="1">
            <a:gsLst>
              <a:gs pos="100000">
                <a:srgbClr val="C00000">
                  <a:shade val="30000"/>
                  <a:satMod val="115000"/>
                </a:srgbClr>
              </a:gs>
              <a:gs pos="46000">
                <a:srgbClr val="FF0000"/>
              </a:gs>
            </a:gsLst>
            <a:path path="circle">
              <a:fillToRect l="50000" t="50000" r="50000" b="50000"/>
            </a:path>
            <a:tileRect/>
          </a:grad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bg1"/>
                </a:solidFill>
              </a:rPr>
              <a:t>9</a:t>
            </a:r>
            <a:endParaRPr lang="de-DE" dirty="0">
              <a:solidFill>
                <a:schemeClr val="bg1"/>
              </a:solidFill>
            </a:endParaRPr>
          </a:p>
        </p:txBody>
      </p:sp>
      <p:sp>
        <p:nvSpPr>
          <p:cNvPr id="107" name="Ellipse 106"/>
          <p:cNvSpPr/>
          <p:nvPr/>
        </p:nvSpPr>
        <p:spPr bwMode="gray">
          <a:xfrm>
            <a:off x="4963798" y="3517063"/>
            <a:ext cx="298903" cy="298903"/>
          </a:xfrm>
          <a:prstGeom prst="ellipse">
            <a:avLst/>
          </a:prstGeom>
          <a:gradFill flip="none" rotWithShape="1">
            <a:gsLst>
              <a:gs pos="100000">
                <a:srgbClr val="C00000">
                  <a:shade val="30000"/>
                  <a:satMod val="115000"/>
                </a:srgbClr>
              </a:gs>
              <a:gs pos="46000">
                <a:srgbClr val="FF0000"/>
              </a:gs>
            </a:gsLst>
            <a:path path="circle">
              <a:fillToRect l="50000" t="50000" r="50000" b="50000"/>
            </a:path>
            <a:tileRect/>
          </a:grad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bg1"/>
                </a:solidFill>
              </a:rPr>
              <a:t>1</a:t>
            </a:r>
            <a:endParaRPr lang="de-DE" dirty="0">
              <a:solidFill>
                <a:schemeClr val="bg1"/>
              </a:solidFill>
            </a:endParaRPr>
          </a:p>
        </p:txBody>
      </p:sp>
      <p:sp>
        <p:nvSpPr>
          <p:cNvPr id="110" name="Ellipse 109"/>
          <p:cNvSpPr/>
          <p:nvPr/>
        </p:nvSpPr>
        <p:spPr bwMode="gray">
          <a:xfrm>
            <a:off x="3900347" y="3517063"/>
            <a:ext cx="298903" cy="298903"/>
          </a:xfrm>
          <a:prstGeom prst="ellipse">
            <a:avLst/>
          </a:prstGeom>
          <a:gradFill flip="none" rotWithShape="1">
            <a:gsLst>
              <a:gs pos="57000">
                <a:srgbClr val="14DA43"/>
              </a:gs>
              <a:gs pos="100000">
                <a:srgbClr val="00B050"/>
              </a:gs>
            </a:gsLst>
            <a:path path="circle">
              <a:fillToRect l="50000" t="50000" r="50000" b="50000"/>
            </a:path>
            <a:tileRect/>
          </a:gradFill>
          <a:ln w="12700">
            <a:solidFill>
              <a:srgbClr val="14DA4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dirty="0" smtClean="0">
                <a:solidFill>
                  <a:schemeClr val="bg1"/>
                </a:solidFill>
              </a:rPr>
              <a:t>9</a:t>
            </a:r>
            <a:endParaRPr lang="de-DE" dirty="0">
              <a:solidFill>
                <a:schemeClr val="bg1"/>
              </a:solidFill>
            </a:endParaRPr>
          </a:p>
        </p:txBody>
      </p:sp>
      <p:sp>
        <p:nvSpPr>
          <p:cNvPr id="111" name="Ellipse 110"/>
          <p:cNvSpPr/>
          <p:nvPr/>
        </p:nvSpPr>
        <p:spPr bwMode="gray">
          <a:xfrm>
            <a:off x="4963798" y="3514725"/>
            <a:ext cx="298903" cy="298903"/>
          </a:xfrm>
          <a:prstGeom prst="ellipse">
            <a:avLst/>
          </a:prstGeom>
          <a:gradFill flip="none" rotWithShape="1">
            <a:gsLst>
              <a:gs pos="57000">
                <a:srgbClr val="14DA43"/>
              </a:gs>
              <a:gs pos="100000">
                <a:srgbClr val="00B050"/>
              </a:gs>
            </a:gsLst>
            <a:path path="circle">
              <a:fillToRect l="50000" t="50000" r="50000" b="50000"/>
            </a:path>
            <a:tileRect/>
          </a:gradFill>
          <a:ln w="12700">
            <a:solidFill>
              <a:srgbClr val="14DA4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dirty="0" smtClean="0">
                <a:solidFill>
                  <a:schemeClr val="bg1"/>
                </a:solidFill>
              </a:rPr>
              <a:t>1</a:t>
            </a:r>
            <a:endParaRPr lang="de-DE" dirty="0">
              <a:solidFill>
                <a:schemeClr val="bg1"/>
              </a:solidFill>
            </a:endParaRPr>
          </a:p>
        </p:txBody>
      </p:sp>
      <p:sp>
        <p:nvSpPr>
          <p:cNvPr id="105" name="Ellipse 104"/>
          <p:cNvSpPr/>
          <p:nvPr/>
        </p:nvSpPr>
        <p:spPr bwMode="gray">
          <a:xfrm>
            <a:off x="3571723" y="4528466"/>
            <a:ext cx="298903" cy="298903"/>
          </a:xfrm>
          <a:prstGeom prst="ellipse">
            <a:avLst/>
          </a:prstGeom>
          <a:gradFill flip="none" rotWithShape="1">
            <a:gsLst>
              <a:gs pos="100000">
                <a:srgbClr val="C00000">
                  <a:shade val="30000"/>
                  <a:satMod val="115000"/>
                </a:srgbClr>
              </a:gs>
              <a:gs pos="46000">
                <a:srgbClr val="FF0000"/>
              </a:gs>
            </a:gsLst>
            <a:path path="circle">
              <a:fillToRect l="50000" t="50000" r="50000" b="50000"/>
            </a:path>
            <a:tileRect/>
          </a:grad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bg1"/>
                </a:solidFill>
              </a:rPr>
              <a:t>7</a:t>
            </a:r>
            <a:endParaRPr lang="de-DE" dirty="0">
              <a:solidFill>
                <a:schemeClr val="bg1"/>
              </a:solidFill>
            </a:endParaRPr>
          </a:p>
        </p:txBody>
      </p:sp>
      <p:sp>
        <p:nvSpPr>
          <p:cNvPr id="109" name="Ellipse 108"/>
          <p:cNvSpPr/>
          <p:nvPr/>
        </p:nvSpPr>
        <p:spPr bwMode="gray">
          <a:xfrm>
            <a:off x="3571723" y="4528466"/>
            <a:ext cx="298903" cy="298903"/>
          </a:xfrm>
          <a:prstGeom prst="ellipse">
            <a:avLst/>
          </a:prstGeom>
          <a:gradFill flip="none" rotWithShape="1">
            <a:gsLst>
              <a:gs pos="57000">
                <a:srgbClr val="14DA43"/>
              </a:gs>
              <a:gs pos="100000">
                <a:srgbClr val="00B050"/>
              </a:gs>
            </a:gsLst>
            <a:path path="circle">
              <a:fillToRect l="50000" t="50000" r="50000" b="50000"/>
            </a:path>
            <a:tileRect/>
          </a:gradFill>
          <a:ln w="12700">
            <a:solidFill>
              <a:srgbClr val="14DA4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dirty="0" smtClean="0">
                <a:solidFill>
                  <a:schemeClr val="bg1"/>
                </a:solidFill>
              </a:rPr>
              <a:t>7</a:t>
            </a:r>
            <a:endParaRPr lang="de-DE" dirty="0">
              <a:solidFill>
                <a:schemeClr val="bg1"/>
              </a:solidFill>
            </a:endParaRPr>
          </a:p>
        </p:txBody>
      </p:sp>
      <p:pic>
        <p:nvPicPr>
          <p:cNvPr id="116" name="Picture 3"/>
          <p:cNvPicPr>
            <a:picLocks noChangeAspect="1" noChangeArrowheads="1"/>
          </p:cNvPicPr>
          <p:nvPr/>
        </p:nvPicPr>
        <p:blipFill>
          <a:blip r:embed="rId5" cstate="print"/>
          <a:srcRect l="44804" t="-11724" r="45251"/>
          <a:stretch>
            <a:fillRect/>
          </a:stretch>
        </p:blipFill>
        <p:spPr bwMode="auto">
          <a:xfrm>
            <a:off x="4141794" y="4505473"/>
            <a:ext cx="792750" cy="339750"/>
          </a:xfrm>
          <a:prstGeom prst="rect">
            <a:avLst/>
          </a:prstGeom>
          <a:noFill/>
          <a:ln w="9525">
            <a:noFill/>
            <a:miter lim="800000"/>
            <a:headEnd/>
            <a:tailEnd/>
          </a:ln>
          <a:effectLst/>
        </p:spPr>
      </p:pic>
      <p:pic>
        <p:nvPicPr>
          <p:cNvPr id="117" name="Picture 3"/>
          <p:cNvPicPr>
            <a:picLocks noChangeAspect="1" noChangeArrowheads="1"/>
          </p:cNvPicPr>
          <p:nvPr/>
        </p:nvPicPr>
        <p:blipFill>
          <a:blip r:embed="rId6" cstate="print"/>
          <a:srcRect l="46179" t="9399" r="45798" b="15826"/>
          <a:stretch>
            <a:fillRect/>
          </a:stretch>
        </p:blipFill>
        <p:spPr bwMode="auto">
          <a:xfrm>
            <a:off x="4253661" y="4764464"/>
            <a:ext cx="642195" cy="228336"/>
          </a:xfrm>
          <a:prstGeom prst="rect">
            <a:avLst/>
          </a:prstGeom>
          <a:noFill/>
          <a:ln w="9525">
            <a:noFill/>
            <a:miter lim="800000"/>
            <a:headEnd/>
            <a:tailEnd/>
          </a:ln>
          <a:effectLst/>
        </p:spPr>
      </p:pic>
      <p:grpSp>
        <p:nvGrpSpPr>
          <p:cNvPr id="119" name="Gruppieren 118"/>
          <p:cNvGrpSpPr/>
          <p:nvPr/>
        </p:nvGrpSpPr>
        <p:grpSpPr bwMode="gray">
          <a:xfrm>
            <a:off x="1259166" y="2045450"/>
            <a:ext cx="4903639" cy="909505"/>
            <a:chOff x="758125" y="2045450"/>
            <a:chExt cx="4903639" cy="909505"/>
          </a:xfrm>
        </p:grpSpPr>
        <p:sp>
          <p:nvSpPr>
            <p:cNvPr id="121" name="Rounded Rectangle 6"/>
            <p:cNvSpPr/>
            <p:nvPr/>
          </p:nvSpPr>
          <p:spPr bwMode="gray">
            <a:xfrm>
              <a:off x="758125" y="2045450"/>
              <a:ext cx="4903639" cy="909505"/>
            </a:xfrm>
            <a:prstGeom prst="roundRect">
              <a:avLst/>
            </a:prstGeom>
            <a:solidFill>
              <a:schemeClr val="bg1"/>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de-DE" b="1" dirty="0" smtClean="0">
                  <a:solidFill>
                    <a:srgbClr val="00B050"/>
                  </a:solidFill>
                </a:rPr>
                <a:t>Für zwei teilerfremde Zahlen     und     gilt:</a:t>
              </a:r>
            </a:p>
          </p:txBody>
        </p:sp>
        <p:pic>
          <p:nvPicPr>
            <p:cNvPr id="122" name="Picture 2"/>
            <p:cNvPicPr>
              <a:picLocks noChangeAspect="1" noChangeArrowheads="1"/>
            </p:cNvPicPr>
            <p:nvPr/>
          </p:nvPicPr>
          <p:blipFill>
            <a:blip r:embed="rId7" cstate="print"/>
            <a:srcRect l="34009" t="14753" r="64519" b="13669"/>
            <a:stretch>
              <a:fillRect/>
            </a:stretch>
          </p:blipFill>
          <p:spPr bwMode="gray">
            <a:xfrm>
              <a:off x="3683986" y="2170196"/>
              <a:ext cx="133350" cy="262288"/>
            </a:xfrm>
            <a:prstGeom prst="rect">
              <a:avLst/>
            </a:prstGeom>
            <a:noFill/>
            <a:ln w="9525">
              <a:noFill/>
              <a:miter lim="800000"/>
              <a:headEnd/>
              <a:tailEnd/>
            </a:ln>
            <a:effectLst/>
          </p:spPr>
        </p:pic>
        <p:pic>
          <p:nvPicPr>
            <p:cNvPr id="123" name="Picture 2"/>
            <p:cNvPicPr>
              <a:picLocks noChangeAspect="1" noChangeArrowheads="1"/>
            </p:cNvPicPr>
            <p:nvPr/>
          </p:nvPicPr>
          <p:blipFill>
            <a:blip r:embed="rId8" cstate="print"/>
            <a:srcRect l="49433" t="-3448" r="48355" b="8276"/>
            <a:stretch>
              <a:fillRect/>
            </a:stretch>
          </p:blipFill>
          <p:spPr bwMode="gray">
            <a:xfrm>
              <a:off x="4262438" y="2132097"/>
              <a:ext cx="190500" cy="317733"/>
            </a:xfrm>
            <a:prstGeom prst="rect">
              <a:avLst/>
            </a:prstGeom>
            <a:noFill/>
            <a:ln w="9525">
              <a:noFill/>
              <a:miter lim="800000"/>
              <a:headEnd/>
              <a:tailEnd/>
            </a:ln>
            <a:effectLst/>
          </p:spPr>
        </p:pic>
      </p:grpSp>
      <p:pic>
        <p:nvPicPr>
          <p:cNvPr id="65541" name="Picture 5"/>
          <p:cNvPicPr>
            <a:picLocks noChangeAspect="1" noChangeArrowheads="1"/>
          </p:cNvPicPr>
          <p:nvPr/>
        </p:nvPicPr>
        <p:blipFill>
          <a:blip r:embed="rId9" cstate="print"/>
          <a:srcRect l="40999" t="-4828" r="41742"/>
          <a:stretch>
            <a:fillRect/>
          </a:stretch>
        </p:blipFill>
        <p:spPr bwMode="auto">
          <a:xfrm>
            <a:off x="1813223" y="3770102"/>
            <a:ext cx="1143001" cy="264842"/>
          </a:xfrm>
          <a:prstGeom prst="rect">
            <a:avLst/>
          </a:prstGeom>
          <a:noFill/>
          <a:ln w="9525">
            <a:noFill/>
            <a:miter lim="800000"/>
            <a:headEnd/>
            <a:tailEnd/>
          </a:ln>
          <a:effectLst/>
        </p:spPr>
      </p:pic>
      <p:pic>
        <p:nvPicPr>
          <p:cNvPr id="71" name="Picture 3"/>
          <p:cNvPicPr>
            <a:picLocks noChangeAspect="1" noChangeArrowheads="1"/>
          </p:cNvPicPr>
          <p:nvPr/>
        </p:nvPicPr>
        <p:blipFill>
          <a:blip r:embed="rId5" cstate="print"/>
          <a:srcRect l="44804" t="-11724" r="50958"/>
          <a:stretch>
            <a:fillRect/>
          </a:stretch>
        </p:blipFill>
        <p:spPr bwMode="auto">
          <a:xfrm>
            <a:off x="8402734" y="4100781"/>
            <a:ext cx="295795" cy="297503"/>
          </a:xfrm>
          <a:prstGeom prst="rect">
            <a:avLst/>
          </a:prstGeom>
          <a:noFill/>
          <a:ln w="9525">
            <a:noFill/>
            <a:miter lim="800000"/>
            <a:headEnd/>
            <a:tailEnd/>
          </a:ln>
          <a:effectLst/>
        </p:spPr>
      </p:pic>
      <p:pic>
        <p:nvPicPr>
          <p:cNvPr id="73" name="Picture 3"/>
          <p:cNvPicPr>
            <a:picLocks noChangeAspect="1" noChangeArrowheads="1"/>
          </p:cNvPicPr>
          <p:nvPr/>
        </p:nvPicPr>
        <p:blipFill>
          <a:blip r:embed="rId5" cstate="print"/>
          <a:srcRect l="44804" t="-11724" r="50958"/>
          <a:stretch>
            <a:fillRect/>
          </a:stretch>
        </p:blipFill>
        <p:spPr bwMode="auto">
          <a:xfrm>
            <a:off x="6825942" y="4740221"/>
            <a:ext cx="296285" cy="297996"/>
          </a:xfrm>
          <a:prstGeom prst="rect">
            <a:avLst/>
          </a:prstGeom>
          <a:noFill/>
          <a:ln w="9525">
            <a:noFill/>
            <a:miter lim="800000"/>
            <a:headEnd/>
            <a:tailEnd/>
          </a:ln>
          <a:effectLst/>
        </p:spPr>
      </p:pic>
      <p:pic>
        <p:nvPicPr>
          <p:cNvPr id="77827" name="Picture 3"/>
          <p:cNvPicPr>
            <a:picLocks noChangeAspect="1" noChangeArrowheads="1"/>
          </p:cNvPicPr>
          <p:nvPr/>
        </p:nvPicPr>
        <p:blipFill>
          <a:blip r:embed="rId10" cstate="print"/>
          <a:srcRect l="45047" t="-614" r="45612" b="17024"/>
          <a:stretch>
            <a:fillRect/>
          </a:stretch>
        </p:blipFill>
        <p:spPr bwMode="auto">
          <a:xfrm>
            <a:off x="1284440" y="6036541"/>
            <a:ext cx="563671" cy="192414"/>
          </a:xfrm>
          <a:prstGeom prst="rect">
            <a:avLst/>
          </a:prstGeom>
          <a:noFill/>
          <a:ln w="9525">
            <a:noFill/>
            <a:miter lim="800000"/>
            <a:headEnd/>
            <a:tailEnd/>
          </a:ln>
          <a:effectLst/>
        </p:spPr>
      </p:pic>
      <p:sp>
        <p:nvSpPr>
          <p:cNvPr id="75" name="TextBox 73"/>
          <p:cNvSpPr txBox="1"/>
          <p:nvPr/>
        </p:nvSpPr>
        <p:spPr>
          <a:xfrm>
            <a:off x="3629672" y="5602069"/>
            <a:ext cx="259399" cy="369332"/>
          </a:xfrm>
          <a:prstGeom prst="rect">
            <a:avLst/>
          </a:prstGeom>
          <a:noFill/>
        </p:spPr>
        <p:txBody>
          <a:bodyPr wrap="square" rtlCol="0">
            <a:spAutoFit/>
          </a:bodyPr>
          <a:lstStyle/>
          <a:p>
            <a:r>
              <a:rPr lang="de-DE" dirty="0" smtClean="0"/>
              <a:t>3</a:t>
            </a:r>
            <a:endParaRPr lang="de-DE" dirty="0"/>
          </a:p>
        </p:txBody>
      </p:sp>
      <p:pic>
        <p:nvPicPr>
          <p:cNvPr id="62466" name="Picture 2"/>
          <p:cNvPicPr>
            <a:picLocks noChangeAspect="1" noChangeArrowheads="1"/>
          </p:cNvPicPr>
          <p:nvPr/>
        </p:nvPicPr>
        <p:blipFill>
          <a:blip r:embed="rId11" cstate="print"/>
          <a:srcRect r="80086" b="17593"/>
          <a:stretch>
            <a:fillRect/>
          </a:stretch>
        </p:blipFill>
        <p:spPr bwMode="auto">
          <a:xfrm>
            <a:off x="2670985" y="2527648"/>
            <a:ext cx="1917256" cy="315191"/>
          </a:xfrm>
          <a:prstGeom prst="rect">
            <a:avLst/>
          </a:prstGeom>
          <a:noFill/>
          <a:ln w="9525">
            <a:noFill/>
            <a:miter lim="800000"/>
            <a:headEnd/>
            <a:tailEnd/>
          </a:ln>
          <a:effectLst/>
        </p:spPr>
      </p:pic>
      <p:pic>
        <p:nvPicPr>
          <p:cNvPr id="62468" name="Picture 4"/>
          <p:cNvPicPr>
            <a:picLocks noChangeAspect="1" noChangeArrowheads="1"/>
          </p:cNvPicPr>
          <p:nvPr/>
        </p:nvPicPr>
        <p:blipFill>
          <a:blip r:embed="rId12" cstate="print"/>
          <a:srcRect l="43508" t="-6112" r="48507" b="4559"/>
          <a:stretch>
            <a:fillRect/>
          </a:stretch>
        </p:blipFill>
        <p:spPr bwMode="auto">
          <a:xfrm>
            <a:off x="7428589" y="3777519"/>
            <a:ext cx="481830" cy="233763"/>
          </a:xfrm>
          <a:prstGeom prst="rect">
            <a:avLst/>
          </a:prstGeom>
          <a:noFill/>
          <a:ln w="9525">
            <a:noFill/>
            <a:miter lim="800000"/>
            <a:headEnd/>
            <a:tailEnd/>
          </a:ln>
          <a:effectLst/>
        </p:spPr>
      </p:pic>
      <p:pic>
        <p:nvPicPr>
          <p:cNvPr id="76" name="Picture 4"/>
          <p:cNvPicPr>
            <a:picLocks noChangeAspect="1" noChangeArrowheads="1"/>
          </p:cNvPicPr>
          <p:nvPr/>
        </p:nvPicPr>
        <p:blipFill>
          <a:blip r:embed="rId12" cstate="print"/>
          <a:srcRect l="43508" t="-6112" r="48982" b="3835"/>
          <a:stretch>
            <a:fillRect/>
          </a:stretch>
        </p:blipFill>
        <p:spPr bwMode="auto">
          <a:xfrm>
            <a:off x="7001859" y="4560857"/>
            <a:ext cx="453158" cy="235430"/>
          </a:xfrm>
          <a:prstGeom prst="rect">
            <a:avLst/>
          </a:prstGeom>
          <a:noFill/>
          <a:ln w="9525">
            <a:noFill/>
            <a:miter lim="800000"/>
            <a:headEnd/>
            <a:tailEnd/>
          </a:ln>
          <a:effectLst/>
        </p:spPr>
      </p:pic>
      <p:grpSp>
        <p:nvGrpSpPr>
          <p:cNvPr id="80" name="Gruppieren 79"/>
          <p:cNvGrpSpPr/>
          <p:nvPr/>
        </p:nvGrpSpPr>
        <p:grpSpPr>
          <a:xfrm>
            <a:off x="3938588" y="5602069"/>
            <a:ext cx="328308" cy="369332"/>
            <a:chOff x="3935413" y="6211669"/>
            <a:chExt cx="328308" cy="369332"/>
          </a:xfrm>
        </p:grpSpPr>
        <p:sp>
          <p:nvSpPr>
            <p:cNvPr id="77" name="Gleichschenkliges Dreieck 76"/>
            <p:cNvSpPr/>
            <p:nvPr/>
          </p:nvSpPr>
          <p:spPr>
            <a:xfrm rot="5400000">
              <a:off x="3911411" y="6364485"/>
              <a:ext cx="114293" cy="66290"/>
            </a:xfrm>
            <a:prstGeom prst="triangle">
              <a:avLst/>
            </a:prstGeom>
            <a:solidFill>
              <a:schemeClr val="bg1">
                <a:lumMod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bg1"/>
                </a:solidFill>
              </a:endParaRPr>
            </a:p>
          </p:txBody>
        </p:sp>
        <p:sp>
          <p:nvSpPr>
            <p:cNvPr id="78" name="TextBox 73"/>
            <p:cNvSpPr txBox="1"/>
            <p:nvPr/>
          </p:nvSpPr>
          <p:spPr>
            <a:xfrm>
              <a:off x="4004322" y="6211669"/>
              <a:ext cx="259399" cy="369332"/>
            </a:xfrm>
            <a:prstGeom prst="rect">
              <a:avLst/>
            </a:prstGeom>
            <a:noFill/>
          </p:spPr>
          <p:txBody>
            <a:bodyPr wrap="square" rtlCol="0">
              <a:spAutoFit/>
            </a:bodyPr>
            <a:lstStyle/>
            <a:p>
              <a:r>
                <a:rPr lang="de-DE" dirty="0" smtClean="0"/>
                <a:t>9</a:t>
              </a:r>
              <a:endParaRPr lang="de-DE" dirty="0"/>
            </a:p>
          </p:txBody>
        </p:sp>
      </p:grpSp>
      <p:grpSp>
        <p:nvGrpSpPr>
          <p:cNvPr id="81" name="Gruppieren 80"/>
          <p:cNvGrpSpPr/>
          <p:nvPr/>
        </p:nvGrpSpPr>
        <p:grpSpPr>
          <a:xfrm>
            <a:off x="4297363" y="5602069"/>
            <a:ext cx="328308" cy="369332"/>
            <a:chOff x="3935413" y="6211669"/>
            <a:chExt cx="328308" cy="369332"/>
          </a:xfrm>
        </p:grpSpPr>
        <p:sp>
          <p:nvSpPr>
            <p:cNvPr id="82" name="Gleichschenkliges Dreieck 81"/>
            <p:cNvSpPr/>
            <p:nvPr/>
          </p:nvSpPr>
          <p:spPr>
            <a:xfrm rot="5400000">
              <a:off x="3911411" y="6364485"/>
              <a:ext cx="114293" cy="66290"/>
            </a:xfrm>
            <a:prstGeom prst="triangle">
              <a:avLst/>
            </a:prstGeom>
            <a:solidFill>
              <a:schemeClr val="bg1">
                <a:lumMod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bg1"/>
                </a:solidFill>
              </a:endParaRPr>
            </a:p>
          </p:txBody>
        </p:sp>
        <p:sp>
          <p:nvSpPr>
            <p:cNvPr id="83" name="TextBox 73"/>
            <p:cNvSpPr txBox="1"/>
            <p:nvPr/>
          </p:nvSpPr>
          <p:spPr>
            <a:xfrm>
              <a:off x="4004322" y="6211669"/>
              <a:ext cx="259399" cy="369332"/>
            </a:xfrm>
            <a:prstGeom prst="rect">
              <a:avLst/>
            </a:prstGeom>
            <a:noFill/>
          </p:spPr>
          <p:txBody>
            <a:bodyPr wrap="square" rtlCol="0">
              <a:spAutoFit/>
            </a:bodyPr>
            <a:lstStyle/>
            <a:p>
              <a:r>
                <a:rPr lang="de-DE" dirty="0" smtClean="0"/>
                <a:t>7</a:t>
              </a:r>
              <a:endParaRPr lang="de-DE" dirty="0"/>
            </a:p>
          </p:txBody>
        </p:sp>
      </p:grpSp>
      <p:grpSp>
        <p:nvGrpSpPr>
          <p:cNvPr id="84" name="Gruppieren 83"/>
          <p:cNvGrpSpPr/>
          <p:nvPr/>
        </p:nvGrpSpPr>
        <p:grpSpPr>
          <a:xfrm>
            <a:off x="4656138" y="5602069"/>
            <a:ext cx="328308" cy="369332"/>
            <a:chOff x="3935413" y="6211669"/>
            <a:chExt cx="328308" cy="369332"/>
          </a:xfrm>
        </p:grpSpPr>
        <p:sp>
          <p:nvSpPr>
            <p:cNvPr id="85" name="Gleichschenkliges Dreieck 84"/>
            <p:cNvSpPr/>
            <p:nvPr/>
          </p:nvSpPr>
          <p:spPr>
            <a:xfrm rot="5400000">
              <a:off x="3911411" y="6364485"/>
              <a:ext cx="114293" cy="66290"/>
            </a:xfrm>
            <a:prstGeom prst="triangle">
              <a:avLst/>
            </a:prstGeom>
            <a:solidFill>
              <a:schemeClr val="bg1">
                <a:lumMod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bg1"/>
                </a:solidFill>
              </a:endParaRPr>
            </a:p>
          </p:txBody>
        </p:sp>
        <p:sp>
          <p:nvSpPr>
            <p:cNvPr id="86" name="TextBox 73"/>
            <p:cNvSpPr txBox="1"/>
            <p:nvPr/>
          </p:nvSpPr>
          <p:spPr>
            <a:xfrm>
              <a:off x="4004322" y="6211669"/>
              <a:ext cx="259399" cy="369332"/>
            </a:xfrm>
            <a:prstGeom prst="rect">
              <a:avLst/>
            </a:prstGeom>
            <a:noFill/>
          </p:spPr>
          <p:txBody>
            <a:bodyPr wrap="square" rtlCol="0">
              <a:spAutoFit/>
            </a:bodyPr>
            <a:lstStyle/>
            <a:p>
              <a:r>
                <a:rPr lang="de-DE" dirty="0" smtClean="0"/>
                <a:t>1</a:t>
              </a:r>
              <a:endParaRPr lang="de-DE" dirty="0"/>
            </a:p>
          </p:txBody>
        </p:sp>
      </p:grpSp>
      <p:grpSp>
        <p:nvGrpSpPr>
          <p:cNvPr id="89" name="Gruppieren 88"/>
          <p:cNvGrpSpPr/>
          <p:nvPr/>
        </p:nvGrpSpPr>
        <p:grpSpPr>
          <a:xfrm>
            <a:off x="5014913" y="5602069"/>
            <a:ext cx="328308" cy="369332"/>
            <a:chOff x="3935413" y="6211669"/>
            <a:chExt cx="328308" cy="369332"/>
          </a:xfrm>
        </p:grpSpPr>
        <p:sp>
          <p:nvSpPr>
            <p:cNvPr id="90" name="Gleichschenkliges Dreieck 89"/>
            <p:cNvSpPr/>
            <p:nvPr/>
          </p:nvSpPr>
          <p:spPr>
            <a:xfrm rot="5400000">
              <a:off x="3911411" y="6364485"/>
              <a:ext cx="114293" cy="66290"/>
            </a:xfrm>
            <a:prstGeom prst="triangle">
              <a:avLst/>
            </a:prstGeom>
            <a:solidFill>
              <a:schemeClr val="bg1">
                <a:lumMod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bg1"/>
                </a:solidFill>
              </a:endParaRPr>
            </a:p>
          </p:txBody>
        </p:sp>
        <p:sp>
          <p:nvSpPr>
            <p:cNvPr id="91" name="TextBox 73"/>
            <p:cNvSpPr txBox="1"/>
            <p:nvPr/>
          </p:nvSpPr>
          <p:spPr>
            <a:xfrm>
              <a:off x="4004322" y="6211669"/>
              <a:ext cx="259399" cy="369332"/>
            </a:xfrm>
            <a:prstGeom prst="rect">
              <a:avLst/>
            </a:prstGeom>
            <a:noFill/>
          </p:spPr>
          <p:txBody>
            <a:bodyPr wrap="square" rtlCol="0">
              <a:spAutoFit/>
            </a:bodyPr>
            <a:lstStyle/>
            <a:p>
              <a:r>
                <a:rPr lang="de-DE" dirty="0" smtClean="0"/>
                <a:t>3</a:t>
              </a:r>
              <a:endParaRPr lang="de-DE" dirty="0"/>
            </a:p>
          </p:txBody>
        </p:sp>
      </p:grpSp>
      <p:sp>
        <p:nvSpPr>
          <p:cNvPr id="92" name="TextBox 73"/>
          <p:cNvSpPr txBox="1"/>
          <p:nvPr/>
        </p:nvSpPr>
        <p:spPr>
          <a:xfrm>
            <a:off x="3629672" y="5979914"/>
            <a:ext cx="259399" cy="369332"/>
          </a:xfrm>
          <a:prstGeom prst="rect">
            <a:avLst/>
          </a:prstGeom>
          <a:noFill/>
        </p:spPr>
        <p:txBody>
          <a:bodyPr wrap="square" rtlCol="0">
            <a:spAutoFit/>
          </a:bodyPr>
          <a:lstStyle/>
          <a:p>
            <a:r>
              <a:rPr lang="de-DE" dirty="0" smtClean="0"/>
              <a:t>7</a:t>
            </a:r>
            <a:endParaRPr lang="de-DE" dirty="0"/>
          </a:p>
        </p:txBody>
      </p:sp>
      <p:grpSp>
        <p:nvGrpSpPr>
          <p:cNvPr id="93" name="Gruppieren 92"/>
          <p:cNvGrpSpPr/>
          <p:nvPr/>
        </p:nvGrpSpPr>
        <p:grpSpPr>
          <a:xfrm>
            <a:off x="3938588" y="5979914"/>
            <a:ext cx="328308" cy="369332"/>
            <a:chOff x="3935413" y="6211669"/>
            <a:chExt cx="328308" cy="369332"/>
          </a:xfrm>
        </p:grpSpPr>
        <p:sp>
          <p:nvSpPr>
            <p:cNvPr id="94" name="Gleichschenkliges Dreieck 93"/>
            <p:cNvSpPr/>
            <p:nvPr/>
          </p:nvSpPr>
          <p:spPr>
            <a:xfrm rot="5400000">
              <a:off x="3911411" y="6364485"/>
              <a:ext cx="114293" cy="66290"/>
            </a:xfrm>
            <a:prstGeom prst="triangle">
              <a:avLst/>
            </a:prstGeom>
            <a:solidFill>
              <a:schemeClr val="bg1">
                <a:lumMod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bg1"/>
                </a:solidFill>
              </a:endParaRPr>
            </a:p>
          </p:txBody>
        </p:sp>
        <p:sp>
          <p:nvSpPr>
            <p:cNvPr id="95" name="TextBox 73"/>
            <p:cNvSpPr txBox="1"/>
            <p:nvPr/>
          </p:nvSpPr>
          <p:spPr>
            <a:xfrm>
              <a:off x="4004322" y="6211669"/>
              <a:ext cx="259399" cy="369332"/>
            </a:xfrm>
            <a:prstGeom prst="rect">
              <a:avLst/>
            </a:prstGeom>
            <a:noFill/>
          </p:spPr>
          <p:txBody>
            <a:bodyPr wrap="square" rtlCol="0">
              <a:spAutoFit/>
            </a:bodyPr>
            <a:lstStyle/>
            <a:p>
              <a:r>
                <a:rPr lang="de-DE" dirty="0" smtClean="0"/>
                <a:t>9</a:t>
              </a:r>
              <a:endParaRPr lang="de-DE" dirty="0"/>
            </a:p>
          </p:txBody>
        </p:sp>
      </p:grpSp>
      <p:grpSp>
        <p:nvGrpSpPr>
          <p:cNvPr id="96" name="Gruppieren 95"/>
          <p:cNvGrpSpPr/>
          <p:nvPr/>
        </p:nvGrpSpPr>
        <p:grpSpPr>
          <a:xfrm>
            <a:off x="4297363" y="5979914"/>
            <a:ext cx="328308" cy="369332"/>
            <a:chOff x="3935413" y="6211669"/>
            <a:chExt cx="328308" cy="369332"/>
          </a:xfrm>
        </p:grpSpPr>
        <p:sp>
          <p:nvSpPr>
            <p:cNvPr id="97" name="Gleichschenkliges Dreieck 96"/>
            <p:cNvSpPr/>
            <p:nvPr/>
          </p:nvSpPr>
          <p:spPr>
            <a:xfrm rot="5400000">
              <a:off x="3911411" y="6364485"/>
              <a:ext cx="114293" cy="66290"/>
            </a:xfrm>
            <a:prstGeom prst="triangle">
              <a:avLst/>
            </a:prstGeom>
            <a:solidFill>
              <a:schemeClr val="bg1">
                <a:lumMod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bg1"/>
                </a:solidFill>
              </a:endParaRPr>
            </a:p>
          </p:txBody>
        </p:sp>
        <p:sp>
          <p:nvSpPr>
            <p:cNvPr id="98" name="TextBox 73"/>
            <p:cNvSpPr txBox="1"/>
            <p:nvPr/>
          </p:nvSpPr>
          <p:spPr>
            <a:xfrm>
              <a:off x="4004322" y="6211669"/>
              <a:ext cx="259399" cy="369332"/>
            </a:xfrm>
            <a:prstGeom prst="rect">
              <a:avLst/>
            </a:prstGeom>
            <a:noFill/>
          </p:spPr>
          <p:txBody>
            <a:bodyPr wrap="square" rtlCol="0">
              <a:spAutoFit/>
            </a:bodyPr>
            <a:lstStyle/>
            <a:p>
              <a:r>
                <a:rPr lang="de-DE" dirty="0" smtClean="0"/>
                <a:t>3</a:t>
              </a:r>
              <a:endParaRPr lang="de-DE" dirty="0"/>
            </a:p>
          </p:txBody>
        </p:sp>
      </p:grpSp>
      <p:grpSp>
        <p:nvGrpSpPr>
          <p:cNvPr id="99" name="Gruppieren 98"/>
          <p:cNvGrpSpPr/>
          <p:nvPr/>
        </p:nvGrpSpPr>
        <p:grpSpPr>
          <a:xfrm>
            <a:off x="4656138" y="5979914"/>
            <a:ext cx="328308" cy="369332"/>
            <a:chOff x="3935413" y="6211669"/>
            <a:chExt cx="328308" cy="369332"/>
          </a:xfrm>
        </p:grpSpPr>
        <p:sp>
          <p:nvSpPr>
            <p:cNvPr id="100" name="Gleichschenkliges Dreieck 99"/>
            <p:cNvSpPr/>
            <p:nvPr/>
          </p:nvSpPr>
          <p:spPr>
            <a:xfrm rot="5400000">
              <a:off x="3911411" y="6364485"/>
              <a:ext cx="114293" cy="66290"/>
            </a:xfrm>
            <a:prstGeom prst="triangle">
              <a:avLst/>
            </a:prstGeom>
            <a:solidFill>
              <a:schemeClr val="bg1">
                <a:lumMod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bg1"/>
                </a:solidFill>
              </a:endParaRPr>
            </a:p>
          </p:txBody>
        </p:sp>
        <p:sp>
          <p:nvSpPr>
            <p:cNvPr id="101" name="TextBox 73"/>
            <p:cNvSpPr txBox="1"/>
            <p:nvPr/>
          </p:nvSpPr>
          <p:spPr>
            <a:xfrm>
              <a:off x="4004322" y="6211669"/>
              <a:ext cx="259399" cy="369332"/>
            </a:xfrm>
            <a:prstGeom prst="rect">
              <a:avLst/>
            </a:prstGeom>
            <a:noFill/>
          </p:spPr>
          <p:txBody>
            <a:bodyPr wrap="square" rtlCol="0">
              <a:spAutoFit/>
            </a:bodyPr>
            <a:lstStyle/>
            <a:p>
              <a:r>
                <a:rPr lang="de-DE" dirty="0" smtClean="0"/>
                <a:t>1</a:t>
              </a:r>
              <a:endParaRPr lang="de-DE" dirty="0"/>
            </a:p>
          </p:txBody>
        </p:sp>
      </p:grpSp>
      <p:grpSp>
        <p:nvGrpSpPr>
          <p:cNvPr id="102" name="Gruppieren 101"/>
          <p:cNvGrpSpPr/>
          <p:nvPr/>
        </p:nvGrpSpPr>
        <p:grpSpPr>
          <a:xfrm>
            <a:off x="5014913" y="5979914"/>
            <a:ext cx="328308" cy="369332"/>
            <a:chOff x="3935413" y="6211669"/>
            <a:chExt cx="328308" cy="369332"/>
          </a:xfrm>
        </p:grpSpPr>
        <p:sp>
          <p:nvSpPr>
            <p:cNvPr id="103" name="Gleichschenkliges Dreieck 102"/>
            <p:cNvSpPr/>
            <p:nvPr/>
          </p:nvSpPr>
          <p:spPr>
            <a:xfrm rot="5400000">
              <a:off x="3911411" y="6364485"/>
              <a:ext cx="114293" cy="66290"/>
            </a:xfrm>
            <a:prstGeom prst="triangle">
              <a:avLst/>
            </a:prstGeom>
            <a:solidFill>
              <a:schemeClr val="bg1">
                <a:lumMod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bg1"/>
                </a:solidFill>
              </a:endParaRPr>
            </a:p>
          </p:txBody>
        </p:sp>
        <p:sp>
          <p:nvSpPr>
            <p:cNvPr id="118" name="TextBox 73"/>
            <p:cNvSpPr txBox="1"/>
            <p:nvPr/>
          </p:nvSpPr>
          <p:spPr>
            <a:xfrm>
              <a:off x="4004322" y="6211669"/>
              <a:ext cx="259399" cy="369332"/>
            </a:xfrm>
            <a:prstGeom prst="rect">
              <a:avLst/>
            </a:prstGeom>
            <a:noFill/>
          </p:spPr>
          <p:txBody>
            <a:bodyPr wrap="square" rtlCol="0">
              <a:spAutoFit/>
            </a:bodyPr>
            <a:lstStyle/>
            <a:p>
              <a:r>
                <a:rPr lang="de-DE" dirty="0" smtClean="0"/>
                <a:t>7</a:t>
              </a:r>
              <a:endParaRPr lang="de-DE" dirty="0"/>
            </a:p>
          </p:txBody>
        </p:sp>
      </p:grpSp>
      <p:pic>
        <p:nvPicPr>
          <p:cNvPr id="63490" name="Picture 2"/>
          <p:cNvPicPr>
            <a:picLocks noChangeAspect="1" noChangeArrowheads="1"/>
          </p:cNvPicPr>
          <p:nvPr/>
        </p:nvPicPr>
        <p:blipFill>
          <a:blip r:embed="rId13"/>
          <a:srcRect l="44364" t="-6925" r="43804" b="37394"/>
          <a:stretch>
            <a:fillRect/>
          </a:stretch>
        </p:blipFill>
        <p:spPr bwMode="auto">
          <a:xfrm>
            <a:off x="2147888" y="6000750"/>
            <a:ext cx="728662" cy="234950"/>
          </a:xfrm>
          <a:prstGeom prst="rect">
            <a:avLst/>
          </a:prstGeom>
          <a:noFill/>
          <a:ln w="9525">
            <a:noFill/>
            <a:miter lim="800000"/>
            <a:headEnd/>
            <a:tailEnd/>
          </a:ln>
          <a:effectLst/>
        </p:spPr>
      </p:pic>
      <p:pic>
        <p:nvPicPr>
          <p:cNvPr id="124" name="Picture 3"/>
          <p:cNvPicPr>
            <a:picLocks noChangeAspect="1" noChangeArrowheads="1"/>
          </p:cNvPicPr>
          <p:nvPr/>
        </p:nvPicPr>
        <p:blipFill>
          <a:blip r:embed="rId10" cstate="print"/>
          <a:srcRect l="45047" t="-614" r="51507" b="11974"/>
          <a:stretch>
            <a:fillRect/>
          </a:stretch>
        </p:blipFill>
        <p:spPr bwMode="auto">
          <a:xfrm>
            <a:off x="2526645" y="3375923"/>
            <a:ext cx="207929" cy="204039"/>
          </a:xfrm>
          <a:prstGeom prst="rect">
            <a:avLst/>
          </a:prstGeom>
          <a:noFill/>
          <a:ln w="9525">
            <a:noFill/>
            <a:miter lim="800000"/>
            <a:headEnd/>
            <a:tailEnd/>
          </a:ln>
          <a:effectLst/>
        </p:spPr>
      </p:pic>
      <p:pic>
        <p:nvPicPr>
          <p:cNvPr id="2" name="Picture 2"/>
          <p:cNvPicPr>
            <a:picLocks noChangeAspect="1" noChangeArrowheads="1"/>
          </p:cNvPicPr>
          <p:nvPr/>
        </p:nvPicPr>
        <p:blipFill>
          <a:blip r:embed="rId14"/>
          <a:srcRect l="48666" t="5651" r="48338" b="39736"/>
          <a:stretch>
            <a:fillRect/>
          </a:stretch>
        </p:blipFill>
        <p:spPr bwMode="auto">
          <a:xfrm>
            <a:off x="8177836" y="3588590"/>
            <a:ext cx="215661" cy="215660"/>
          </a:xfrm>
          <a:prstGeom prst="rect">
            <a:avLst/>
          </a:prstGeom>
          <a:noFill/>
          <a:ln w="9525">
            <a:noFill/>
            <a:miter lim="800000"/>
            <a:headEnd/>
            <a:tailEnd/>
          </a:ln>
          <a:effectLst/>
        </p:spPr>
      </p:pic>
      <p:pic>
        <p:nvPicPr>
          <p:cNvPr id="125" name="Picture 3"/>
          <p:cNvPicPr>
            <a:picLocks noChangeAspect="1" noChangeArrowheads="1"/>
          </p:cNvPicPr>
          <p:nvPr/>
        </p:nvPicPr>
        <p:blipFill>
          <a:blip r:embed="rId5" cstate="print"/>
          <a:srcRect l="44804" t="-11724" r="50958"/>
          <a:stretch>
            <a:fillRect/>
          </a:stretch>
        </p:blipFill>
        <p:spPr bwMode="auto">
          <a:xfrm>
            <a:off x="7501334" y="5179083"/>
            <a:ext cx="295795" cy="29750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500"/>
                                        <p:tgtEl>
                                          <p:spTgt spid="3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xEl>
                                              <p:pRg st="1" end="1"/>
                                            </p:txEl>
                                          </p:spTgt>
                                        </p:tgtEl>
                                        <p:attrNameLst>
                                          <p:attrName>style.visibility</p:attrName>
                                        </p:attrNameLst>
                                      </p:cBhvr>
                                      <p:to>
                                        <p:strVal val="visible"/>
                                      </p:to>
                                    </p:set>
                                    <p:animEffect transition="in" filter="fade">
                                      <p:cBhvr>
                                        <p:cTn id="10" dur="500"/>
                                        <p:tgtEl>
                                          <p:spTgt spid="3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9"/>
                                        </p:tgtEl>
                                        <p:attrNameLst>
                                          <p:attrName>style.visibility</p:attrName>
                                        </p:attrNameLst>
                                      </p:cBhvr>
                                      <p:to>
                                        <p:strVal val="visible"/>
                                      </p:to>
                                    </p:set>
                                    <p:animEffect transition="in" filter="fade">
                                      <p:cBhvr>
                                        <p:cTn id="13" dur="500"/>
                                        <p:tgtEl>
                                          <p:spTgt spid="119"/>
                                        </p:tgtEl>
                                      </p:cBhvr>
                                    </p:animEffect>
                                  </p:childTnLst>
                                </p:cTn>
                              </p:par>
                              <p:par>
                                <p:cTn id="14" presetID="10" presetClass="entr" presetSubtype="0" fill="hold" nodeType="withEffect">
                                  <p:stCondLst>
                                    <p:cond delay="0"/>
                                  </p:stCondLst>
                                  <p:childTnLst>
                                    <p:set>
                                      <p:cBhvr>
                                        <p:cTn id="15" dur="1" fill="hold">
                                          <p:stCondLst>
                                            <p:cond delay="0"/>
                                          </p:stCondLst>
                                        </p:cTn>
                                        <p:tgtEl>
                                          <p:spTgt spid="62466"/>
                                        </p:tgtEl>
                                        <p:attrNameLst>
                                          <p:attrName>style.visibility</p:attrName>
                                        </p:attrNameLst>
                                      </p:cBhvr>
                                      <p:to>
                                        <p:strVal val="visible"/>
                                      </p:to>
                                    </p:set>
                                    <p:animEffect transition="in" filter="fade">
                                      <p:cBhvr>
                                        <p:cTn id="16" dur="500"/>
                                        <p:tgtEl>
                                          <p:spTgt spid="62466"/>
                                        </p:tgtEl>
                                      </p:cBhvr>
                                    </p:animEffect>
                                  </p:childTnLst>
                                </p:cTn>
                              </p:par>
                              <p:par>
                                <p:cTn id="17" presetID="10" presetClass="entr" presetSubtype="0" fill="hold" nodeType="withEffect">
                                  <p:stCondLst>
                                    <p:cond delay="6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fade">
                                      <p:cBhvr>
                                        <p:cTn id="24" dur="500"/>
                                        <p:tgtEl>
                                          <p:spTgt spid="87"/>
                                        </p:tgtEl>
                                      </p:cBhvr>
                                    </p:animEffect>
                                  </p:childTnLst>
                                </p:cTn>
                              </p:par>
                              <p:par>
                                <p:cTn id="25" presetID="10" presetClass="entr" presetSubtype="0" fill="hold" nodeType="withEffect">
                                  <p:stCondLst>
                                    <p:cond delay="0"/>
                                  </p:stCondLst>
                                  <p:childTnLst>
                                    <p:set>
                                      <p:cBhvr>
                                        <p:cTn id="26" dur="1" fill="hold">
                                          <p:stCondLst>
                                            <p:cond delay="0"/>
                                          </p:stCondLst>
                                        </p:cTn>
                                        <p:tgtEl>
                                          <p:spTgt spid="124"/>
                                        </p:tgtEl>
                                        <p:attrNameLst>
                                          <p:attrName>style.visibility</p:attrName>
                                        </p:attrNameLst>
                                      </p:cBhvr>
                                      <p:to>
                                        <p:strVal val="visible"/>
                                      </p:to>
                                    </p:set>
                                    <p:animEffect transition="in" filter="fade">
                                      <p:cBhvr>
                                        <p:cTn id="27" dur="500"/>
                                        <p:tgtEl>
                                          <p:spTgt spid="124"/>
                                        </p:tgtEl>
                                      </p:cBhvr>
                                    </p:animEffect>
                                  </p:childTnLst>
                                </p:cTn>
                              </p:par>
                              <p:par>
                                <p:cTn id="28" presetID="10" presetClass="entr" presetSubtype="0" fill="hold" nodeType="withEffect">
                                  <p:stCondLst>
                                    <p:cond delay="0"/>
                                  </p:stCondLst>
                                  <p:childTnLst>
                                    <p:set>
                                      <p:cBhvr>
                                        <p:cTn id="29" dur="1" fill="hold">
                                          <p:stCondLst>
                                            <p:cond delay="0"/>
                                          </p:stCondLst>
                                        </p:cTn>
                                        <p:tgtEl>
                                          <p:spTgt spid="65541"/>
                                        </p:tgtEl>
                                        <p:attrNameLst>
                                          <p:attrName>style.visibility</p:attrName>
                                        </p:attrNameLst>
                                      </p:cBhvr>
                                      <p:to>
                                        <p:strVal val="visible"/>
                                      </p:to>
                                    </p:set>
                                    <p:animEffect transition="in" filter="fade">
                                      <p:cBhvr>
                                        <p:cTn id="30" dur="500"/>
                                        <p:tgtEl>
                                          <p:spTgt spid="6554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500"/>
                                        <p:tgtEl>
                                          <p:spTgt spid="56"/>
                                        </p:tgtEl>
                                      </p:cBhvr>
                                    </p:animEffect>
                                  </p:childTnLst>
                                </p:cTn>
                              </p:par>
                              <p:par>
                                <p:cTn id="36" presetID="10"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par>
                                <p:cTn id="39" presetID="10" presetClass="entr" presetSubtype="0" fill="hold" nodeType="withEffect">
                                  <p:stCondLst>
                                    <p:cond delay="0"/>
                                  </p:stCondLst>
                                  <p:childTnLst>
                                    <p:set>
                                      <p:cBhvr>
                                        <p:cTn id="40" dur="1" fill="hold">
                                          <p:stCondLst>
                                            <p:cond delay="0"/>
                                          </p:stCondLst>
                                        </p:cTn>
                                        <p:tgtEl>
                                          <p:spTgt spid="63490"/>
                                        </p:tgtEl>
                                        <p:attrNameLst>
                                          <p:attrName>style.visibility</p:attrName>
                                        </p:attrNameLst>
                                      </p:cBhvr>
                                      <p:to>
                                        <p:strVal val="visible"/>
                                      </p:to>
                                    </p:set>
                                    <p:animEffect transition="in" filter="fade">
                                      <p:cBhvr>
                                        <p:cTn id="41" dur="500"/>
                                        <p:tgtEl>
                                          <p:spTgt spid="63490"/>
                                        </p:tgtEl>
                                      </p:cBhvr>
                                    </p:animEffect>
                                  </p:childTnLst>
                                </p:cTn>
                              </p:par>
                              <p:par>
                                <p:cTn id="42" presetID="10" presetClass="entr" presetSubtype="0" fill="hold" nodeType="withEffect">
                                  <p:stCondLst>
                                    <p:cond delay="0"/>
                                  </p:stCondLst>
                                  <p:childTnLst>
                                    <p:set>
                                      <p:cBhvr>
                                        <p:cTn id="43" dur="1" fill="hold">
                                          <p:stCondLst>
                                            <p:cond delay="0"/>
                                          </p:stCondLst>
                                        </p:cTn>
                                        <p:tgtEl>
                                          <p:spTgt spid="65539"/>
                                        </p:tgtEl>
                                        <p:attrNameLst>
                                          <p:attrName>style.visibility</p:attrName>
                                        </p:attrNameLst>
                                      </p:cBhvr>
                                      <p:to>
                                        <p:strVal val="visible"/>
                                      </p:to>
                                    </p:set>
                                    <p:animEffect transition="in" filter="fade">
                                      <p:cBhvr>
                                        <p:cTn id="44" dur="500"/>
                                        <p:tgtEl>
                                          <p:spTgt spid="65539"/>
                                        </p:tgtEl>
                                      </p:cBhvr>
                                    </p:animEffect>
                                  </p:childTnLst>
                                </p:cTn>
                              </p:par>
                              <p:par>
                                <p:cTn id="45" presetID="10" presetClass="entr" presetSubtype="0" fill="hold" nodeType="withEffect">
                                  <p:stCondLst>
                                    <p:cond delay="0"/>
                                  </p:stCondLst>
                                  <p:childTnLst>
                                    <p:set>
                                      <p:cBhvr>
                                        <p:cTn id="46" dur="1" fill="hold">
                                          <p:stCondLst>
                                            <p:cond delay="0"/>
                                          </p:stCondLst>
                                        </p:cTn>
                                        <p:tgtEl>
                                          <p:spTgt spid="77827"/>
                                        </p:tgtEl>
                                        <p:attrNameLst>
                                          <p:attrName>style.visibility</p:attrName>
                                        </p:attrNameLst>
                                      </p:cBhvr>
                                      <p:to>
                                        <p:strVal val="visible"/>
                                      </p:to>
                                    </p:set>
                                    <p:animEffect transition="in" filter="fade">
                                      <p:cBhvr>
                                        <p:cTn id="47" dur="500"/>
                                        <p:tgtEl>
                                          <p:spTgt spid="778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10" presetClass="entr" presetSubtype="0" fill="hold"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fade">
                                      <p:cBhvr>
                                        <p:cTn id="55" dur="500"/>
                                        <p:tgtEl>
                                          <p:spTgt spid="53"/>
                                        </p:tgtEl>
                                      </p:cBhvr>
                                    </p:animEffect>
                                  </p:childTnLst>
                                </p:cTn>
                              </p:par>
                              <p:par>
                                <p:cTn id="56" presetID="10" presetClass="entr" presetSubtype="0" fill="hold" grpId="0" nodeType="withEffect">
                                  <p:stCondLst>
                                    <p:cond delay="20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cTn>
                              </p:par>
                              <p:par>
                                <p:cTn id="59" presetID="10" presetClass="entr" presetSubtype="0" fill="hold" grpId="0" nodeType="withEffect">
                                  <p:stCondLst>
                                    <p:cond delay="40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childTnLst>
                                </p:cTn>
                              </p:par>
                              <p:par>
                                <p:cTn id="62" presetID="10" presetClass="entr" presetSubtype="0" fill="hold" grpId="0" nodeType="withEffect">
                                  <p:stCondLst>
                                    <p:cond delay="60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par>
                                <p:cTn id="65" presetID="10" presetClass="entr" presetSubtype="0" fill="hold" grpId="0" nodeType="withEffect">
                                  <p:stCondLst>
                                    <p:cond delay="80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500"/>
                                        <p:tgtEl>
                                          <p:spTgt spid="50"/>
                                        </p:tgtEl>
                                      </p:cBhvr>
                                    </p:animEffect>
                                  </p:childTnLst>
                                </p:cTn>
                              </p:par>
                              <p:par>
                                <p:cTn id="68" presetID="10" presetClass="entr" presetSubtype="0" fill="hold" grpId="0" nodeType="withEffect">
                                  <p:stCondLst>
                                    <p:cond delay="100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par>
                                <p:cTn id="71" presetID="10" presetClass="entr" presetSubtype="0" fill="hold" grpId="0" nodeType="withEffect">
                                  <p:stCondLst>
                                    <p:cond delay="120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500"/>
                                        <p:tgtEl>
                                          <p:spTgt spid="42"/>
                                        </p:tgtEl>
                                      </p:cBhvr>
                                    </p:animEffect>
                                  </p:childTnLst>
                                </p:cTn>
                              </p:par>
                              <p:par>
                                <p:cTn id="74" presetID="10" presetClass="entr" presetSubtype="0" fill="hold" grpId="0" nodeType="withEffect">
                                  <p:stCondLst>
                                    <p:cond delay="1400"/>
                                  </p:stCondLst>
                                  <p:childTnLst>
                                    <p:set>
                                      <p:cBhvr>
                                        <p:cTn id="75" dur="1" fill="hold">
                                          <p:stCondLst>
                                            <p:cond delay="0"/>
                                          </p:stCondLst>
                                        </p:cTn>
                                        <p:tgtEl>
                                          <p:spTgt spid="45"/>
                                        </p:tgtEl>
                                        <p:attrNameLst>
                                          <p:attrName>style.visibility</p:attrName>
                                        </p:attrNameLst>
                                      </p:cBhvr>
                                      <p:to>
                                        <p:strVal val="visible"/>
                                      </p:to>
                                    </p:set>
                                    <p:animEffect transition="in" filter="fade">
                                      <p:cBhvr>
                                        <p:cTn id="76" dur="500"/>
                                        <p:tgtEl>
                                          <p:spTgt spid="45"/>
                                        </p:tgtEl>
                                      </p:cBhvr>
                                    </p:animEffect>
                                  </p:childTnLst>
                                </p:cTn>
                              </p:par>
                              <p:par>
                                <p:cTn id="77" presetID="10" presetClass="entr" presetSubtype="0" fill="hold" grpId="0" nodeType="withEffect">
                                  <p:stCondLst>
                                    <p:cond delay="160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500"/>
                                        <p:tgtEl>
                                          <p:spTgt spid="48"/>
                                        </p:tgtEl>
                                      </p:cBhvr>
                                    </p:animEffect>
                                  </p:childTnLst>
                                </p:cTn>
                              </p:par>
                              <p:par>
                                <p:cTn id="80" presetID="10" presetClass="entr" presetSubtype="0" fill="hold" grpId="0" nodeType="withEffect">
                                  <p:stCondLst>
                                    <p:cond delay="1800"/>
                                  </p:stCondLst>
                                  <p:childTnLst>
                                    <p:set>
                                      <p:cBhvr>
                                        <p:cTn id="81" dur="1" fill="hold">
                                          <p:stCondLst>
                                            <p:cond delay="0"/>
                                          </p:stCondLst>
                                        </p:cTn>
                                        <p:tgtEl>
                                          <p:spTgt spid="51"/>
                                        </p:tgtEl>
                                        <p:attrNameLst>
                                          <p:attrName>style.visibility</p:attrName>
                                        </p:attrNameLst>
                                      </p:cBhvr>
                                      <p:to>
                                        <p:strVal val="visible"/>
                                      </p:to>
                                    </p:set>
                                    <p:animEffect transition="in" filter="fade">
                                      <p:cBhvr>
                                        <p:cTn id="82" dur="500"/>
                                        <p:tgtEl>
                                          <p:spTgt spid="5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fade">
                                      <p:cBhvr>
                                        <p:cTn id="87" dur="500"/>
                                        <p:tgtEl>
                                          <p:spTgt spid="61"/>
                                        </p:tgtEl>
                                      </p:cBhvr>
                                    </p:animEffect>
                                  </p:childTnLst>
                                </p:cTn>
                              </p:par>
                              <p:par>
                                <p:cTn id="88" presetID="10" presetClass="entr" presetSubtype="0" fill="hold" nodeType="withEffect">
                                  <p:stCondLst>
                                    <p:cond delay="0"/>
                                  </p:stCondLst>
                                  <p:childTnLst>
                                    <p:set>
                                      <p:cBhvr>
                                        <p:cTn id="89" dur="1" fill="hold">
                                          <p:stCondLst>
                                            <p:cond delay="0"/>
                                          </p:stCondLst>
                                        </p:cTn>
                                        <p:tgtEl>
                                          <p:spTgt spid="2"/>
                                        </p:tgtEl>
                                        <p:attrNameLst>
                                          <p:attrName>style.visibility</p:attrName>
                                        </p:attrNameLst>
                                      </p:cBhvr>
                                      <p:to>
                                        <p:strVal val="visible"/>
                                      </p:to>
                                    </p:set>
                                    <p:animEffect transition="in" filter="fade">
                                      <p:cBhvr>
                                        <p:cTn id="90" dur="500"/>
                                        <p:tgtEl>
                                          <p:spTgt spid="2"/>
                                        </p:tgtEl>
                                      </p:cBhvr>
                                    </p:animEffect>
                                  </p:childTnLst>
                                </p:cTn>
                              </p:par>
                              <p:par>
                                <p:cTn id="91" presetID="10" presetClass="entr" presetSubtype="0" fill="hold" nodeType="withEffect">
                                  <p:stCondLst>
                                    <p:cond delay="0"/>
                                  </p:stCondLst>
                                  <p:childTnLst>
                                    <p:set>
                                      <p:cBhvr>
                                        <p:cTn id="92" dur="1" fill="hold">
                                          <p:stCondLst>
                                            <p:cond delay="0"/>
                                          </p:stCondLst>
                                        </p:cTn>
                                        <p:tgtEl>
                                          <p:spTgt spid="116"/>
                                        </p:tgtEl>
                                        <p:attrNameLst>
                                          <p:attrName>style.visibility</p:attrName>
                                        </p:attrNameLst>
                                      </p:cBhvr>
                                      <p:to>
                                        <p:strVal val="visible"/>
                                      </p:to>
                                    </p:set>
                                    <p:animEffect transition="in" filter="fade">
                                      <p:cBhvr>
                                        <p:cTn id="93" dur="500"/>
                                        <p:tgtEl>
                                          <p:spTgt spid="116"/>
                                        </p:tgtEl>
                                      </p:cBhvr>
                                    </p:animEffect>
                                  </p:childTnLst>
                                </p:cTn>
                              </p:par>
                              <p:par>
                                <p:cTn id="94" presetID="10" presetClass="entr" presetSubtype="0" fill="hold" nodeType="withEffect">
                                  <p:stCondLst>
                                    <p:cond delay="0"/>
                                  </p:stCondLst>
                                  <p:childTnLst>
                                    <p:set>
                                      <p:cBhvr>
                                        <p:cTn id="95" dur="1" fill="hold">
                                          <p:stCondLst>
                                            <p:cond delay="0"/>
                                          </p:stCondLst>
                                        </p:cTn>
                                        <p:tgtEl>
                                          <p:spTgt spid="62468"/>
                                        </p:tgtEl>
                                        <p:attrNameLst>
                                          <p:attrName>style.visibility</p:attrName>
                                        </p:attrNameLst>
                                      </p:cBhvr>
                                      <p:to>
                                        <p:strVal val="visible"/>
                                      </p:to>
                                    </p:set>
                                    <p:animEffect transition="in" filter="fade">
                                      <p:cBhvr>
                                        <p:cTn id="96" dur="500"/>
                                        <p:tgtEl>
                                          <p:spTgt spid="62468"/>
                                        </p:tgtEl>
                                      </p:cBhvr>
                                    </p:animEffect>
                                  </p:childTnLst>
                                </p:cTn>
                              </p:par>
                              <p:par>
                                <p:cTn id="97" presetID="10" presetClass="entr" presetSubtype="0" fill="hold" nodeType="withEffect">
                                  <p:stCondLst>
                                    <p:cond delay="0"/>
                                  </p:stCondLst>
                                  <p:childTnLst>
                                    <p:set>
                                      <p:cBhvr>
                                        <p:cTn id="98" dur="1" fill="hold">
                                          <p:stCondLst>
                                            <p:cond delay="0"/>
                                          </p:stCondLst>
                                        </p:cTn>
                                        <p:tgtEl>
                                          <p:spTgt spid="88"/>
                                        </p:tgtEl>
                                        <p:attrNameLst>
                                          <p:attrName>style.visibility</p:attrName>
                                        </p:attrNameLst>
                                      </p:cBhvr>
                                      <p:to>
                                        <p:strVal val="visible"/>
                                      </p:to>
                                    </p:set>
                                    <p:animEffect transition="in" filter="fade">
                                      <p:cBhvr>
                                        <p:cTn id="99" dur="500"/>
                                        <p:tgtEl>
                                          <p:spTgt spid="88"/>
                                        </p:tgtEl>
                                      </p:cBhvr>
                                    </p:animEffect>
                                  </p:childTnLst>
                                </p:cTn>
                              </p:par>
                            </p:childTnLst>
                          </p:cTn>
                        </p:par>
                        <p:par>
                          <p:cTn id="100" fill="hold">
                            <p:stCondLst>
                              <p:cond delay="500"/>
                            </p:stCondLst>
                            <p:childTnLst>
                              <p:par>
                                <p:cTn id="101" presetID="22" presetClass="entr" presetSubtype="2" fill="hold" nodeType="afterEffect">
                                  <p:stCondLst>
                                    <p:cond delay="0"/>
                                  </p:stCondLst>
                                  <p:childTnLst>
                                    <p:set>
                                      <p:cBhvr>
                                        <p:cTn id="102" dur="1" fill="hold">
                                          <p:stCondLst>
                                            <p:cond delay="0"/>
                                          </p:stCondLst>
                                        </p:cTn>
                                        <p:tgtEl>
                                          <p:spTgt spid="120"/>
                                        </p:tgtEl>
                                        <p:attrNameLst>
                                          <p:attrName>style.visibility</p:attrName>
                                        </p:attrNameLst>
                                      </p:cBhvr>
                                      <p:to>
                                        <p:strVal val="visible"/>
                                      </p:to>
                                    </p:set>
                                    <p:animEffect transition="in" filter="wipe(right)">
                                      <p:cBhvr>
                                        <p:cTn id="103" dur="1500"/>
                                        <p:tgtEl>
                                          <p:spTgt spid="120"/>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65"/>
                                        </p:tgtEl>
                                        <p:attrNameLst>
                                          <p:attrName>style.visibility</p:attrName>
                                        </p:attrNameLst>
                                      </p:cBhvr>
                                      <p:to>
                                        <p:strVal val="visible"/>
                                      </p:to>
                                    </p:set>
                                    <p:animEffect transition="in" filter="fade">
                                      <p:cBhvr>
                                        <p:cTn id="106" dur="1500"/>
                                        <p:tgtEl>
                                          <p:spTgt spid="6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75"/>
                                        </p:tgtEl>
                                        <p:attrNameLst>
                                          <p:attrName>style.visibility</p:attrName>
                                        </p:attrNameLst>
                                      </p:cBhvr>
                                      <p:to>
                                        <p:strVal val="visible"/>
                                      </p:to>
                                    </p:set>
                                    <p:animEffect transition="in" filter="fade">
                                      <p:cBhvr>
                                        <p:cTn id="109" dur="500"/>
                                        <p:tgtEl>
                                          <p:spTgt spid="75"/>
                                        </p:tgtEl>
                                      </p:cBhvr>
                                    </p:animEffect>
                                  </p:childTnLst>
                                </p:cTn>
                              </p:par>
                              <p:par>
                                <p:cTn id="110" presetID="10" presetClass="entr" presetSubtype="0" fill="hold" nodeType="withEffect">
                                  <p:stCondLst>
                                    <p:cond delay="1000"/>
                                  </p:stCondLst>
                                  <p:childTnLst>
                                    <p:set>
                                      <p:cBhvr>
                                        <p:cTn id="111" dur="1" fill="hold">
                                          <p:stCondLst>
                                            <p:cond delay="0"/>
                                          </p:stCondLst>
                                        </p:cTn>
                                        <p:tgtEl>
                                          <p:spTgt spid="63"/>
                                        </p:tgtEl>
                                        <p:attrNameLst>
                                          <p:attrName>style.visibility</p:attrName>
                                        </p:attrNameLst>
                                      </p:cBhvr>
                                      <p:to>
                                        <p:strVal val="visible"/>
                                      </p:to>
                                    </p:set>
                                    <p:animEffect transition="in" filter="fade">
                                      <p:cBhvr>
                                        <p:cTn id="112" dur="500"/>
                                        <p:tgtEl>
                                          <p:spTgt spid="63"/>
                                        </p:tgtEl>
                                      </p:cBhvr>
                                    </p:animEffect>
                                  </p:childTnLst>
                                </p:cTn>
                              </p:par>
                            </p:childTnLst>
                          </p:cTn>
                        </p:par>
                        <p:par>
                          <p:cTn id="113" fill="hold">
                            <p:stCondLst>
                              <p:cond delay="2000"/>
                            </p:stCondLst>
                            <p:childTnLst>
                              <p:par>
                                <p:cTn id="114" presetID="22" presetClass="entr" presetSubtype="1" fill="hold"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wipe(up)">
                                      <p:cBhvr>
                                        <p:cTn id="116" dur="1500"/>
                                        <p:tgtEl>
                                          <p:spTgt spid="49"/>
                                        </p:tgtEl>
                                      </p:cBhvr>
                                    </p:animEffect>
                                  </p:childTnLst>
                                </p:cTn>
                              </p:par>
                              <p:par>
                                <p:cTn id="117" presetID="10" presetClass="entr" presetSubtype="0" fill="hold" nodeType="withEffect">
                                  <p:stCondLst>
                                    <p:cond delay="0"/>
                                  </p:stCondLst>
                                  <p:childTnLst>
                                    <p:set>
                                      <p:cBhvr>
                                        <p:cTn id="118" dur="1" fill="hold">
                                          <p:stCondLst>
                                            <p:cond delay="0"/>
                                          </p:stCondLst>
                                        </p:cTn>
                                        <p:tgtEl>
                                          <p:spTgt spid="80"/>
                                        </p:tgtEl>
                                        <p:attrNameLst>
                                          <p:attrName>style.visibility</p:attrName>
                                        </p:attrNameLst>
                                      </p:cBhvr>
                                      <p:to>
                                        <p:strVal val="visible"/>
                                      </p:to>
                                    </p:set>
                                    <p:animEffect transition="in" filter="fade">
                                      <p:cBhvr>
                                        <p:cTn id="119" dur="500"/>
                                        <p:tgtEl>
                                          <p:spTgt spid="80"/>
                                        </p:tgtEl>
                                      </p:cBhvr>
                                    </p:animEffect>
                                  </p:childTnLst>
                                </p:cTn>
                              </p:par>
                              <p:par>
                                <p:cTn id="120" presetID="10" presetClass="entr" presetSubtype="0" fill="hold" nodeType="withEffect">
                                  <p:stCondLst>
                                    <p:cond delay="0"/>
                                  </p:stCondLst>
                                  <p:childTnLst>
                                    <p:set>
                                      <p:cBhvr>
                                        <p:cTn id="121" dur="1" fill="hold">
                                          <p:stCondLst>
                                            <p:cond delay="0"/>
                                          </p:stCondLst>
                                        </p:cTn>
                                        <p:tgtEl>
                                          <p:spTgt spid="67"/>
                                        </p:tgtEl>
                                        <p:attrNameLst>
                                          <p:attrName>style.visibility</p:attrName>
                                        </p:attrNameLst>
                                      </p:cBhvr>
                                      <p:to>
                                        <p:strVal val="visible"/>
                                      </p:to>
                                    </p:set>
                                    <p:animEffect transition="in" filter="fade">
                                      <p:cBhvr>
                                        <p:cTn id="122" dur="1500"/>
                                        <p:tgtEl>
                                          <p:spTgt spid="67"/>
                                        </p:tgtEl>
                                      </p:cBhvr>
                                    </p:animEffect>
                                  </p:childTnLst>
                                </p:cTn>
                              </p:par>
                              <p:par>
                                <p:cTn id="123" presetID="10" presetClass="entr" presetSubtype="0" fill="hold" grpId="0" nodeType="withEffect">
                                  <p:stCondLst>
                                    <p:cond delay="100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500"/>
                                        <p:tgtEl>
                                          <p:spTgt spid="62"/>
                                        </p:tgtEl>
                                      </p:cBhvr>
                                    </p:animEffect>
                                  </p:childTnLst>
                                </p:cTn>
                              </p:par>
                            </p:childTnLst>
                          </p:cTn>
                        </p:par>
                        <p:par>
                          <p:cTn id="126" fill="hold">
                            <p:stCondLst>
                              <p:cond delay="3500"/>
                            </p:stCondLst>
                            <p:childTnLst>
                              <p:par>
                                <p:cTn id="127" presetID="22" presetClass="entr" presetSubtype="8" fill="hold" nodeType="afterEffect">
                                  <p:stCondLst>
                                    <p:cond delay="0"/>
                                  </p:stCondLst>
                                  <p:childTnLst>
                                    <p:set>
                                      <p:cBhvr>
                                        <p:cTn id="128" dur="1" fill="hold">
                                          <p:stCondLst>
                                            <p:cond delay="0"/>
                                          </p:stCondLst>
                                        </p:cTn>
                                        <p:tgtEl>
                                          <p:spTgt spid="70"/>
                                        </p:tgtEl>
                                        <p:attrNameLst>
                                          <p:attrName>style.visibility</p:attrName>
                                        </p:attrNameLst>
                                      </p:cBhvr>
                                      <p:to>
                                        <p:strVal val="visible"/>
                                      </p:to>
                                    </p:set>
                                    <p:animEffect transition="in" filter="wipe(left)">
                                      <p:cBhvr>
                                        <p:cTn id="129" dur="1500"/>
                                        <p:tgtEl>
                                          <p:spTgt spid="70"/>
                                        </p:tgtEl>
                                      </p:cBhvr>
                                    </p:animEffect>
                                  </p:childTnLst>
                                </p:cTn>
                              </p:par>
                              <p:par>
                                <p:cTn id="130" presetID="10" presetClass="entr" presetSubtype="0" fill="hold" nodeType="withEffect">
                                  <p:stCondLst>
                                    <p:cond delay="0"/>
                                  </p:stCondLst>
                                  <p:childTnLst>
                                    <p:set>
                                      <p:cBhvr>
                                        <p:cTn id="131" dur="1" fill="hold">
                                          <p:stCondLst>
                                            <p:cond delay="0"/>
                                          </p:stCondLst>
                                        </p:cTn>
                                        <p:tgtEl>
                                          <p:spTgt spid="81"/>
                                        </p:tgtEl>
                                        <p:attrNameLst>
                                          <p:attrName>style.visibility</p:attrName>
                                        </p:attrNameLst>
                                      </p:cBhvr>
                                      <p:to>
                                        <p:strVal val="visible"/>
                                      </p:to>
                                    </p:set>
                                    <p:animEffect transition="in" filter="fade">
                                      <p:cBhvr>
                                        <p:cTn id="132" dur="500"/>
                                        <p:tgtEl>
                                          <p:spTgt spid="81"/>
                                        </p:tgtEl>
                                      </p:cBhvr>
                                    </p:animEffect>
                                  </p:childTnLst>
                                </p:cTn>
                              </p:par>
                              <p:par>
                                <p:cTn id="133" presetID="10" presetClass="entr" presetSubtype="0" fill="hold" nodeType="withEffect">
                                  <p:stCondLst>
                                    <p:cond delay="0"/>
                                  </p:stCondLst>
                                  <p:childTnLst>
                                    <p:set>
                                      <p:cBhvr>
                                        <p:cTn id="134" dur="1" fill="hold">
                                          <p:stCondLst>
                                            <p:cond delay="0"/>
                                          </p:stCondLst>
                                        </p:cTn>
                                        <p:tgtEl>
                                          <p:spTgt spid="66"/>
                                        </p:tgtEl>
                                        <p:attrNameLst>
                                          <p:attrName>style.visibility</p:attrName>
                                        </p:attrNameLst>
                                      </p:cBhvr>
                                      <p:to>
                                        <p:strVal val="visible"/>
                                      </p:to>
                                    </p:set>
                                    <p:animEffect transition="in" filter="fade">
                                      <p:cBhvr>
                                        <p:cTn id="135" dur="1500"/>
                                        <p:tgtEl>
                                          <p:spTgt spid="66"/>
                                        </p:tgtEl>
                                      </p:cBhvr>
                                    </p:animEffect>
                                  </p:childTnLst>
                                </p:cTn>
                              </p:par>
                              <p:par>
                                <p:cTn id="136" presetID="10" presetClass="entr" presetSubtype="0" fill="hold" grpId="0" nodeType="withEffect">
                                  <p:stCondLst>
                                    <p:cond delay="1000"/>
                                  </p:stCondLst>
                                  <p:childTnLst>
                                    <p:set>
                                      <p:cBhvr>
                                        <p:cTn id="137" dur="1" fill="hold">
                                          <p:stCondLst>
                                            <p:cond delay="0"/>
                                          </p:stCondLst>
                                        </p:cTn>
                                        <p:tgtEl>
                                          <p:spTgt spid="64"/>
                                        </p:tgtEl>
                                        <p:attrNameLst>
                                          <p:attrName>style.visibility</p:attrName>
                                        </p:attrNameLst>
                                      </p:cBhvr>
                                      <p:to>
                                        <p:strVal val="visible"/>
                                      </p:to>
                                    </p:set>
                                    <p:animEffect transition="in" filter="fade">
                                      <p:cBhvr>
                                        <p:cTn id="138" dur="500"/>
                                        <p:tgtEl>
                                          <p:spTgt spid="64"/>
                                        </p:tgtEl>
                                      </p:cBhvr>
                                    </p:animEffect>
                                  </p:childTnLst>
                                </p:cTn>
                              </p:par>
                            </p:childTnLst>
                          </p:cTn>
                        </p:par>
                        <p:par>
                          <p:cTn id="139" fill="hold">
                            <p:stCondLst>
                              <p:cond delay="5000"/>
                            </p:stCondLst>
                            <p:childTnLst>
                              <p:par>
                                <p:cTn id="140" presetID="22" presetClass="entr" presetSubtype="1" fill="hold" nodeType="afterEffect">
                                  <p:stCondLst>
                                    <p:cond delay="0"/>
                                  </p:stCondLst>
                                  <p:childTnLst>
                                    <p:set>
                                      <p:cBhvr>
                                        <p:cTn id="141" dur="1" fill="hold">
                                          <p:stCondLst>
                                            <p:cond delay="0"/>
                                          </p:stCondLst>
                                        </p:cTn>
                                        <p:tgtEl>
                                          <p:spTgt spid="55"/>
                                        </p:tgtEl>
                                        <p:attrNameLst>
                                          <p:attrName>style.visibility</p:attrName>
                                        </p:attrNameLst>
                                      </p:cBhvr>
                                      <p:to>
                                        <p:strVal val="visible"/>
                                      </p:to>
                                    </p:set>
                                    <p:animEffect transition="in" filter="wipe(up)">
                                      <p:cBhvr>
                                        <p:cTn id="142" dur="1500"/>
                                        <p:tgtEl>
                                          <p:spTgt spid="55"/>
                                        </p:tgtEl>
                                      </p:cBhvr>
                                    </p:animEffect>
                                  </p:childTnLst>
                                </p:cTn>
                              </p:par>
                              <p:par>
                                <p:cTn id="143" presetID="10" presetClass="entr" presetSubtype="0" fill="hold" nodeType="withEffect">
                                  <p:stCondLst>
                                    <p:cond delay="0"/>
                                  </p:stCondLst>
                                  <p:childTnLst>
                                    <p:set>
                                      <p:cBhvr>
                                        <p:cTn id="144" dur="1" fill="hold">
                                          <p:stCondLst>
                                            <p:cond delay="0"/>
                                          </p:stCondLst>
                                        </p:cTn>
                                        <p:tgtEl>
                                          <p:spTgt spid="84"/>
                                        </p:tgtEl>
                                        <p:attrNameLst>
                                          <p:attrName>style.visibility</p:attrName>
                                        </p:attrNameLst>
                                      </p:cBhvr>
                                      <p:to>
                                        <p:strVal val="visible"/>
                                      </p:to>
                                    </p:set>
                                    <p:animEffect transition="in" filter="fade">
                                      <p:cBhvr>
                                        <p:cTn id="145" dur="500"/>
                                        <p:tgtEl>
                                          <p:spTgt spid="84"/>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59"/>
                                        </p:tgtEl>
                                        <p:attrNameLst>
                                          <p:attrName>style.visibility</p:attrName>
                                        </p:attrNameLst>
                                      </p:cBhvr>
                                      <p:to>
                                        <p:strVal val="visible"/>
                                      </p:to>
                                    </p:set>
                                    <p:animEffect transition="in" filter="fade">
                                      <p:cBhvr>
                                        <p:cTn id="148" dur="1500"/>
                                        <p:tgtEl>
                                          <p:spTgt spid="59"/>
                                        </p:tgtEl>
                                      </p:cBhvr>
                                    </p:animEffect>
                                  </p:childTnLst>
                                </p:cTn>
                              </p:par>
                            </p:childTnLst>
                          </p:cTn>
                        </p:par>
                        <p:par>
                          <p:cTn id="149" fill="hold">
                            <p:stCondLst>
                              <p:cond delay="6500"/>
                            </p:stCondLst>
                            <p:childTnLst>
                              <p:par>
                                <p:cTn id="150" presetID="10" presetClass="entr" presetSubtype="0" fill="hold" nodeType="afterEffect">
                                  <p:stCondLst>
                                    <p:cond delay="0"/>
                                  </p:stCondLst>
                                  <p:childTnLst>
                                    <p:set>
                                      <p:cBhvr>
                                        <p:cTn id="151" dur="1" fill="hold">
                                          <p:stCondLst>
                                            <p:cond delay="0"/>
                                          </p:stCondLst>
                                        </p:cTn>
                                        <p:tgtEl>
                                          <p:spTgt spid="89"/>
                                        </p:tgtEl>
                                        <p:attrNameLst>
                                          <p:attrName>style.visibility</p:attrName>
                                        </p:attrNameLst>
                                      </p:cBhvr>
                                      <p:to>
                                        <p:strVal val="visible"/>
                                      </p:to>
                                    </p:set>
                                    <p:animEffect transition="in" filter="fade">
                                      <p:cBhvr>
                                        <p:cTn id="152" dur="500"/>
                                        <p:tgtEl>
                                          <p:spTgt spid="89"/>
                                        </p:tgtEl>
                                      </p:cBhvr>
                                    </p:animEffect>
                                  </p:childTnLst>
                                </p:cTn>
                              </p:par>
                            </p:childTnLst>
                          </p:cTn>
                        </p:par>
                        <p:par>
                          <p:cTn id="153" fill="hold">
                            <p:stCondLst>
                              <p:cond delay="7000"/>
                            </p:stCondLst>
                            <p:childTnLst>
                              <p:par>
                                <p:cTn id="154" presetID="10" presetClass="exit" presetSubtype="0" fill="hold" grpId="0" nodeType="afterEffect">
                                  <p:stCondLst>
                                    <p:cond delay="800"/>
                                  </p:stCondLst>
                                  <p:childTnLst>
                                    <p:animEffect transition="out" filter="fade">
                                      <p:cBhvr>
                                        <p:cTn id="155" dur="500"/>
                                        <p:tgtEl>
                                          <p:spTgt spid="66"/>
                                        </p:tgtEl>
                                      </p:cBhvr>
                                    </p:animEffect>
                                    <p:set>
                                      <p:cBhvr>
                                        <p:cTn id="156" dur="1" fill="hold">
                                          <p:stCondLst>
                                            <p:cond delay="499"/>
                                          </p:stCondLst>
                                        </p:cTn>
                                        <p:tgtEl>
                                          <p:spTgt spid="66"/>
                                        </p:tgtEl>
                                        <p:attrNameLst>
                                          <p:attrName>style.visibility</p:attrName>
                                        </p:attrNameLst>
                                      </p:cBhvr>
                                      <p:to>
                                        <p:strVal val="hidden"/>
                                      </p:to>
                                    </p:set>
                                  </p:childTnLst>
                                </p:cTn>
                              </p:par>
                              <p:par>
                                <p:cTn id="157" presetID="10" presetClass="exit" presetSubtype="0" fill="hold" grpId="1" nodeType="withEffect">
                                  <p:stCondLst>
                                    <p:cond delay="800"/>
                                  </p:stCondLst>
                                  <p:childTnLst>
                                    <p:animEffect transition="out" filter="fade">
                                      <p:cBhvr>
                                        <p:cTn id="158" dur="500"/>
                                        <p:tgtEl>
                                          <p:spTgt spid="65"/>
                                        </p:tgtEl>
                                      </p:cBhvr>
                                    </p:animEffect>
                                    <p:set>
                                      <p:cBhvr>
                                        <p:cTn id="159" dur="1" fill="hold">
                                          <p:stCondLst>
                                            <p:cond delay="499"/>
                                          </p:stCondLst>
                                        </p:cTn>
                                        <p:tgtEl>
                                          <p:spTgt spid="65"/>
                                        </p:tgtEl>
                                        <p:attrNameLst>
                                          <p:attrName>style.visibility</p:attrName>
                                        </p:attrNameLst>
                                      </p:cBhvr>
                                      <p:to>
                                        <p:strVal val="hidden"/>
                                      </p:to>
                                    </p:set>
                                  </p:childTnLst>
                                </p:cTn>
                              </p:par>
                              <p:par>
                                <p:cTn id="160" presetID="10" presetClass="exit" presetSubtype="0" fill="hold" nodeType="withEffect">
                                  <p:stCondLst>
                                    <p:cond delay="800"/>
                                  </p:stCondLst>
                                  <p:childTnLst>
                                    <p:animEffect transition="out" filter="fade">
                                      <p:cBhvr>
                                        <p:cTn id="161" dur="500"/>
                                        <p:tgtEl>
                                          <p:spTgt spid="116"/>
                                        </p:tgtEl>
                                      </p:cBhvr>
                                    </p:animEffect>
                                    <p:set>
                                      <p:cBhvr>
                                        <p:cTn id="162" dur="1" fill="hold">
                                          <p:stCondLst>
                                            <p:cond delay="499"/>
                                          </p:stCondLst>
                                        </p:cTn>
                                        <p:tgtEl>
                                          <p:spTgt spid="116"/>
                                        </p:tgtEl>
                                        <p:attrNameLst>
                                          <p:attrName>style.visibility</p:attrName>
                                        </p:attrNameLst>
                                      </p:cBhvr>
                                      <p:to>
                                        <p:strVal val="hidden"/>
                                      </p:to>
                                    </p:set>
                                  </p:childTnLst>
                                </p:cTn>
                              </p:par>
                              <p:par>
                                <p:cTn id="163" presetID="10" presetClass="exit" presetSubtype="0" fill="hold" grpId="1" nodeType="withEffect">
                                  <p:stCondLst>
                                    <p:cond delay="800"/>
                                  </p:stCondLst>
                                  <p:childTnLst>
                                    <p:animEffect transition="out" filter="fade">
                                      <p:cBhvr>
                                        <p:cTn id="164" dur="500"/>
                                        <p:tgtEl>
                                          <p:spTgt spid="59"/>
                                        </p:tgtEl>
                                      </p:cBhvr>
                                    </p:animEffect>
                                    <p:set>
                                      <p:cBhvr>
                                        <p:cTn id="165" dur="1" fill="hold">
                                          <p:stCondLst>
                                            <p:cond delay="499"/>
                                          </p:stCondLst>
                                        </p:cTn>
                                        <p:tgtEl>
                                          <p:spTgt spid="59"/>
                                        </p:tgtEl>
                                        <p:attrNameLst>
                                          <p:attrName>style.visibility</p:attrName>
                                        </p:attrNameLst>
                                      </p:cBhvr>
                                      <p:to>
                                        <p:strVal val="hidden"/>
                                      </p:to>
                                    </p:set>
                                  </p:childTnLst>
                                </p:cTn>
                              </p:par>
                              <p:par>
                                <p:cTn id="166" presetID="10" presetClass="exit" presetSubtype="0" fill="hold" grpId="0" nodeType="withEffect">
                                  <p:stCondLst>
                                    <p:cond delay="800"/>
                                  </p:stCondLst>
                                  <p:childTnLst>
                                    <p:animEffect transition="out" filter="fade">
                                      <p:cBhvr>
                                        <p:cTn id="167" dur="500"/>
                                        <p:tgtEl>
                                          <p:spTgt spid="67"/>
                                        </p:tgtEl>
                                      </p:cBhvr>
                                    </p:animEffect>
                                    <p:set>
                                      <p:cBhvr>
                                        <p:cTn id="168" dur="1" fill="hold">
                                          <p:stCondLst>
                                            <p:cond delay="499"/>
                                          </p:stCondLst>
                                        </p:cTn>
                                        <p:tgtEl>
                                          <p:spTgt spid="67"/>
                                        </p:tgtEl>
                                        <p:attrNameLst>
                                          <p:attrName>style.visibility</p:attrName>
                                        </p:attrNameLst>
                                      </p:cBhvr>
                                      <p:to>
                                        <p:strVal val="hidden"/>
                                      </p:to>
                                    </p:set>
                                  </p:childTnLst>
                                </p:cTn>
                              </p:par>
                              <p:par>
                                <p:cTn id="169" presetID="10" presetClass="exit" presetSubtype="0" fill="hold" nodeType="withEffect">
                                  <p:stCondLst>
                                    <p:cond delay="800"/>
                                  </p:stCondLst>
                                  <p:childTnLst>
                                    <p:animEffect transition="out" filter="fade">
                                      <p:cBhvr>
                                        <p:cTn id="170" dur="500"/>
                                        <p:tgtEl>
                                          <p:spTgt spid="55"/>
                                        </p:tgtEl>
                                      </p:cBhvr>
                                    </p:animEffect>
                                    <p:set>
                                      <p:cBhvr>
                                        <p:cTn id="171" dur="1" fill="hold">
                                          <p:stCondLst>
                                            <p:cond delay="499"/>
                                          </p:stCondLst>
                                        </p:cTn>
                                        <p:tgtEl>
                                          <p:spTgt spid="55"/>
                                        </p:tgtEl>
                                        <p:attrNameLst>
                                          <p:attrName>style.visibility</p:attrName>
                                        </p:attrNameLst>
                                      </p:cBhvr>
                                      <p:to>
                                        <p:strVal val="hidden"/>
                                      </p:to>
                                    </p:set>
                                  </p:childTnLst>
                                </p:cTn>
                              </p:par>
                              <p:par>
                                <p:cTn id="172" presetID="10" presetClass="exit" presetSubtype="0" fill="hold" nodeType="withEffect">
                                  <p:stCondLst>
                                    <p:cond delay="800"/>
                                  </p:stCondLst>
                                  <p:childTnLst>
                                    <p:animEffect transition="out" filter="fade">
                                      <p:cBhvr>
                                        <p:cTn id="173" dur="500"/>
                                        <p:tgtEl>
                                          <p:spTgt spid="120"/>
                                        </p:tgtEl>
                                      </p:cBhvr>
                                    </p:animEffect>
                                    <p:set>
                                      <p:cBhvr>
                                        <p:cTn id="174" dur="1" fill="hold">
                                          <p:stCondLst>
                                            <p:cond delay="499"/>
                                          </p:stCondLst>
                                        </p:cTn>
                                        <p:tgtEl>
                                          <p:spTgt spid="120"/>
                                        </p:tgtEl>
                                        <p:attrNameLst>
                                          <p:attrName>style.visibility</p:attrName>
                                        </p:attrNameLst>
                                      </p:cBhvr>
                                      <p:to>
                                        <p:strVal val="hidden"/>
                                      </p:to>
                                    </p:set>
                                  </p:childTnLst>
                                </p:cTn>
                              </p:par>
                              <p:par>
                                <p:cTn id="175" presetID="10" presetClass="exit" presetSubtype="0" fill="hold" nodeType="withEffect">
                                  <p:stCondLst>
                                    <p:cond delay="800"/>
                                  </p:stCondLst>
                                  <p:childTnLst>
                                    <p:animEffect transition="out" filter="fade">
                                      <p:cBhvr>
                                        <p:cTn id="176" dur="500"/>
                                        <p:tgtEl>
                                          <p:spTgt spid="70"/>
                                        </p:tgtEl>
                                      </p:cBhvr>
                                    </p:animEffect>
                                    <p:set>
                                      <p:cBhvr>
                                        <p:cTn id="177" dur="1" fill="hold">
                                          <p:stCondLst>
                                            <p:cond delay="499"/>
                                          </p:stCondLst>
                                        </p:cTn>
                                        <p:tgtEl>
                                          <p:spTgt spid="70"/>
                                        </p:tgtEl>
                                        <p:attrNameLst>
                                          <p:attrName>style.visibility</p:attrName>
                                        </p:attrNameLst>
                                      </p:cBhvr>
                                      <p:to>
                                        <p:strVal val="hidden"/>
                                      </p:to>
                                    </p:set>
                                  </p:childTnLst>
                                </p:cTn>
                              </p:par>
                              <p:par>
                                <p:cTn id="178" presetID="10" presetClass="exit" presetSubtype="0" fill="hold" nodeType="withEffect">
                                  <p:stCondLst>
                                    <p:cond delay="800"/>
                                  </p:stCondLst>
                                  <p:childTnLst>
                                    <p:animEffect transition="out" filter="fade">
                                      <p:cBhvr>
                                        <p:cTn id="179" dur="500"/>
                                        <p:tgtEl>
                                          <p:spTgt spid="49"/>
                                        </p:tgtEl>
                                      </p:cBhvr>
                                    </p:animEffect>
                                    <p:set>
                                      <p:cBhvr>
                                        <p:cTn id="180" dur="1" fill="hold">
                                          <p:stCondLst>
                                            <p:cond delay="499"/>
                                          </p:stCondLst>
                                        </p:cTn>
                                        <p:tgtEl>
                                          <p:spTgt spid="49"/>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62"/>
                                        </p:tgtEl>
                                      </p:cBhvr>
                                    </p:animEffect>
                                    <p:set>
                                      <p:cBhvr>
                                        <p:cTn id="183" dur="1" fill="hold">
                                          <p:stCondLst>
                                            <p:cond delay="499"/>
                                          </p:stCondLst>
                                        </p:cTn>
                                        <p:tgtEl>
                                          <p:spTgt spid="62"/>
                                        </p:tgtEl>
                                        <p:attrNameLst>
                                          <p:attrName>style.visibility</p:attrName>
                                        </p:attrNameLst>
                                      </p:cBhvr>
                                      <p:to>
                                        <p:strVal val="hidden"/>
                                      </p:to>
                                    </p:set>
                                  </p:childTnLst>
                                </p:cTn>
                              </p:par>
                              <p:par>
                                <p:cTn id="184" presetID="10" presetClass="exit" presetSubtype="0" fill="hold" grpId="1" nodeType="withEffect">
                                  <p:stCondLst>
                                    <p:cond delay="0"/>
                                  </p:stCondLst>
                                  <p:childTnLst>
                                    <p:animEffect transition="out" filter="fade">
                                      <p:cBhvr>
                                        <p:cTn id="185" dur="500"/>
                                        <p:tgtEl>
                                          <p:spTgt spid="61"/>
                                        </p:tgtEl>
                                      </p:cBhvr>
                                    </p:animEffect>
                                    <p:set>
                                      <p:cBhvr>
                                        <p:cTn id="186" dur="1" fill="hold">
                                          <p:stCondLst>
                                            <p:cond delay="499"/>
                                          </p:stCondLst>
                                        </p:cTn>
                                        <p:tgtEl>
                                          <p:spTgt spid="61"/>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500"/>
                                        <p:tgtEl>
                                          <p:spTgt spid="64"/>
                                        </p:tgtEl>
                                      </p:cBhvr>
                                    </p:animEffect>
                                    <p:set>
                                      <p:cBhvr>
                                        <p:cTn id="189" dur="1" fill="hold">
                                          <p:stCondLst>
                                            <p:cond delay="499"/>
                                          </p:stCondLst>
                                        </p:cTn>
                                        <p:tgtEl>
                                          <p:spTgt spid="64"/>
                                        </p:tgtEl>
                                        <p:attrNameLst>
                                          <p:attrName>style.visibility</p:attrName>
                                        </p:attrNameLst>
                                      </p:cBhvr>
                                      <p:to>
                                        <p:strVal val="hidden"/>
                                      </p:to>
                                    </p:set>
                                  </p:childTnLst>
                                </p:cTn>
                              </p:par>
                              <p:par>
                                <p:cTn id="190" presetID="10" presetClass="exit" presetSubtype="0" fill="hold" grpId="0" nodeType="withEffect">
                                  <p:stCondLst>
                                    <p:cond delay="0"/>
                                  </p:stCondLst>
                                  <p:childTnLst>
                                    <p:animEffect transition="out" filter="fade">
                                      <p:cBhvr>
                                        <p:cTn id="191" dur="500"/>
                                        <p:tgtEl>
                                          <p:spTgt spid="63"/>
                                        </p:tgtEl>
                                      </p:cBhvr>
                                    </p:animEffect>
                                    <p:set>
                                      <p:cBhvr>
                                        <p:cTn id="192" dur="1" fill="hold">
                                          <p:stCondLst>
                                            <p:cond delay="499"/>
                                          </p:stCondLst>
                                        </p:cTn>
                                        <p:tgtEl>
                                          <p:spTgt spid="63"/>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105"/>
                                        </p:tgtEl>
                                        <p:attrNameLst>
                                          <p:attrName>style.visibility</p:attrName>
                                        </p:attrNameLst>
                                      </p:cBhvr>
                                      <p:to>
                                        <p:strVal val="visible"/>
                                      </p:to>
                                    </p:set>
                                    <p:animEffect transition="in" filter="fade">
                                      <p:cBhvr>
                                        <p:cTn id="197" dur="500"/>
                                        <p:tgtEl>
                                          <p:spTgt spid="105"/>
                                        </p:tgtEl>
                                      </p:cBhvr>
                                    </p:animEffect>
                                  </p:childTnLst>
                                </p:cTn>
                              </p:par>
                              <p:par>
                                <p:cTn id="198" presetID="10" presetClass="entr" presetSubtype="0" fill="hold" nodeType="withEffect">
                                  <p:stCondLst>
                                    <p:cond delay="0"/>
                                  </p:stCondLst>
                                  <p:childTnLst>
                                    <p:set>
                                      <p:cBhvr>
                                        <p:cTn id="199" dur="1" fill="hold">
                                          <p:stCondLst>
                                            <p:cond delay="0"/>
                                          </p:stCondLst>
                                        </p:cTn>
                                        <p:tgtEl>
                                          <p:spTgt spid="117"/>
                                        </p:tgtEl>
                                        <p:attrNameLst>
                                          <p:attrName>style.visibility</p:attrName>
                                        </p:attrNameLst>
                                      </p:cBhvr>
                                      <p:to>
                                        <p:strVal val="visible"/>
                                      </p:to>
                                    </p:set>
                                    <p:animEffect transition="in" filter="fade">
                                      <p:cBhvr>
                                        <p:cTn id="200" dur="500"/>
                                        <p:tgtEl>
                                          <p:spTgt spid="117"/>
                                        </p:tgtEl>
                                      </p:cBhvr>
                                    </p:animEffect>
                                  </p:childTnLst>
                                </p:cTn>
                              </p:par>
                            </p:childTnLst>
                          </p:cTn>
                        </p:par>
                        <p:par>
                          <p:cTn id="201" fill="hold">
                            <p:stCondLst>
                              <p:cond delay="500"/>
                            </p:stCondLst>
                            <p:childTnLst>
                              <p:par>
                                <p:cTn id="202" presetID="22" presetClass="entr" presetSubtype="4" fill="hold" nodeType="afterEffect">
                                  <p:stCondLst>
                                    <p:cond delay="0"/>
                                  </p:stCondLst>
                                  <p:childTnLst>
                                    <p:set>
                                      <p:cBhvr>
                                        <p:cTn id="203" dur="1" fill="hold">
                                          <p:stCondLst>
                                            <p:cond delay="0"/>
                                          </p:stCondLst>
                                        </p:cTn>
                                        <p:tgtEl>
                                          <p:spTgt spid="114"/>
                                        </p:tgtEl>
                                        <p:attrNameLst>
                                          <p:attrName>style.visibility</p:attrName>
                                        </p:attrNameLst>
                                      </p:cBhvr>
                                      <p:to>
                                        <p:strVal val="visible"/>
                                      </p:to>
                                    </p:set>
                                    <p:animEffect transition="in" filter="wipe(down)">
                                      <p:cBhvr>
                                        <p:cTn id="204" dur="1500"/>
                                        <p:tgtEl>
                                          <p:spTgt spid="114"/>
                                        </p:tgtEl>
                                      </p:cBhvr>
                                    </p:animEffect>
                                  </p:childTnLst>
                                </p:cTn>
                              </p:par>
                              <p:par>
                                <p:cTn id="205" presetID="10" presetClass="entr" presetSubtype="0" fill="hold" nodeType="withEffect">
                                  <p:stCondLst>
                                    <p:cond delay="0"/>
                                  </p:stCondLst>
                                  <p:childTnLst>
                                    <p:set>
                                      <p:cBhvr>
                                        <p:cTn id="206" dur="1" fill="hold">
                                          <p:stCondLst>
                                            <p:cond delay="0"/>
                                          </p:stCondLst>
                                        </p:cTn>
                                        <p:tgtEl>
                                          <p:spTgt spid="92"/>
                                        </p:tgtEl>
                                        <p:attrNameLst>
                                          <p:attrName>style.visibility</p:attrName>
                                        </p:attrNameLst>
                                      </p:cBhvr>
                                      <p:to>
                                        <p:strVal val="visible"/>
                                      </p:to>
                                    </p:set>
                                    <p:animEffect transition="in" filter="fade">
                                      <p:cBhvr>
                                        <p:cTn id="207" dur="500"/>
                                        <p:tgtEl>
                                          <p:spTgt spid="92"/>
                                        </p:tgtEl>
                                      </p:cBhvr>
                                    </p:animEffect>
                                  </p:childTnLst>
                                </p:cTn>
                              </p:par>
                              <p:par>
                                <p:cTn id="208" presetID="10" presetClass="entr" presetSubtype="0" fill="hold" nodeType="withEffect">
                                  <p:stCondLst>
                                    <p:cond delay="0"/>
                                  </p:stCondLst>
                                  <p:childTnLst>
                                    <p:set>
                                      <p:cBhvr>
                                        <p:cTn id="209" dur="1" fill="hold">
                                          <p:stCondLst>
                                            <p:cond delay="0"/>
                                          </p:stCondLst>
                                        </p:cTn>
                                        <p:tgtEl>
                                          <p:spTgt spid="109"/>
                                        </p:tgtEl>
                                        <p:attrNameLst>
                                          <p:attrName>style.visibility</p:attrName>
                                        </p:attrNameLst>
                                      </p:cBhvr>
                                      <p:to>
                                        <p:strVal val="visible"/>
                                      </p:to>
                                    </p:set>
                                    <p:animEffect transition="in" filter="fade">
                                      <p:cBhvr>
                                        <p:cTn id="210" dur="1500"/>
                                        <p:tgtEl>
                                          <p:spTgt spid="109"/>
                                        </p:tgtEl>
                                      </p:cBhvr>
                                    </p:animEffect>
                                  </p:childTnLst>
                                </p:cTn>
                              </p:par>
                              <p:par>
                                <p:cTn id="211" presetID="10" presetClass="entr" presetSubtype="0" fill="hold" nodeType="withEffect">
                                  <p:stCondLst>
                                    <p:cond delay="1000"/>
                                  </p:stCondLst>
                                  <p:childTnLst>
                                    <p:set>
                                      <p:cBhvr>
                                        <p:cTn id="212" dur="1" fill="hold">
                                          <p:stCondLst>
                                            <p:cond delay="0"/>
                                          </p:stCondLst>
                                        </p:cTn>
                                        <p:tgtEl>
                                          <p:spTgt spid="106"/>
                                        </p:tgtEl>
                                        <p:attrNameLst>
                                          <p:attrName>style.visibility</p:attrName>
                                        </p:attrNameLst>
                                      </p:cBhvr>
                                      <p:to>
                                        <p:strVal val="visible"/>
                                      </p:to>
                                    </p:set>
                                    <p:animEffect transition="in" filter="fade">
                                      <p:cBhvr>
                                        <p:cTn id="213" dur="500"/>
                                        <p:tgtEl>
                                          <p:spTgt spid="106"/>
                                        </p:tgtEl>
                                      </p:cBhvr>
                                    </p:animEffect>
                                  </p:childTnLst>
                                </p:cTn>
                              </p:par>
                            </p:childTnLst>
                          </p:cTn>
                        </p:par>
                        <p:par>
                          <p:cTn id="214" fill="hold">
                            <p:stCondLst>
                              <p:cond delay="2000"/>
                            </p:stCondLst>
                            <p:childTnLst>
                              <p:par>
                                <p:cTn id="215" presetID="22" presetClass="entr" presetSubtype="8" fill="hold" nodeType="afterEffect">
                                  <p:stCondLst>
                                    <p:cond delay="0"/>
                                  </p:stCondLst>
                                  <p:childTnLst>
                                    <p:set>
                                      <p:cBhvr>
                                        <p:cTn id="216" dur="1" fill="hold">
                                          <p:stCondLst>
                                            <p:cond delay="0"/>
                                          </p:stCondLst>
                                        </p:cTn>
                                        <p:tgtEl>
                                          <p:spTgt spid="113"/>
                                        </p:tgtEl>
                                        <p:attrNameLst>
                                          <p:attrName>style.visibility</p:attrName>
                                        </p:attrNameLst>
                                      </p:cBhvr>
                                      <p:to>
                                        <p:strVal val="visible"/>
                                      </p:to>
                                    </p:set>
                                    <p:animEffect transition="in" filter="wipe(left)">
                                      <p:cBhvr>
                                        <p:cTn id="217" dur="1500"/>
                                        <p:tgtEl>
                                          <p:spTgt spid="113"/>
                                        </p:tgtEl>
                                      </p:cBhvr>
                                    </p:animEffect>
                                  </p:childTnLst>
                                </p:cTn>
                              </p:par>
                              <p:par>
                                <p:cTn id="218" presetID="10" presetClass="entr" presetSubtype="0" fill="hold" nodeType="withEffect">
                                  <p:stCondLst>
                                    <p:cond delay="0"/>
                                  </p:stCondLst>
                                  <p:childTnLst>
                                    <p:set>
                                      <p:cBhvr>
                                        <p:cTn id="219" dur="1" fill="hold">
                                          <p:stCondLst>
                                            <p:cond delay="0"/>
                                          </p:stCondLst>
                                        </p:cTn>
                                        <p:tgtEl>
                                          <p:spTgt spid="93"/>
                                        </p:tgtEl>
                                        <p:attrNameLst>
                                          <p:attrName>style.visibility</p:attrName>
                                        </p:attrNameLst>
                                      </p:cBhvr>
                                      <p:to>
                                        <p:strVal val="visible"/>
                                      </p:to>
                                    </p:set>
                                    <p:animEffect transition="in" filter="fade">
                                      <p:cBhvr>
                                        <p:cTn id="220" dur="500"/>
                                        <p:tgtEl>
                                          <p:spTgt spid="93"/>
                                        </p:tgtEl>
                                      </p:cBhvr>
                                    </p:animEffect>
                                  </p:childTnLst>
                                </p:cTn>
                              </p:par>
                              <p:par>
                                <p:cTn id="221" presetID="10" presetClass="entr" presetSubtype="0" fill="hold" nodeType="withEffect">
                                  <p:stCondLst>
                                    <p:cond delay="0"/>
                                  </p:stCondLst>
                                  <p:childTnLst>
                                    <p:set>
                                      <p:cBhvr>
                                        <p:cTn id="222" dur="1" fill="hold">
                                          <p:stCondLst>
                                            <p:cond delay="0"/>
                                          </p:stCondLst>
                                        </p:cTn>
                                        <p:tgtEl>
                                          <p:spTgt spid="110"/>
                                        </p:tgtEl>
                                        <p:attrNameLst>
                                          <p:attrName>style.visibility</p:attrName>
                                        </p:attrNameLst>
                                      </p:cBhvr>
                                      <p:to>
                                        <p:strVal val="visible"/>
                                      </p:to>
                                    </p:set>
                                    <p:animEffect transition="in" filter="fade">
                                      <p:cBhvr>
                                        <p:cTn id="223" dur="1500"/>
                                        <p:tgtEl>
                                          <p:spTgt spid="110"/>
                                        </p:tgtEl>
                                      </p:cBhvr>
                                    </p:animEffect>
                                  </p:childTnLst>
                                </p:cTn>
                              </p:par>
                              <p:par>
                                <p:cTn id="224" presetID="10" presetClass="entr" presetSubtype="0" fill="hold" grpId="0" nodeType="withEffect">
                                  <p:stCondLst>
                                    <p:cond delay="1000"/>
                                  </p:stCondLst>
                                  <p:childTnLst>
                                    <p:set>
                                      <p:cBhvr>
                                        <p:cTn id="225" dur="1" fill="hold">
                                          <p:stCondLst>
                                            <p:cond delay="0"/>
                                          </p:stCondLst>
                                        </p:cTn>
                                        <p:tgtEl>
                                          <p:spTgt spid="104"/>
                                        </p:tgtEl>
                                        <p:attrNameLst>
                                          <p:attrName>style.visibility</p:attrName>
                                        </p:attrNameLst>
                                      </p:cBhvr>
                                      <p:to>
                                        <p:strVal val="visible"/>
                                      </p:to>
                                    </p:set>
                                    <p:animEffect transition="in" filter="fade">
                                      <p:cBhvr>
                                        <p:cTn id="226" dur="500"/>
                                        <p:tgtEl>
                                          <p:spTgt spid="104"/>
                                        </p:tgtEl>
                                      </p:cBhvr>
                                    </p:animEffect>
                                  </p:childTnLst>
                                </p:cTn>
                              </p:par>
                            </p:childTnLst>
                          </p:cTn>
                        </p:par>
                        <p:par>
                          <p:cTn id="227" fill="hold">
                            <p:stCondLst>
                              <p:cond delay="3500"/>
                            </p:stCondLst>
                            <p:childTnLst>
                              <p:par>
                                <p:cTn id="228" presetID="22" presetClass="entr" presetSubtype="4" fill="hold" nodeType="afterEffect">
                                  <p:stCondLst>
                                    <p:cond delay="0"/>
                                  </p:stCondLst>
                                  <p:childTnLst>
                                    <p:set>
                                      <p:cBhvr>
                                        <p:cTn id="229" dur="1" fill="hold">
                                          <p:stCondLst>
                                            <p:cond delay="0"/>
                                          </p:stCondLst>
                                        </p:cTn>
                                        <p:tgtEl>
                                          <p:spTgt spid="112"/>
                                        </p:tgtEl>
                                        <p:attrNameLst>
                                          <p:attrName>style.visibility</p:attrName>
                                        </p:attrNameLst>
                                      </p:cBhvr>
                                      <p:to>
                                        <p:strVal val="visible"/>
                                      </p:to>
                                    </p:set>
                                    <p:animEffect transition="in" filter="wipe(down)">
                                      <p:cBhvr>
                                        <p:cTn id="230" dur="1500"/>
                                        <p:tgtEl>
                                          <p:spTgt spid="112"/>
                                        </p:tgtEl>
                                      </p:cBhvr>
                                    </p:animEffect>
                                  </p:childTnLst>
                                </p:cTn>
                              </p:par>
                              <p:par>
                                <p:cTn id="231" presetID="10" presetClass="entr" presetSubtype="0" fill="hold" nodeType="withEffect">
                                  <p:stCondLst>
                                    <p:cond delay="0"/>
                                  </p:stCondLst>
                                  <p:childTnLst>
                                    <p:set>
                                      <p:cBhvr>
                                        <p:cTn id="232" dur="1" fill="hold">
                                          <p:stCondLst>
                                            <p:cond delay="0"/>
                                          </p:stCondLst>
                                        </p:cTn>
                                        <p:tgtEl>
                                          <p:spTgt spid="96"/>
                                        </p:tgtEl>
                                        <p:attrNameLst>
                                          <p:attrName>style.visibility</p:attrName>
                                        </p:attrNameLst>
                                      </p:cBhvr>
                                      <p:to>
                                        <p:strVal val="visible"/>
                                      </p:to>
                                    </p:set>
                                    <p:animEffect transition="in" filter="fade">
                                      <p:cBhvr>
                                        <p:cTn id="233" dur="500"/>
                                        <p:tgtEl>
                                          <p:spTgt spid="96"/>
                                        </p:tgtEl>
                                      </p:cBhvr>
                                    </p:animEffect>
                                  </p:childTnLst>
                                </p:cTn>
                              </p:par>
                              <p:par>
                                <p:cTn id="234" presetID="10" presetClass="entr" presetSubtype="0" fill="hold" nodeType="withEffect">
                                  <p:stCondLst>
                                    <p:cond delay="0"/>
                                  </p:stCondLst>
                                  <p:childTnLst>
                                    <p:set>
                                      <p:cBhvr>
                                        <p:cTn id="235" dur="1" fill="hold">
                                          <p:stCondLst>
                                            <p:cond delay="0"/>
                                          </p:stCondLst>
                                        </p:cTn>
                                        <p:tgtEl>
                                          <p:spTgt spid="108"/>
                                        </p:tgtEl>
                                        <p:attrNameLst>
                                          <p:attrName>style.visibility</p:attrName>
                                        </p:attrNameLst>
                                      </p:cBhvr>
                                      <p:to>
                                        <p:strVal val="visible"/>
                                      </p:to>
                                    </p:set>
                                    <p:animEffect transition="in" filter="fade">
                                      <p:cBhvr>
                                        <p:cTn id="236" dur="1500"/>
                                        <p:tgtEl>
                                          <p:spTgt spid="108"/>
                                        </p:tgtEl>
                                      </p:cBhvr>
                                    </p:animEffect>
                                  </p:childTnLst>
                                </p:cTn>
                              </p:par>
                              <p:par>
                                <p:cTn id="237" presetID="10" presetClass="entr" presetSubtype="0" fill="hold" grpId="0" nodeType="withEffect">
                                  <p:stCondLst>
                                    <p:cond delay="1000"/>
                                  </p:stCondLst>
                                  <p:childTnLst>
                                    <p:set>
                                      <p:cBhvr>
                                        <p:cTn id="238" dur="1" fill="hold">
                                          <p:stCondLst>
                                            <p:cond delay="0"/>
                                          </p:stCondLst>
                                        </p:cTn>
                                        <p:tgtEl>
                                          <p:spTgt spid="107"/>
                                        </p:tgtEl>
                                        <p:attrNameLst>
                                          <p:attrName>style.visibility</p:attrName>
                                        </p:attrNameLst>
                                      </p:cBhvr>
                                      <p:to>
                                        <p:strVal val="visible"/>
                                      </p:to>
                                    </p:set>
                                    <p:animEffect transition="in" filter="fade">
                                      <p:cBhvr>
                                        <p:cTn id="239" dur="500"/>
                                        <p:tgtEl>
                                          <p:spTgt spid="107"/>
                                        </p:tgtEl>
                                      </p:cBhvr>
                                    </p:animEffect>
                                  </p:childTnLst>
                                </p:cTn>
                              </p:par>
                            </p:childTnLst>
                          </p:cTn>
                        </p:par>
                        <p:par>
                          <p:cTn id="240" fill="hold">
                            <p:stCondLst>
                              <p:cond delay="5000"/>
                            </p:stCondLst>
                            <p:childTnLst>
                              <p:par>
                                <p:cTn id="241" presetID="22" presetClass="entr" presetSubtype="2" fill="hold" nodeType="afterEffect">
                                  <p:stCondLst>
                                    <p:cond delay="0"/>
                                  </p:stCondLst>
                                  <p:childTnLst>
                                    <p:set>
                                      <p:cBhvr>
                                        <p:cTn id="242" dur="1" fill="hold">
                                          <p:stCondLst>
                                            <p:cond delay="0"/>
                                          </p:stCondLst>
                                        </p:cTn>
                                        <p:tgtEl>
                                          <p:spTgt spid="115"/>
                                        </p:tgtEl>
                                        <p:attrNameLst>
                                          <p:attrName>style.visibility</p:attrName>
                                        </p:attrNameLst>
                                      </p:cBhvr>
                                      <p:to>
                                        <p:strVal val="visible"/>
                                      </p:to>
                                    </p:set>
                                    <p:animEffect transition="in" filter="wipe(right)">
                                      <p:cBhvr>
                                        <p:cTn id="243" dur="1500"/>
                                        <p:tgtEl>
                                          <p:spTgt spid="115"/>
                                        </p:tgtEl>
                                      </p:cBhvr>
                                    </p:animEffect>
                                  </p:childTnLst>
                                </p:cTn>
                              </p:par>
                              <p:par>
                                <p:cTn id="244" presetID="10" presetClass="entr" presetSubtype="0" fill="hold" nodeType="withEffect">
                                  <p:stCondLst>
                                    <p:cond delay="0"/>
                                  </p:stCondLst>
                                  <p:childTnLst>
                                    <p:set>
                                      <p:cBhvr>
                                        <p:cTn id="245" dur="1" fill="hold">
                                          <p:stCondLst>
                                            <p:cond delay="0"/>
                                          </p:stCondLst>
                                        </p:cTn>
                                        <p:tgtEl>
                                          <p:spTgt spid="99"/>
                                        </p:tgtEl>
                                        <p:attrNameLst>
                                          <p:attrName>style.visibility</p:attrName>
                                        </p:attrNameLst>
                                      </p:cBhvr>
                                      <p:to>
                                        <p:strVal val="visible"/>
                                      </p:to>
                                    </p:set>
                                    <p:animEffect transition="in" filter="fade">
                                      <p:cBhvr>
                                        <p:cTn id="246" dur="500"/>
                                        <p:tgtEl>
                                          <p:spTgt spid="99"/>
                                        </p:tgtEl>
                                      </p:cBhvr>
                                    </p:animEffect>
                                  </p:childTnLst>
                                </p:cTn>
                              </p:par>
                              <p:par>
                                <p:cTn id="247" presetID="10" presetClass="entr" presetSubtype="0" fill="hold" nodeType="withEffect">
                                  <p:stCondLst>
                                    <p:cond delay="0"/>
                                  </p:stCondLst>
                                  <p:childTnLst>
                                    <p:set>
                                      <p:cBhvr>
                                        <p:cTn id="248" dur="1" fill="hold">
                                          <p:stCondLst>
                                            <p:cond delay="0"/>
                                          </p:stCondLst>
                                        </p:cTn>
                                        <p:tgtEl>
                                          <p:spTgt spid="111"/>
                                        </p:tgtEl>
                                        <p:attrNameLst>
                                          <p:attrName>style.visibility</p:attrName>
                                        </p:attrNameLst>
                                      </p:cBhvr>
                                      <p:to>
                                        <p:strVal val="visible"/>
                                      </p:to>
                                    </p:set>
                                    <p:animEffect transition="in" filter="fade">
                                      <p:cBhvr>
                                        <p:cTn id="249" dur="1500"/>
                                        <p:tgtEl>
                                          <p:spTgt spid="111"/>
                                        </p:tgtEl>
                                      </p:cBhvr>
                                    </p:animEffect>
                                  </p:childTnLst>
                                </p:cTn>
                              </p:par>
                            </p:childTnLst>
                          </p:cTn>
                        </p:par>
                        <p:par>
                          <p:cTn id="250" fill="hold">
                            <p:stCondLst>
                              <p:cond delay="6500"/>
                            </p:stCondLst>
                            <p:childTnLst>
                              <p:par>
                                <p:cTn id="251" presetID="10" presetClass="entr" presetSubtype="0" fill="hold" nodeType="afterEffect">
                                  <p:stCondLst>
                                    <p:cond delay="0"/>
                                  </p:stCondLst>
                                  <p:childTnLst>
                                    <p:set>
                                      <p:cBhvr>
                                        <p:cTn id="252" dur="1" fill="hold">
                                          <p:stCondLst>
                                            <p:cond delay="0"/>
                                          </p:stCondLst>
                                        </p:cTn>
                                        <p:tgtEl>
                                          <p:spTgt spid="102"/>
                                        </p:tgtEl>
                                        <p:attrNameLst>
                                          <p:attrName>style.visibility</p:attrName>
                                        </p:attrNameLst>
                                      </p:cBhvr>
                                      <p:to>
                                        <p:strVal val="visible"/>
                                      </p:to>
                                    </p:set>
                                    <p:animEffect transition="in" filter="fade">
                                      <p:cBhvr>
                                        <p:cTn id="253" dur="500"/>
                                        <p:tgtEl>
                                          <p:spTgt spid="102"/>
                                        </p:tgtEl>
                                      </p:cBhvr>
                                    </p:animEffect>
                                  </p:childTnLst>
                                </p:cTn>
                              </p:par>
                            </p:childTnLst>
                          </p:cTn>
                        </p:par>
                      </p:childTnLst>
                    </p:cTn>
                  </p:par>
                  <p:par>
                    <p:cTn id="254" fill="hold">
                      <p:stCondLst>
                        <p:cond delay="indefinite"/>
                      </p:stCondLst>
                      <p:childTnLst>
                        <p:par>
                          <p:cTn id="255" fill="hold">
                            <p:stCondLst>
                              <p:cond delay="0"/>
                            </p:stCondLst>
                            <p:childTnLst>
                              <p:par>
                                <p:cTn id="256" presetID="10" presetClass="entr" presetSubtype="0" fill="hold" grpId="0" nodeType="clickEffect">
                                  <p:stCondLst>
                                    <p:cond delay="0"/>
                                  </p:stCondLst>
                                  <p:childTnLst>
                                    <p:set>
                                      <p:cBhvr>
                                        <p:cTn id="257" dur="1" fill="hold">
                                          <p:stCondLst>
                                            <p:cond delay="0"/>
                                          </p:stCondLst>
                                        </p:cTn>
                                        <p:tgtEl>
                                          <p:spTgt spid="72"/>
                                        </p:tgtEl>
                                        <p:attrNameLst>
                                          <p:attrName>style.visibility</p:attrName>
                                        </p:attrNameLst>
                                      </p:cBhvr>
                                      <p:to>
                                        <p:strVal val="visible"/>
                                      </p:to>
                                    </p:set>
                                    <p:animEffect transition="in" filter="fade">
                                      <p:cBhvr>
                                        <p:cTn id="258" dur="500"/>
                                        <p:tgtEl>
                                          <p:spTgt spid="72"/>
                                        </p:tgtEl>
                                      </p:cBhvr>
                                    </p:animEffect>
                                  </p:childTnLst>
                                </p:cTn>
                              </p:par>
                              <p:par>
                                <p:cTn id="259" presetID="10" presetClass="entr" presetSubtype="0" fill="hold" nodeType="withEffect">
                                  <p:stCondLst>
                                    <p:cond delay="0"/>
                                  </p:stCondLst>
                                  <p:childTnLst>
                                    <p:set>
                                      <p:cBhvr>
                                        <p:cTn id="260" dur="1" fill="hold">
                                          <p:stCondLst>
                                            <p:cond delay="0"/>
                                          </p:stCondLst>
                                        </p:cTn>
                                        <p:tgtEl>
                                          <p:spTgt spid="71"/>
                                        </p:tgtEl>
                                        <p:attrNameLst>
                                          <p:attrName>style.visibility</p:attrName>
                                        </p:attrNameLst>
                                      </p:cBhvr>
                                      <p:to>
                                        <p:strVal val="visible"/>
                                      </p:to>
                                    </p:set>
                                    <p:animEffect transition="in" filter="fade">
                                      <p:cBhvr>
                                        <p:cTn id="261" dur="500"/>
                                        <p:tgtEl>
                                          <p:spTgt spid="71"/>
                                        </p:tgtEl>
                                      </p:cBhvr>
                                    </p:animEffect>
                                  </p:childTnLst>
                                </p:cTn>
                              </p:par>
                              <p:par>
                                <p:cTn id="262" presetID="10" presetClass="entr" presetSubtype="0" fill="hold" nodeType="withEffect">
                                  <p:stCondLst>
                                    <p:cond delay="0"/>
                                  </p:stCondLst>
                                  <p:childTnLst>
                                    <p:set>
                                      <p:cBhvr>
                                        <p:cTn id="263" dur="1" fill="hold">
                                          <p:stCondLst>
                                            <p:cond delay="0"/>
                                          </p:stCondLst>
                                        </p:cTn>
                                        <p:tgtEl>
                                          <p:spTgt spid="125"/>
                                        </p:tgtEl>
                                        <p:attrNameLst>
                                          <p:attrName>style.visibility</p:attrName>
                                        </p:attrNameLst>
                                      </p:cBhvr>
                                      <p:to>
                                        <p:strVal val="visible"/>
                                      </p:to>
                                    </p:set>
                                    <p:animEffect transition="in" filter="fade">
                                      <p:cBhvr>
                                        <p:cTn id="264" dur="500"/>
                                        <p:tgtEl>
                                          <p:spTgt spid="125"/>
                                        </p:tgtEl>
                                      </p:cBhvr>
                                    </p:animEffect>
                                  </p:childTnLst>
                                </p:cTn>
                              </p:par>
                              <p:par>
                                <p:cTn id="265" presetID="10" presetClass="entr" presetSubtype="0" fill="hold" nodeType="withEffect">
                                  <p:stCondLst>
                                    <p:cond delay="0"/>
                                  </p:stCondLst>
                                  <p:childTnLst>
                                    <p:set>
                                      <p:cBhvr>
                                        <p:cTn id="266" dur="1" fill="hold">
                                          <p:stCondLst>
                                            <p:cond delay="0"/>
                                          </p:stCondLst>
                                        </p:cTn>
                                        <p:tgtEl>
                                          <p:spTgt spid="76"/>
                                        </p:tgtEl>
                                        <p:attrNameLst>
                                          <p:attrName>style.visibility</p:attrName>
                                        </p:attrNameLst>
                                      </p:cBhvr>
                                      <p:to>
                                        <p:strVal val="visible"/>
                                      </p:to>
                                    </p:set>
                                    <p:animEffect transition="in" filter="fade">
                                      <p:cBhvr>
                                        <p:cTn id="267" dur="500"/>
                                        <p:tgtEl>
                                          <p:spTgt spid="76"/>
                                        </p:tgtEl>
                                      </p:cBhvr>
                                    </p:animEffect>
                                  </p:childTnLst>
                                </p:cTn>
                              </p:par>
                              <p:par>
                                <p:cTn id="268" presetID="10" presetClass="entr" presetSubtype="0" fill="hold" nodeType="withEffect">
                                  <p:stCondLst>
                                    <p:cond delay="0"/>
                                  </p:stCondLst>
                                  <p:childTnLst>
                                    <p:set>
                                      <p:cBhvr>
                                        <p:cTn id="269" dur="1" fill="hold">
                                          <p:stCondLst>
                                            <p:cond delay="0"/>
                                          </p:stCondLst>
                                        </p:cTn>
                                        <p:tgtEl>
                                          <p:spTgt spid="73"/>
                                        </p:tgtEl>
                                        <p:attrNameLst>
                                          <p:attrName>style.visibility</p:attrName>
                                        </p:attrNameLst>
                                      </p:cBhvr>
                                      <p:to>
                                        <p:strVal val="visible"/>
                                      </p:to>
                                    </p:set>
                                    <p:animEffect transition="in" filter="fade">
                                      <p:cBhvr>
                                        <p:cTn id="270" dur="500"/>
                                        <p:tgtEl>
                                          <p:spTgt spid="73"/>
                                        </p:tgtEl>
                                      </p:cBhvr>
                                    </p:animEffect>
                                  </p:childTnLst>
                                </p:cTn>
                              </p:par>
                            </p:childTnLst>
                          </p:cTn>
                        </p:par>
                      </p:childTnLst>
                    </p:cTn>
                  </p:par>
                  <p:par>
                    <p:cTn id="271" fill="hold">
                      <p:stCondLst>
                        <p:cond delay="indefinite"/>
                      </p:stCondLst>
                      <p:childTnLst>
                        <p:par>
                          <p:cTn id="272" fill="hold">
                            <p:stCondLst>
                              <p:cond delay="0"/>
                            </p:stCondLst>
                            <p:childTnLst>
                              <p:par>
                                <p:cTn id="273" presetID="10" presetClass="entr" presetSubtype="0" fill="hold" grpId="0" nodeType="clickEffect">
                                  <p:stCondLst>
                                    <p:cond delay="500"/>
                                  </p:stCondLst>
                                  <p:childTnLst>
                                    <p:set>
                                      <p:cBhvr>
                                        <p:cTn id="274" dur="1" fill="hold">
                                          <p:stCondLst>
                                            <p:cond delay="0"/>
                                          </p:stCondLst>
                                        </p:cTn>
                                        <p:tgtEl>
                                          <p:spTgt spid="17"/>
                                        </p:tgtEl>
                                        <p:attrNameLst>
                                          <p:attrName>style.visibility</p:attrName>
                                        </p:attrNameLst>
                                      </p:cBhvr>
                                      <p:to>
                                        <p:strVal val="visible"/>
                                      </p:to>
                                    </p:set>
                                    <p:animEffect transition="in" filter="fade">
                                      <p:cBhvr>
                                        <p:cTn id="275" dur="500"/>
                                        <p:tgtEl>
                                          <p:spTgt spid="17"/>
                                        </p:tgtEl>
                                      </p:cBhvr>
                                    </p:animEffect>
                                  </p:childTnLst>
                                </p:cTn>
                              </p:par>
                              <p:par>
                                <p:cTn id="276" presetID="10" presetClass="exit" presetSubtype="0" fill="hold" grpId="1" nodeType="withEffect">
                                  <p:stCondLst>
                                    <p:cond delay="0"/>
                                  </p:stCondLst>
                                  <p:childTnLst>
                                    <p:animEffect transition="out" filter="fade">
                                      <p:cBhvr>
                                        <p:cTn id="277" dur="500"/>
                                        <p:tgtEl>
                                          <p:spTgt spid="92"/>
                                        </p:tgtEl>
                                      </p:cBhvr>
                                    </p:animEffect>
                                    <p:set>
                                      <p:cBhvr>
                                        <p:cTn id="278" dur="1" fill="hold">
                                          <p:stCondLst>
                                            <p:cond delay="499"/>
                                          </p:stCondLst>
                                        </p:cTn>
                                        <p:tgtEl>
                                          <p:spTgt spid="92"/>
                                        </p:tgtEl>
                                        <p:attrNameLst>
                                          <p:attrName>style.visibility</p:attrName>
                                        </p:attrNameLst>
                                      </p:cBhvr>
                                      <p:to>
                                        <p:strVal val="hidden"/>
                                      </p:to>
                                    </p:set>
                                  </p:childTnLst>
                                </p:cTn>
                              </p:par>
                              <p:par>
                                <p:cTn id="279" presetID="10" presetClass="exit" presetSubtype="0" fill="hold" nodeType="withEffect">
                                  <p:stCondLst>
                                    <p:cond delay="0"/>
                                  </p:stCondLst>
                                  <p:childTnLst>
                                    <p:animEffect transition="out" filter="fade">
                                      <p:cBhvr>
                                        <p:cTn id="280" dur="500"/>
                                        <p:tgtEl>
                                          <p:spTgt spid="93"/>
                                        </p:tgtEl>
                                      </p:cBhvr>
                                    </p:animEffect>
                                    <p:set>
                                      <p:cBhvr>
                                        <p:cTn id="281" dur="1" fill="hold">
                                          <p:stCondLst>
                                            <p:cond delay="499"/>
                                          </p:stCondLst>
                                        </p:cTn>
                                        <p:tgtEl>
                                          <p:spTgt spid="93"/>
                                        </p:tgtEl>
                                        <p:attrNameLst>
                                          <p:attrName>style.visibility</p:attrName>
                                        </p:attrNameLst>
                                      </p:cBhvr>
                                      <p:to>
                                        <p:strVal val="hidden"/>
                                      </p:to>
                                    </p:set>
                                  </p:childTnLst>
                                </p:cTn>
                              </p:par>
                              <p:par>
                                <p:cTn id="282" presetID="10" presetClass="exit" presetSubtype="0" fill="hold" nodeType="withEffect">
                                  <p:stCondLst>
                                    <p:cond delay="0"/>
                                  </p:stCondLst>
                                  <p:childTnLst>
                                    <p:animEffect transition="out" filter="fade">
                                      <p:cBhvr>
                                        <p:cTn id="283" dur="500"/>
                                        <p:tgtEl>
                                          <p:spTgt spid="96"/>
                                        </p:tgtEl>
                                      </p:cBhvr>
                                    </p:animEffect>
                                    <p:set>
                                      <p:cBhvr>
                                        <p:cTn id="284" dur="1" fill="hold">
                                          <p:stCondLst>
                                            <p:cond delay="499"/>
                                          </p:stCondLst>
                                        </p:cTn>
                                        <p:tgtEl>
                                          <p:spTgt spid="96"/>
                                        </p:tgtEl>
                                        <p:attrNameLst>
                                          <p:attrName>style.visibility</p:attrName>
                                        </p:attrNameLst>
                                      </p:cBhvr>
                                      <p:to>
                                        <p:strVal val="hidden"/>
                                      </p:to>
                                    </p:set>
                                  </p:childTnLst>
                                </p:cTn>
                              </p:par>
                              <p:par>
                                <p:cTn id="285" presetID="10" presetClass="exit" presetSubtype="0" fill="hold" grpId="1" nodeType="withEffect">
                                  <p:stCondLst>
                                    <p:cond delay="0"/>
                                  </p:stCondLst>
                                  <p:childTnLst>
                                    <p:animEffect transition="out" filter="fade">
                                      <p:cBhvr>
                                        <p:cTn id="286" dur="500"/>
                                        <p:tgtEl>
                                          <p:spTgt spid="75"/>
                                        </p:tgtEl>
                                      </p:cBhvr>
                                    </p:animEffect>
                                    <p:set>
                                      <p:cBhvr>
                                        <p:cTn id="287" dur="1" fill="hold">
                                          <p:stCondLst>
                                            <p:cond delay="499"/>
                                          </p:stCondLst>
                                        </p:cTn>
                                        <p:tgtEl>
                                          <p:spTgt spid="75"/>
                                        </p:tgtEl>
                                        <p:attrNameLst>
                                          <p:attrName>style.visibility</p:attrName>
                                        </p:attrNameLst>
                                      </p:cBhvr>
                                      <p:to>
                                        <p:strVal val="hidden"/>
                                      </p:to>
                                    </p:set>
                                  </p:childTnLst>
                                </p:cTn>
                              </p:par>
                              <p:par>
                                <p:cTn id="288" presetID="10" presetClass="exit" presetSubtype="0" fill="hold" nodeType="withEffect">
                                  <p:stCondLst>
                                    <p:cond delay="0"/>
                                  </p:stCondLst>
                                  <p:childTnLst>
                                    <p:animEffect transition="out" filter="fade">
                                      <p:cBhvr>
                                        <p:cTn id="289" dur="500"/>
                                        <p:tgtEl>
                                          <p:spTgt spid="80"/>
                                        </p:tgtEl>
                                      </p:cBhvr>
                                    </p:animEffect>
                                    <p:set>
                                      <p:cBhvr>
                                        <p:cTn id="290" dur="1" fill="hold">
                                          <p:stCondLst>
                                            <p:cond delay="499"/>
                                          </p:stCondLst>
                                        </p:cTn>
                                        <p:tgtEl>
                                          <p:spTgt spid="80"/>
                                        </p:tgtEl>
                                        <p:attrNameLst>
                                          <p:attrName>style.visibility</p:attrName>
                                        </p:attrNameLst>
                                      </p:cBhvr>
                                      <p:to>
                                        <p:strVal val="hidden"/>
                                      </p:to>
                                    </p:set>
                                  </p:childTnLst>
                                </p:cTn>
                              </p:par>
                              <p:par>
                                <p:cTn id="291" presetID="10" presetClass="exit" presetSubtype="0" fill="hold" nodeType="withEffect">
                                  <p:stCondLst>
                                    <p:cond delay="0"/>
                                  </p:stCondLst>
                                  <p:childTnLst>
                                    <p:animEffect transition="out" filter="fade">
                                      <p:cBhvr>
                                        <p:cTn id="292" dur="500"/>
                                        <p:tgtEl>
                                          <p:spTgt spid="81"/>
                                        </p:tgtEl>
                                      </p:cBhvr>
                                    </p:animEffect>
                                    <p:set>
                                      <p:cBhvr>
                                        <p:cTn id="293" dur="1" fill="hold">
                                          <p:stCondLst>
                                            <p:cond delay="499"/>
                                          </p:stCondLst>
                                        </p:cTn>
                                        <p:tgtEl>
                                          <p:spTgt spid="81"/>
                                        </p:tgtEl>
                                        <p:attrNameLst>
                                          <p:attrName>style.visibility</p:attrName>
                                        </p:attrNameLst>
                                      </p:cBhvr>
                                      <p:to>
                                        <p:strVal val="hidden"/>
                                      </p:to>
                                    </p:set>
                                  </p:childTnLst>
                                </p:cTn>
                              </p:par>
                              <p:par>
                                <p:cTn id="294" presetID="10" presetClass="exit" presetSubtype="0" fill="hold" nodeType="withEffect">
                                  <p:stCondLst>
                                    <p:cond delay="0"/>
                                  </p:stCondLst>
                                  <p:childTnLst>
                                    <p:animEffect transition="out" filter="fade">
                                      <p:cBhvr>
                                        <p:cTn id="295" dur="500"/>
                                        <p:tgtEl>
                                          <p:spTgt spid="84"/>
                                        </p:tgtEl>
                                      </p:cBhvr>
                                    </p:animEffect>
                                    <p:set>
                                      <p:cBhvr>
                                        <p:cTn id="296" dur="1" fill="hold">
                                          <p:stCondLst>
                                            <p:cond delay="499"/>
                                          </p:stCondLst>
                                        </p:cTn>
                                        <p:tgtEl>
                                          <p:spTgt spid="84"/>
                                        </p:tgtEl>
                                        <p:attrNameLst>
                                          <p:attrName>style.visibility</p:attrName>
                                        </p:attrNameLst>
                                      </p:cBhvr>
                                      <p:to>
                                        <p:strVal val="hidden"/>
                                      </p:to>
                                    </p:set>
                                  </p:childTnLst>
                                </p:cTn>
                              </p:par>
                              <p:par>
                                <p:cTn id="297" presetID="10" presetClass="exit" presetSubtype="0" fill="hold" nodeType="withEffect">
                                  <p:stCondLst>
                                    <p:cond delay="0"/>
                                  </p:stCondLst>
                                  <p:childTnLst>
                                    <p:animEffect transition="out" filter="fade">
                                      <p:cBhvr>
                                        <p:cTn id="298" dur="500"/>
                                        <p:tgtEl>
                                          <p:spTgt spid="89"/>
                                        </p:tgtEl>
                                      </p:cBhvr>
                                    </p:animEffect>
                                    <p:set>
                                      <p:cBhvr>
                                        <p:cTn id="299" dur="1" fill="hold">
                                          <p:stCondLst>
                                            <p:cond delay="499"/>
                                          </p:stCondLst>
                                        </p:cTn>
                                        <p:tgtEl>
                                          <p:spTgt spid="89"/>
                                        </p:tgtEl>
                                        <p:attrNameLst>
                                          <p:attrName>style.visibility</p:attrName>
                                        </p:attrNameLst>
                                      </p:cBhvr>
                                      <p:to>
                                        <p:strVal val="hidden"/>
                                      </p:to>
                                    </p:set>
                                  </p:childTnLst>
                                </p:cTn>
                              </p:par>
                              <p:par>
                                <p:cTn id="300" presetID="10" presetClass="exit" presetSubtype="0" fill="hold" nodeType="withEffect">
                                  <p:stCondLst>
                                    <p:cond delay="0"/>
                                  </p:stCondLst>
                                  <p:childTnLst>
                                    <p:animEffect transition="out" filter="fade">
                                      <p:cBhvr>
                                        <p:cTn id="301" dur="500"/>
                                        <p:tgtEl>
                                          <p:spTgt spid="99"/>
                                        </p:tgtEl>
                                      </p:cBhvr>
                                    </p:animEffect>
                                    <p:set>
                                      <p:cBhvr>
                                        <p:cTn id="302" dur="1" fill="hold">
                                          <p:stCondLst>
                                            <p:cond delay="499"/>
                                          </p:stCondLst>
                                        </p:cTn>
                                        <p:tgtEl>
                                          <p:spTgt spid="99"/>
                                        </p:tgtEl>
                                        <p:attrNameLst>
                                          <p:attrName>style.visibility</p:attrName>
                                        </p:attrNameLst>
                                      </p:cBhvr>
                                      <p:to>
                                        <p:strVal val="hidden"/>
                                      </p:to>
                                    </p:set>
                                  </p:childTnLst>
                                </p:cTn>
                              </p:par>
                              <p:par>
                                <p:cTn id="303" presetID="10" presetClass="exit" presetSubtype="0" fill="hold" nodeType="withEffect">
                                  <p:stCondLst>
                                    <p:cond delay="0"/>
                                  </p:stCondLst>
                                  <p:childTnLst>
                                    <p:animEffect transition="out" filter="fade">
                                      <p:cBhvr>
                                        <p:cTn id="304" dur="500"/>
                                        <p:tgtEl>
                                          <p:spTgt spid="102"/>
                                        </p:tgtEl>
                                      </p:cBhvr>
                                    </p:animEffect>
                                    <p:set>
                                      <p:cBhvr>
                                        <p:cTn id="305" dur="1" fill="hold">
                                          <p:stCondLst>
                                            <p:cond delay="499"/>
                                          </p:stCondLst>
                                        </p:cTn>
                                        <p:tgtEl>
                                          <p:spTgt spid="1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P spid="17" grpId="0"/>
      <p:bldP spid="42" grpId="0" animBg="1"/>
      <p:bldP spid="44" grpId="0" animBg="1"/>
      <p:bldP spid="48" grpId="0" animBg="1"/>
      <p:bldP spid="50" grpId="0" animBg="1"/>
      <p:bldP spid="27" grpId="0" animBg="1"/>
      <p:bldP spid="35" grpId="0" animBg="1"/>
      <p:bldP spid="87" grpId="0"/>
      <p:bldP spid="41" grpId="0" animBg="1"/>
      <p:bldP spid="45" grpId="0" animBg="1"/>
      <p:bldP spid="47" grpId="0" animBg="1"/>
      <p:bldP spid="51" grpId="0" animBg="1"/>
      <p:bldP spid="61" grpId="0" animBg="1"/>
      <p:bldP spid="61" grpId="1" animBg="1"/>
      <p:bldP spid="62" grpId="0" animBg="1"/>
      <p:bldP spid="62" grpId="1" animBg="1"/>
      <p:bldP spid="63" grpId="0" animBg="1"/>
      <p:bldP spid="64" grpId="0" animBg="1"/>
      <p:bldP spid="64" grpId="1" animBg="1"/>
      <p:bldP spid="65" grpId="0" animBg="1"/>
      <p:bldP spid="65" grpId="1" animBg="1"/>
      <p:bldP spid="66" grpId="0" animBg="1"/>
      <p:bldP spid="67" grpId="0" animBg="1"/>
      <p:bldP spid="56" grpId="0"/>
      <p:bldP spid="59" grpId="0" animBg="1"/>
      <p:bldP spid="59" grpId="1" animBg="1"/>
      <p:bldP spid="72" grpId="0"/>
      <p:bldP spid="104" grpId="0" animBg="1"/>
      <p:bldP spid="107" grpId="0" animBg="1"/>
      <p:bldP spid="105" grpId="0" animBg="1"/>
      <p:bldP spid="75" grpId="0"/>
      <p:bldP spid="75" grpId="1"/>
      <p:bldP spid="9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bwMode="gray"/>
        <p:txBody>
          <a:bodyPr/>
          <a:lstStyle/>
          <a:p>
            <a:r>
              <a:rPr lang="de-DE" sz="2400" noProof="0" smtClean="0"/>
              <a:t>Schritt 1: Generieren der Schlüssel</a:t>
            </a:r>
            <a:endParaRPr lang="de-DE" sz="2400" noProof="0"/>
          </a:p>
        </p:txBody>
      </p:sp>
      <p:sp>
        <p:nvSpPr>
          <p:cNvPr id="105" name="Content Placeholder 104"/>
          <p:cNvSpPr>
            <a:spLocks noGrp="1"/>
          </p:cNvSpPr>
          <p:nvPr>
            <p:ph idx="1"/>
          </p:nvPr>
        </p:nvSpPr>
        <p:spPr bwMode="gray">
          <a:xfrm>
            <a:off x="457200" y="1095376"/>
            <a:ext cx="8229600" cy="750678"/>
          </a:xfrm>
        </p:spPr>
        <p:txBody>
          <a:bodyPr>
            <a:noAutofit/>
          </a:bodyPr>
          <a:lstStyle/>
          <a:p>
            <a:pPr lvl="1"/>
            <a:r>
              <a:rPr lang="de-DE" dirty="0" smtClean="0"/>
              <a:t>Das RSA-Verfahren wird auf den folgenden Folien in drei Schritten dargestellt.</a:t>
            </a:r>
            <a:endParaRPr lang="de-DE" noProof="0" dirty="0" smtClean="0"/>
          </a:p>
          <a:p>
            <a:pPr lvl="1"/>
            <a:r>
              <a:rPr lang="de-DE" noProof="0" dirty="0" smtClean="0"/>
              <a:t>Als Erstes erzeugen wir uns nun ein RSA-Schlüsselpaar.  Dieser Schritt ist nur einmal </a:t>
            </a:r>
            <a:br>
              <a:rPr lang="de-DE" noProof="0" dirty="0" smtClean="0"/>
            </a:br>
            <a:r>
              <a:rPr lang="de-DE" noProof="0" dirty="0" smtClean="0"/>
              <a:t>initial notwendig.</a:t>
            </a:r>
          </a:p>
        </p:txBody>
      </p:sp>
      <p:sp>
        <p:nvSpPr>
          <p:cNvPr id="41" name="TextBox 40"/>
          <p:cNvSpPr txBox="1"/>
          <p:nvPr/>
        </p:nvSpPr>
        <p:spPr bwMode="gray">
          <a:xfrm>
            <a:off x="554038" y="2353545"/>
            <a:ext cx="3658281" cy="3547125"/>
          </a:xfrm>
          <a:prstGeom prst="rect">
            <a:avLst/>
          </a:prstGeom>
          <a:noFill/>
        </p:spPr>
        <p:txBody>
          <a:bodyPr wrap="square" rtlCol="0">
            <a:spAutoFit/>
          </a:bodyPr>
          <a:lstStyle/>
          <a:p>
            <a:pPr marL="361950" lvl="0" indent="-361950">
              <a:spcAft>
                <a:spcPts val="1200"/>
              </a:spcAft>
              <a:buFont typeface="+mj-lt"/>
              <a:buAutoNum type="arabicPeriod"/>
              <a:tabLst>
                <a:tab pos="266700" algn="l"/>
              </a:tabLst>
            </a:pPr>
            <a:r>
              <a:rPr lang="de-DE" sz="1400" dirty="0" smtClean="0">
                <a:latin typeface="+mj-lt"/>
                <a:ea typeface="Times New Roman"/>
                <a:cs typeface="Times New Roman"/>
              </a:rPr>
              <a:t>Wähle zwei Primzahlen     und     mit </a:t>
            </a:r>
          </a:p>
          <a:p>
            <a:pPr marL="361950" lvl="0" indent="-361950">
              <a:spcAft>
                <a:spcPts val="1200"/>
              </a:spcAft>
              <a:buFont typeface="+mj-lt"/>
              <a:buAutoNum type="arabicPeriod"/>
              <a:tabLst>
                <a:tab pos="266700" algn="l"/>
              </a:tabLst>
            </a:pPr>
            <a:r>
              <a:rPr lang="de-DE" sz="1400" dirty="0" smtClean="0">
                <a:latin typeface="+mj-lt"/>
                <a:ea typeface="Times New Roman"/>
                <a:cs typeface="Times New Roman"/>
              </a:rPr>
              <a:t>Bilde ihr Produkt </a:t>
            </a:r>
          </a:p>
          <a:p>
            <a:pPr marL="361950" lvl="0" indent="-361950">
              <a:spcAft>
                <a:spcPts val="1200"/>
              </a:spcAft>
              <a:buFont typeface="+mj-lt"/>
              <a:buAutoNum type="arabicPeriod"/>
              <a:tabLst>
                <a:tab pos="266700" algn="l"/>
              </a:tabLst>
            </a:pPr>
            <a:r>
              <a:rPr lang="de-DE" sz="1400" dirty="0" smtClean="0">
                <a:latin typeface="+mj-lt"/>
                <a:ea typeface="Times New Roman"/>
                <a:cs typeface="Times New Roman"/>
              </a:rPr>
              <a:t>Berechne den Wert der </a:t>
            </a:r>
            <a:br>
              <a:rPr lang="de-DE" sz="1400" dirty="0" smtClean="0">
                <a:latin typeface="+mj-lt"/>
                <a:ea typeface="Times New Roman"/>
                <a:cs typeface="Times New Roman"/>
              </a:rPr>
            </a:br>
            <a:r>
              <a:rPr lang="de-DE" sz="1400" dirty="0" err="1" smtClean="0">
                <a:latin typeface="+mj-lt"/>
                <a:ea typeface="Times New Roman"/>
                <a:cs typeface="Times New Roman"/>
              </a:rPr>
              <a:t>eulerschen</a:t>
            </a:r>
            <a:r>
              <a:rPr lang="de-DE" sz="1400" dirty="0" smtClean="0">
                <a:latin typeface="+mj-lt"/>
                <a:ea typeface="Times New Roman"/>
                <a:cs typeface="Times New Roman"/>
              </a:rPr>
              <a:t>     - Funktion von </a:t>
            </a:r>
          </a:p>
          <a:p>
            <a:pPr marL="361950" lvl="0" indent="-361950">
              <a:spcAft>
                <a:spcPts val="1200"/>
              </a:spcAft>
              <a:buFont typeface="+mj-lt"/>
              <a:buAutoNum type="arabicPeriod"/>
              <a:tabLst>
                <a:tab pos="266700" algn="l"/>
              </a:tabLst>
            </a:pPr>
            <a:endParaRPr lang="de-DE" sz="1400" dirty="0" smtClean="0">
              <a:latin typeface="+mj-lt"/>
              <a:ea typeface="Times New Roman"/>
              <a:cs typeface="Times New Roman"/>
            </a:endParaRPr>
          </a:p>
          <a:p>
            <a:pPr marL="361950" lvl="0" indent="-361950">
              <a:lnSpc>
                <a:spcPct val="115000"/>
              </a:lnSpc>
              <a:spcAft>
                <a:spcPts val="1200"/>
              </a:spcAft>
              <a:buFont typeface="+mj-lt"/>
              <a:buAutoNum type="arabicPeriod"/>
              <a:tabLst>
                <a:tab pos="266700" algn="l"/>
              </a:tabLst>
            </a:pPr>
            <a:r>
              <a:rPr lang="de-DE" sz="1400" dirty="0" smtClean="0">
                <a:latin typeface="+mj-lt"/>
                <a:ea typeface="Times New Roman"/>
                <a:cs typeface="Times New Roman"/>
              </a:rPr>
              <a:t>Wähle eine Zahl    , die zwischen    und   liegt und teilerfremd zu            ist.</a:t>
            </a:r>
          </a:p>
          <a:p>
            <a:pPr marL="361950" lvl="0" indent="-361950">
              <a:lnSpc>
                <a:spcPct val="115000"/>
              </a:lnSpc>
              <a:spcAft>
                <a:spcPts val="1200"/>
              </a:spcAft>
              <a:buFont typeface="+mj-lt"/>
              <a:buAutoNum type="arabicPeriod"/>
              <a:tabLst>
                <a:tab pos="266700" algn="l"/>
              </a:tabLst>
            </a:pPr>
            <a:r>
              <a:rPr lang="de-DE" sz="1400" dirty="0" smtClean="0">
                <a:latin typeface="+mj-lt"/>
                <a:ea typeface="Times New Roman"/>
                <a:cs typeface="Times New Roman"/>
              </a:rPr>
              <a:t>Finde eine weitere Zahl    , für die gilt:</a:t>
            </a:r>
            <a:br>
              <a:rPr lang="de-DE" sz="1400" dirty="0" smtClean="0">
                <a:latin typeface="+mj-lt"/>
                <a:ea typeface="Times New Roman"/>
                <a:cs typeface="Times New Roman"/>
              </a:rPr>
            </a:br>
            <a:r>
              <a:rPr lang="de-DE" sz="1400" dirty="0" smtClean="0">
                <a:latin typeface="+mj-lt"/>
                <a:ea typeface="Times New Roman"/>
                <a:cs typeface="Times New Roman"/>
              </a:rPr>
              <a:t/>
            </a:r>
            <a:br>
              <a:rPr lang="de-DE" sz="1400" dirty="0" smtClean="0">
                <a:latin typeface="+mj-lt"/>
                <a:ea typeface="Times New Roman"/>
                <a:cs typeface="Times New Roman"/>
              </a:rPr>
            </a:br>
            <a:endParaRPr lang="de-DE" sz="1400" dirty="0" smtClean="0">
              <a:latin typeface="+mj-lt"/>
              <a:ea typeface="Times New Roman"/>
              <a:cs typeface="Times New Roman"/>
            </a:endParaRPr>
          </a:p>
          <a:p>
            <a:pPr marL="361950" indent="-361950">
              <a:tabLst>
                <a:tab pos="266700" algn="l"/>
              </a:tabLst>
            </a:pPr>
            <a:endParaRPr lang="de-DE" sz="1400" dirty="0">
              <a:latin typeface="+mj-lt"/>
            </a:endParaRPr>
          </a:p>
        </p:txBody>
      </p:sp>
      <p:sp>
        <p:nvSpPr>
          <p:cNvPr id="42" name="Rectangle 41"/>
          <p:cNvSpPr/>
          <p:nvPr/>
        </p:nvSpPr>
        <p:spPr bwMode="gray">
          <a:xfrm>
            <a:off x="554038" y="1911462"/>
            <a:ext cx="757964" cy="369332"/>
          </a:xfrm>
          <a:prstGeom prst="rect">
            <a:avLst/>
          </a:prstGeom>
        </p:spPr>
        <p:txBody>
          <a:bodyPr wrap="none" lIns="0">
            <a:spAutoFit/>
          </a:bodyPr>
          <a:lstStyle/>
          <a:p>
            <a:r>
              <a:rPr lang="de-DE" b="1" dirty="0" smtClean="0"/>
              <a:t>Formal</a:t>
            </a:r>
            <a:endParaRPr lang="de-DE" dirty="0"/>
          </a:p>
        </p:txBody>
      </p:sp>
      <p:cxnSp>
        <p:nvCxnSpPr>
          <p:cNvPr id="43" name="Straight Connector 42"/>
          <p:cNvCxnSpPr/>
          <p:nvPr/>
        </p:nvCxnSpPr>
        <p:spPr bwMode="gray">
          <a:xfrm rot="5400000">
            <a:off x="2703831" y="3765309"/>
            <a:ext cx="3447416" cy="2"/>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bwMode="gray">
          <a:xfrm>
            <a:off x="4716463" y="1911462"/>
            <a:ext cx="1216039" cy="369332"/>
          </a:xfrm>
          <a:prstGeom prst="rect">
            <a:avLst/>
          </a:prstGeom>
        </p:spPr>
        <p:txBody>
          <a:bodyPr wrap="none" lIns="0">
            <a:spAutoFit/>
          </a:bodyPr>
          <a:lstStyle/>
          <a:p>
            <a:r>
              <a:rPr lang="de-DE" b="1" dirty="0" smtClean="0"/>
              <a:t>Am Beispiel</a:t>
            </a:r>
            <a:endParaRPr lang="de-DE" dirty="0"/>
          </a:p>
        </p:txBody>
      </p:sp>
      <p:grpSp>
        <p:nvGrpSpPr>
          <p:cNvPr id="46" name="Gruppieren 45"/>
          <p:cNvGrpSpPr/>
          <p:nvPr/>
        </p:nvGrpSpPr>
        <p:grpSpPr bwMode="gray">
          <a:xfrm>
            <a:off x="2667677" y="2381681"/>
            <a:ext cx="1645561" cy="332835"/>
            <a:chOff x="2667677" y="2010763"/>
            <a:chExt cx="1645561" cy="332835"/>
          </a:xfrm>
        </p:grpSpPr>
        <p:pic>
          <p:nvPicPr>
            <p:cNvPr id="32802" name="Picture 34"/>
            <p:cNvPicPr>
              <a:picLocks noChangeAspect="1" noChangeArrowheads="1"/>
            </p:cNvPicPr>
            <p:nvPr/>
          </p:nvPicPr>
          <p:blipFill>
            <a:blip r:embed="rId3" cstate="print"/>
            <a:srcRect r="97241"/>
            <a:stretch>
              <a:fillRect/>
            </a:stretch>
          </p:blipFill>
          <p:spPr bwMode="gray">
            <a:xfrm>
              <a:off x="2667677" y="2012378"/>
              <a:ext cx="198469" cy="279400"/>
            </a:xfrm>
            <a:prstGeom prst="rect">
              <a:avLst/>
            </a:prstGeom>
            <a:noFill/>
            <a:ln w="9525">
              <a:noFill/>
              <a:miter lim="800000"/>
              <a:headEnd/>
              <a:tailEnd/>
            </a:ln>
            <a:effectLst/>
          </p:spPr>
        </p:pic>
        <p:pic>
          <p:nvPicPr>
            <p:cNvPr id="32805" name="Picture 37"/>
            <p:cNvPicPr>
              <a:picLocks noChangeAspect="1" noChangeArrowheads="1"/>
            </p:cNvPicPr>
            <p:nvPr/>
          </p:nvPicPr>
          <p:blipFill>
            <a:blip r:embed="rId4" cstate="print"/>
            <a:srcRect l="47576" r="47549" b="-17931"/>
            <a:stretch>
              <a:fillRect/>
            </a:stretch>
          </p:blipFill>
          <p:spPr bwMode="gray">
            <a:xfrm>
              <a:off x="3067069" y="2013966"/>
              <a:ext cx="350837" cy="329632"/>
            </a:xfrm>
            <a:prstGeom prst="rect">
              <a:avLst/>
            </a:prstGeom>
            <a:noFill/>
            <a:ln w="9525">
              <a:noFill/>
              <a:miter lim="800000"/>
              <a:headEnd/>
              <a:tailEnd/>
            </a:ln>
            <a:effectLst/>
          </p:spPr>
        </p:pic>
        <p:pic>
          <p:nvPicPr>
            <p:cNvPr id="32808" name="Picture 40"/>
            <p:cNvPicPr>
              <a:picLocks noChangeAspect="1" noChangeArrowheads="1"/>
            </p:cNvPicPr>
            <p:nvPr/>
          </p:nvPicPr>
          <p:blipFill>
            <a:blip r:embed="rId5" cstate="print"/>
            <a:srcRect l="44418" r="43977" b="2489"/>
            <a:stretch>
              <a:fillRect/>
            </a:stretch>
          </p:blipFill>
          <p:spPr bwMode="gray">
            <a:xfrm>
              <a:off x="3484217" y="2010763"/>
              <a:ext cx="829021" cy="270573"/>
            </a:xfrm>
            <a:prstGeom prst="rect">
              <a:avLst/>
            </a:prstGeom>
            <a:noFill/>
            <a:ln w="9525">
              <a:noFill/>
              <a:miter lim="800000"/>
              <a:headEnd/>
              <a:tailEnd/>
            </a:ln>
            <a:effectLst/>
          </p:spPr>
        </p:pic>
      </p:grpSp>
      <p:pic>
        <p:nvPicPr>
          <p:cNvPr id="32809" name="Picture 41"/>
          <p:cNvPicPr>
            <a:picLocks noChangeAspect="1" noChangeArrowheads="1"/>
          </p:cNvPicPr>
          <p:nvPr/>
        </p:nvPicPr>
        <p:blipFill>
          <a:blip r:embed="rId6" cstate="print"/>
          <a:srcRect l="44166" r="39917" b="-1920"/>
          <a:stretch>
            <a:fillRect/>
          </a:stretch>
        </p:blipFill>
        <p:spPr bwMode="gray">
          <a:xfrm>
            <a:off x="2261409" y="2764296"/>
            <a:ext cx="867209" cy="270727"/>
          </a:xfrm>
          <a:prstGeom prst="rect">
            <a:avLst/>
          </a:prstGeom>
          <a:noFill/>
          <a:ln w="9525">
            <a:noFill/>
            <a:miter lim="800000"/>
            <a:headEnd/>
            <a:tailEnd/>
          </a:ln>
          <a:effectLst/>
        </p:spPr>
      </p:pic>
      <p:grpSp>
        <p:nvGrpSpPr>
          <p:cNvPr id="47" name="Gruppieren 46"/>
          <p:cNvGrpSpPr/>
          <p:nvPr/>
        </p:nvGrpSpPr>
        <p:grpSpPr bwMode="gray">
          <a:xfrm>
            <a:off x="1252193" y="3333774"/>
            <a:ext cx="2748307" cy="478287"/>
            <a:chOff x="1252193" y="2962856"/>
            <a:chExt cx="2748307" cy="478287"/>
          </a:xfrm>
        </p:grpSpPr>
        <p:pic>
          <p:nvPicPr>
            <p:cNvPr id="58" name="Picture 6"/>
            <p:cNvPicPr>
              <a:picLocks noChangeAspect="1" noChangeArrowheads="1"/>
            </p:cNvPicPr>
            <p:nvPr/>
          </p:nvPicPr>
          <p:blipFill>
            <a:blip r:embed="rId7" cstate="print"/>
            <a:srcRect l="24930" r="71883"/>
            <a:stretch>
              <a:fillRect/>
            </a:stretch>
          </p:blipFill>
          <p:spPr bwMode="gray">
            <a:xfrm>
              <a:off x="1771013" y="2962856"/>
              <a:ext cx="209849" cy="255773"/>
            </a:xfrm>
            <a:prstGeom prst="rect">
              <a:avLst/>
            </a:prstGeom>
            <a:noFill/>
            <a:ln w="9525">
              <a:noFill/>
              <a:miter lim="800000"/>
              <a:headEnd/>
              <a:tailEnd/>
            </a:ln>
            <a:effectLst/>
          </p:spPr>
        </p:pic>
        <p:pic>
          <p:nvPicPr>
            <p:cNvPr id="32811" name="Picture 43"/>
            <p:cNvPicPr>
              <a:picLocks noChangeAspect="1" noChangeArrowheads="1"/>
            </p:cNvPicPr>
            <p:nvPr/>
          </p:nvPicPr>
          <p:blipFill>
            <a:blip r:embed="rId8" cstate="print"/>
            <a:srcRect l="48227" t="2969" r="47713" b="13401"/>
            <a:stretch>
              <a:fillRect/>
            </a:stretch>
          </p:blipFill>
          <p:spPr bwMode="gray">
            <a:xfrm>
              <a:off x="3012246" y="2988395"/>
              <a:ext cx="263192" cy="210553"/>
            </a:xfrm>
            <a:prstGeom prst="rect">
              <a:avLst/>
            </a:prstGeom>
            <a:noFill/>
            <a:ln w="9525">
              <a:noFill/>
              <a:miter lim="800000"/>
              <a:headEnd/>
              <a:tailEnd/>
            </a:ln>
            <a:effectLst/>
          </p:spPr>
        </p:pic>
        <p:pic>
          <p:nvPicPr>
            <p:cNvPr id="32812" name="Picture 44"/>
            <p:cNvPicPr>
              <a:picLocks noChangeAspect="1" noChangeArrowheads="1"/>
            </p:cNvPicPr>
            <p:nvPr/>
          </p:nvPicPr>
          <p:blipFill>
            <a:blip r:embed="rId9" cstate="print"/>
            <a:srcRect l="30405" r="29815" b="15172"/>
            <a:stretch>
              <a:fillRect/>
            </a:stretch>
          </p:blipFill>
          <p:spPr bwMode="gray">
            <a:xfrm>
              <a:off x="1252193" y="3213505"/>
              <a:ext cx="2748307" cy="227638"/>
            </a:xfrm>
            <a:prstGeom prst="rect">
              <a:avLst/>
            </a:prstGeom>
            <a:noFill/>
            <a:ln w="9525">
              <a:noFill/>
              <a:miter lim="800000"/>
              <a:headEnd/>
              <a:tailEnd/>
            </a:ln>
            <a:effectLst/>
          </p:spPr>
        </p:pic>
      </p:grpSp>
      <p:grpSp>
        <p:nvGrpSpPr>
          <p:cNvPr id="50" name="Gruppieren 49"/>
          <p:cNvGrpSpPr/>
          <p:nvPr/>
        </p:nvGrpSpPr>
        <p:grpSpPr bwMode="gray">
          <a:xfrm>
            <a:off x="1487511" y="4729320"/>
            <a:ext cx="1770647" cy="590467"/>
            <a:chOff x="1487511" y="4358402"/>
            <a:chExt cx="1770647" cy="590467"/>
          </a:xfrm>
        </p:grpSpPr>
        <p:pic>
          <p:nvPicPr>
            <p:cNvPr id="32816" name="Picture 48"/>
            <p:cNvPicPr>
              <a:picLocks noChangeAspect="1" noChangeArrowheads="1"/>
            </p:cNvPicPr>
            <p:nvPr/>
          </p:nvPicPr>
          <p:blipFill>
            <a:blip r:embed="rId10" cstate="print"/>
            <a:srcRect l="35570" r="36506" b="17443"/>
            <a:stretch>
              <a:fillRect/>
            </a:stretch>
          </p:blipFill>
          <p:spPr bwMode="gray">
            <a:xfrm>
              <a:off x="1487511" y="4720290"/>
              <a:ext cx="1770647" cy="228579"/>
            </a:xfrm>
            <a:prstGeom prst="rect">
              <a:avLst/>
            </a:prstGeom>
            <a:noFill/>
            <a:ln w="9525">
              <a:noFill/>
              <a:miter lim="800000"/>
              <a:headEnd/>
              <a:tailEnd/>
            </a:ln>
            <a:effectLst/>
          </p:spPr>
        </p:pic>
        <p:pic>
          <p:nvPicPr>
            <p:cNvPr id="67" name="Picture 48"/>
            <p:cNvPicPr>
              <a:picLocks noChangeAspect="1" noChangeArrowheads="1"/>
            </p:cNvPicPr>
            <p:nvPr/>
          </p:nvPicPr>
          <p:blipFill>
            <a:blip r:embed="rId10" cstate="print"/>
            <a:srcRect l="35570" r="60340" b="20905"/>
            <a:stretch>
              <a:fillRect/>
            </a:stretch>
          </p:blipFill>
          <p:spPr bwMode="gray">
            <a:xfrm>
              <a:off x="2636861" y="4358402"/>
              <a:ext cx="257125" cy="217108"/>
            </a:xfrm>
            <a:prstGeom prst="rect">
              <a:avLst/>
            </a:prstGeom>
            <a:noFill/>
            <a:ln w="9525">
              <a:noFill/>
              <a:miter lim="800000"/>
              <a:headEnd/>
              <a:tailEnd/>
            </a:ln>
            <a:effectLst/>
          </p:spPr>
        </p:pic>
      </p:grpSp>
      <p:grpSp>
        <p:nvGrpSpPr>
          <p:cNvPr id="56" name="Gruppieren 55"/>
          <p:cNvGrpSpPr/>
          <p:nvPr/>
        </p:nvGrpSpPr>
        <p:grpSpPr bwMode="gray">
          <a:xfrm>
            <a:off x="554038" y="5543550"/>
            <a:ext cx="8151812" cy="684213"/>
            <a:chOff x="554038" y="5543550"/>
            <a:chExt cx="8151812" cy="684213"/>
          </a:xfrm>
        </p:grpSpPr>
        <p:sp>
          <p:nvSpPr>
            <p:cNvPr id="68" name="Rounded Rectangle 67"/>
            <p:cNvSpPr/>
            <p:nvPr/>
          </p:nvSpPr>
          <p:spPr bwMode="gray">
            <a:xfrm>
              <a:off x="554038" y="5543550"/>
              <a:ext cx="8151812" cy="684213"/>
            </a:xfrm>
            <a:prstGeom prst="roundRect">
              <a:avLst/>
            </a:prstGeom>
            <a:solidFill>
              <a:schemeClr val="bg1"/>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lvl="0"/>
              <a:r>
                <a:rPr lang="de-DE" sz="1600" b="1" dirty="0" smtClean="0">
                  <a:solidFill>
                    <a:srgbClr val="C00000"/>
                  </a:solidFill>
                </a:rPr>
                <a:t>             ist der </a:t>
              </a:r>
              <a:r>
                <a:rPr lang="de-DE" sz="1600" b="1" i="1" dirty="0" smtClean="0">
                  <a:solidFill>
                    <a:srgbClr val="C00000"/>
                  </a:solidFill>
                </a:rPr>
                <a:t>öffentlichen RSA-Schlüssel. </a:t>
              </a:r>
              <a:br>
                <a:rPr lang="de-DE" sz="1600" b="1" i="1" dirty="0" smtClean="0">
                  <a:solidFill>
                    <a:srgbClr val="C00000"/>
                  </a:solidFill>
                </a:rPr>
              </a:br>
              <a:r>
                <a:rPr lang="de-DE" sz="1600" b="1" dirty="0" smtClean="0">
                  <a:solidFill>
                    <a:srgbClr val="C00000"/>
                  </a:solidFill>
                </a:rPr>
                <a:t>             ist der </a:t>
              </a:r>
              <a:r>
                <a:rPr lang="de-DE" sz="1600" b="1" i="1" dirty="0" smtClean="0">
                  <a:solidFill>
                    <a:srgbClr val="C00000"/>
                  </a:solidFill>
                </a:rPr>
                <a:t>private RSA-Schlüssel.</a:t>
              </a:r>
              <a:endParaRPr lang="de-DE" sz="1600" b="1" dirty="0" smtClean="0">
                <a:solidFill>
                  <a:srgbClr val="C00000"/>
                </a:solidFill>
              </a:endParaRPr>
            </a:p>
          </p:txBody>
        </p:sp>
        <p:grpSp>
          <p:nvGrpSpPr>
            <p:cNvPr id="55" name="Gruppieren 54"/>
            <p:cNvGrpSpPr/>
            <p:nvPr/>
          </p:nvGrpSpPr>
          <p:grpSpPr bwMode="gray">
            <a:xfrm>
              <a:off x="719573" y="5618853"/>
              <a:ext cx="678346" cy="528568"/>
              <a:chOff x="719573" y="5618853"/>
              <a:chExt cx="678346" cy="528568"/>
            </a:xfrm>
          </p:grpSpPr>
          <p:pic>
            <p:nvPicPr>
              <p:cNvPr id="32817" name="Picture 49"/>
              <p:cNvPicPr>
                <a:picLocks noChangeAspect="1" noChangeArrowheads="1"/>
              </p:cNvPicPr>
              <p:nvPr/>
            </p:nvPicPr>
            <p:blipFill>
              <a:blip r:embed="rId11" cstate="print"/>
              <a:srcRect l="46419" r="45609" b="-3150"/>
              <a:stretch>
                <a:fillRect/>
              </a:stretch>
            </p:blipFill>
            <p:spPr bwMode="gray">
              <a:xfrm>
                <a:off x="730802" y="5618853"/>
                <a:ext cx="667117" cy="335280"/>
              </a:xfrm>
              <a:prstGeom prst="rect">
                <a:avLst/>
              </a:prstGeom>
              <a:noFill/>
              <a:ln w="9525">
                <a:noFill/>
                <a:miter lim="800000"/>
                <a:headEnd/>
                <a:tailEnd/>
              </a:ln>
              <a:effectLst/>
            </p:spPr>
          </p:pic>
          <p:pic>
            <p:nvPicPr>
              <p:cNvPr id="32818" name="Picture 50"/>
              <p:cNvPicPr>
                <a:picLocks noChangeAspect="1" noChangeArrowheads="1"/>
              </p:cNvPicPr>
              <p:nvPr/>
            </p:nvPicPr>
            <p:blipFill>
              <a:blip r:embed="rId12" cstate="print"/>
              <a:srcRect l="46155" r="46693" b="13401"/>
              <a:stretch>
                <a:fillRect/>
              </a:stretch>
            </p:blipFill>
            <p:spPr bwMode="gray">
              <a:xfrm>
                <a:off x="719573" y="5859781"/>
                <a:ext cx="611546" cy="287640"/>
              </a:xfrm>
              <a:prstGeom prst="rect">
                <a:avLst/>
              </a:prstGeom>
              <a:noFill/>
              <a:ln w="9525">
                <a:noFill/>
                <a:miter lim="800000"/>
                <a:headEnd/>
                <a:tailEnd/>
              </a:ln>
              <a:effectLst/>
            </p:spPr>
          </p:pic>
        </p:grpSp>
      </p:grpSp>
      <p:sp>
        <p:nvSpPr>
          <p:cNvPr id="71" name="Rounded Rectangle 70"/>
          <p:cNvSpPr/>
          <p:nvPr/>
        </p:nvSpPr>
        <p:spPr bwMode="gray">
          <a:xfrm>
            <a:off x="554038" y="2403650"/>
            <a:ext cx="252000" cy="252000"/>
          </a:xfrm>
          <a:prstGeom prst="roundRect">
            <a:avLst/>
          </a:prstGeom>
          <a:gradFill>
            <a:gsLst>
              <a:gs pos="57000">
                <a:srgbClr val="14DA43"/>
              </a:gs>
              <a:gs pos="100000">
                <a:srgbClr val="00B050"/>
              </a:gs>
            </a:gsLst>
            <a:lin ang="5400000" scaled="0"/>
          </a:gradFill>
          <a:ln>
            <a:solidFill>
              <a:srgbClr val="14DA4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de-DE" sz="1600" b="1" dirty="0" smtClean="0">
                <a:solidFill>
                  <a:schemeClr val="bg1"/>
                </a:solidFill>
              </a:rPr>
              <a:t>1</a:t>
            </a:r>
            <a:endParaRPr lang="de-DE" sz="1600" b="1" dirty="0">
              <a:solidFill>
                <a:schemeClr val="bg1"/>
              </a:solidFill>
            </a:endParaRPr>
          </a:p>
        </p:txBody>
      </p:sp>
      <p:sp>
        <p:nvSpPr>
          <p:cNvPr id="73" name="Rounded Rectangle 72"/>
          <p:cNvSpPr/>
          <p:nvPr/>
        </p:nvSpPr>
        <p:spPr bwMode="gray">
          <a:xfrm>
            <a:off x="554038" y="2756075"/>
            <a:ext cx="252000" cy="252000"/>
          </a:xfrm>
          <a:prstGeom prst="roundRect">
            <a:avLst/>
          </a:prstGeom>
          <a:gradFill>
            <a:gsLst>
              <a:gs pos="57000">
                <a:srgbClr val="14DA43"/>
              </a:gs>
              <a:gs pos="100000">
                <a:srgbClr val="00B050"/>
              </a:gs>
            </a:gsLst>
            <a:lin ang="5400000" scaled="0"/>
          </a:gradFill>
          <a:ln>
            <a:solidFill>
              <a:srgbClr val="14DA4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de-DE" sz="1600" b="1" dirty="0" smtClean="0">
                <a:solidFill>
                  <a:schemeClr val="bg1"/>
                </a:solidFill>
              </a:rPr>
              <a:t>2</a:t>
            </a:r>
            <a:endParaRPr lang="de-DE" sz="1600" b="1" dirty="0">
              <a:solidFill>
                <a:schemeClr val="bg1"/>
              </a:solidFill>
            </a:endParaRPr>
          </a:p>
        </p:txBody>
      </p:sp>
      <p:sp>
        <p:nvSpPr>
          <p:cNvPr id="74" name="Rounded Rectangle 73"/>
          <p:cNvSpPr/>
          <p:nvPr/>
        </p:nvSpPr>
        <p:spPr bwMode="gray">
          <a:xfrm>
            <a:off x="554038" y="3108500"/>
            <a:ext cx="252000" cy="252000"/>
          </a:xfrm>
          <a:prstGeom prst="roundRect">
            <a:avLst/>
          </a:prstGeom>
          <a:gradFill>
            <a:gsLst>
              <a:gs pos="57000">
                <a:srgbClr val="14DA43"/>
              </a:gs>
              <a:gs pos="100000">
                <a:srgbClr val="00B050"/>
              </a:gs>
            </a:gsLst>
            <a:lin ang="5400000" scaled="0"/>
          </a:gradFill>
          <a:ln>
            <a:solidFill>
              <a:srgbClr val="14DA4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de-DE" sz="1600" b="1" dirty="0" smtClean="0">
                <a:solidFill>
                  <a:schemeClr val="bg1"/>
                </a:solidFill>
              </a:rPr>
              <a:t>3</a:t>
            </a:r>
            <a:endParaRPr lang="de-DE" sz="1600" b="1" dirty="0">
              <a:solidFill>
                <a:schemeClr val="bg1"/>
              </a:solidFill>
            </a:endParaRPr>
          </a:p>
        </p:txBody>
      </p:sp>
      <p:sp>
        <p:nvSpPr>
          <p:cNvPr id="75" name="Rounded Rectangle 74"/>
          <p:cNvSpPr/>
          <p:nvPr/>
        </p:nvSpPr>
        <p:spPr bwMode="gray">
          <a:xfrm>
            <a:off x="554038" y="4095193"/>
            <a:ext cx="252000" cy="252000"/>
          </a:xfrm>
          <a:prstGeom prst="roundRect">
            <a:avLst/>
          </a:prstGeom>
          <a:gradFill>
            <a:gsLst>
              <a:gs pos="57000">
                <a:srgbClr val="14DA43"/>
              </a:gs>
              <a:gs pos="100000">
                <a:srgbClr val="00B050"/>
              </a:gs>
            </a:gsLst>
            <a:lin ang="5400000" scaled="0"/>
          </a:gradFill>
          <a:ln>
            <a:solidFill>
              <a:srgbClr val="14DA4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de-DE" sz="1600" b="1" dirty="0" smtClean="0">
                <a:solidFill>
                  <a:schemeClr val="bg1"/>
                </a:solidFill>
              </a:rPr>
              <a:t>4</a:t>
            </a:r>
            <a:endParaRPr lang="de-DE" sz="1600" b="1" dirty="0">
              <a:solidFill>
                <a:schemeClr val="bg1"/>
              </a:solidFill>
            </a:endParaRPr>
          </a:p>
        </p:txBody>
      </p:sp>
      <p:sp>
        <p:nvSpPr>
          <p:cNvPr id="76" name="Rounded Rectangle 75"/>
          <p:cNvSpPr/>
          <p:nvPr/>
        </p:nvSpPr>
        <p:spPr bwMode="gray">
          <a:xfrm>
            <a:off x="554038" y="4760038"/>
            <a:ext cx="252000" cy="252000"/>
          </a:xfrm>
          <a:prstGeom prst="roundRect">
            <a:avLst/>
          </a:prstGeom>
          <a:gradFill>
            <a:gsLst>
              <a:gs pos="57000">
                <a:srgbClr val="14DA43"/>
              </a:gs>
              <a:gs pos="100000">
                <a:srgbClr val="00B050"/>
              </a:gs>
            </a:gsLst>
            <a:lin ang="5400000" scaled="0"/>
          </a:gradFill>
          <a:ln>
            <a:solidFill>
              <a:srgbClr val="14DA4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de-DE" sz="1600" b="1" dirty="0" smtClean="0">
                <a:solidFill>
                  <a:schemeClr val="bg1"/>
                </a:solidFill>
              </a:rPr>
              <a:t>5</a:t>
            </a:r>
            <a:endParaRPr lang="de-DE" sz="1600" b="1" dirty="0">
              <a:solidFill>
                <a:schemeClr val="bg1"/>
              </a:solidFill>
            </a:endParaRPr>
          </a:p>
        </p:txBody>
      </p:sp>
      <p:sp>
        <p:nvSpPr>
          <p:cNvPr id="84" name="TextBox 83"/>
          <p:cNvSpPr txBox="1"/>
          <p:nvPr/>
        </p:nvSpPr>
        <p:spPr bwMode="gray">
          <a:xfrm>
            <a:off x="4716463" y="2318743"/>
            <a:ext cx="3658281" cy="2962349"/>
          </a:xfrm>
          <a:prstGeom prst="rect">
            <a:avLst/>
          </a:prstGeom>
          <a:noFill/>
        </p:spPr>
        <p:txBody>
          <a:bodyPr wrap="square" rtlCol="0">
            <a:spAutoFit/>
          </a:bodyPr>
          <a:lstStyle/>
          <a:p>
            <a:pPr marL="361950" lvl="0" indent="-361950">
              <a:spcAft>
                <a:spcPts val="1200"/>
              </a:spcAft>
              <a:buFont typeface="+mj-lt"/>
              <a:buAutoNum type="arabicPeriod"/>
            </a:pPr>
            <a:r>
              <a:rPr lang="de-DE" sz="1400" dirty="0" smtClean="0">
                <a:latin typeface="+mj-lt"/>
                <a:ea typeface="Times New Roman"/>
                <a:cs typeface="Times New Roman"/>
              </a:rPr>
              <a:t>Wir wählen uns                  und</a:t>
            </a:r>
          </a:p>
          <a:p>
            <a:pPr marL="361950" lvl="0" indent="-361950">
              <a:spcAft>
                <a:spcPts val="1200"/>
              </a:spcAft>
              <a:buFont typeface="+mj-lt"/>
              <a:buAutoNum type="arabicPeriod"/>
            </a:pPr>
            <a:r>
              <a:rPr lang="de-DE" sz="1400" dirty="0" smtClean="0">
                <a:latin typeface="+mj-lt"/>
                <a:ea typeface="Times New Roman"/>
                <a:cs typeface="Times New Roman"/>
              </a:rPr>
              <a:t>Damit ist </a:t>
            </a:r>
          </a:p>
          <a:p>
            <a:pPr marL="361950" lvl="0" indent="-361950">
              <a:spcAft>
                <a:spcPts val="1200"/>
              </a:spcAft>
              <a:buFont typeface="+mj-lt"/>
              <a:buAutoNum type="arabicPeriod"/>
            </a:pPr>
            <a:endParaRPr lang="de-DE" sz="1400" dirty="0" smtClean="0">
              <a:latin typeface="+mj-lt"/>
              <a:ea typeface="Times New Roman"/>
              <a:cs typeface="Times New Roman"/>
            </a:endParaRPr>
          </a:p>
          <a:p>
            <a:pPr marL="361950" lvl="0" indent="-361950">
              <a:lnSpc>
                <a:spcPct val="115000"/>
              </a:lnSpc>
              <a:spcAft>
                <a:spcPts val="1200"/>
              </a:spcAft>
              <a:buFont typeface="+mj-lt"/>
              <a:buAutoNum type="arabicPeriod"/>
            </a:pPr>
            <a:r>
              <a:rPr lang="de-DE" sz="1400" dirty="0" smtClean="0">
                <a:latin typeface="+mj-lt"/>
                <a:ea typeface="Times New Roman"/>
                <a:cs typeface="Times New Roman"/>
              </a:rPr>
              <a:t>Wir wählen            , denn es gilt:</a:t>
            </a:r>
            <a:br>
              <a:rPr lang="de-DE" sz="1400" dirty="0" smtClean="0">
                <a:latin typeface="+mj-lt"/>
                <a:ea typeface="Times New Roman"/>
                <a:cs typeface="Times New Roman"/>
              </a:rPr>
            </a:br>
            <a:endParaRPr lang="de-DE" sz="1400" dirty="0" smtClean="0">
              <a:latin typeface="+mj-lt"/>
              <a:ea typeface="Times New Roman"/>
              <a:cs typeface="Times New Roman"/>
            </a:endParaRPr>
          </a:p>
          <a:p>
            <a:pPr marL="361950" lvl="0" indent="-361950">
              <a:lnSpc>
                <a:spcPct val="115000"/>
              </a:lnSpc>
              <a:spcAft>
                <a:spcPts val="1200"/>
              </a:spcAft>
              <a:buFont typeface="+mj-lt"/>
              <a:buAutoNum type="arabicPeriod"/>
            </a:pPr>
            <a:r>
              <a:rPr lang="de-DE" sz="1400" dirty="0" smtClean="0">
                <a:latin typeface="+mj-lt"/>
                <a:ea typeface="Times New Roman"/>
                <a:cs typeface="Times New Roman"/>
              </a:rPr>
              <a:t>Wir nehmen	  , denn dann gilt:</a:t>
            </a:r>
            <a:br>
              <a:rPr lang="de-DE" sz="1400" dirty="0" smtClean="0">
                <a:latin typeface="+mj-lt"/>
                <a:ea typeface="Times New Roman"/>
                <a:cs typeface="Times New Roman"/>
              </a:rPr>
            </a:br>
            <a:r>
              <a:rPr lang="de-DE" sz="1400" dirty="0" smtClean="0">
                <a:latin typeface="+mj-lt"/>
                <a:ea typeface="Times New Roman"/>
                <a:cs typeface="Times New Roman"/>
              </a:rPr>
              <a:t/>
            </a:r>
            <a:br>
              <a:rPr lang="de-DE" sz="1400" dirty="0" smtClean="0">
                <a:latin typeface="+mj-lt"/>
                <a:ea typeface="Times New Roman"/>
                <a:cs typeface="Times New Roman"/>
              </a:rPr>
            </a:br>
            <a:endParaRPr lang="de-DE" sz="1400" dirty="0" smtClean="0">
              <a:latin typeface="+mj-lt"/>
              <a:ea typeface="Times New Roman"/>
              <a:cs typeface="Times New Roman"/>
            </a:endParaRPr>
          </a:p>
          <a:p>
            <a:pPr marL="361950" indent="-361950"/>
            <a:endParaRPr lang="de-DE" sz="1400" dirty="0">
              <a:latin typeface="+mj-lt"/>
            </a:endParaRPr>
          </a:p>
        </p:txBody>
      </p:sp>
      <p:grpSp>
        <p:nvGrpSpPr>
          <p:cNvPr id="52" name="Gruppieren 51"/>
          <p:cNvGrpSpPr/>
          <p:nvPr/>
        </p:nvGrpSpPr>
        <p:grpSpPr bwMode="gray">
          <a:xfrm>
            <a:off x="6397622" y="2371168"/>
            <a:ext cx="1497035" cy="236649"/>
            <a:chOff x="6397622" y="2000250"/>
            <a:chExt cx="1497035" cy="236649"/>
          </a:xfrm>
        </p:grpSpPr>
        <p:pic>
          <p:nvPicPr>
            <p:cNvPr id="32820" name="Picture 52"/>
            <p:cNvPicPr>
              <a:picLocks noChangeAspect="1" noChangeArrowheads="1"/>
            </p:cNvPicPr>
            <p:nvPr/>
          </p:nvPicPr>
          <p:blipFill>
            <a:blip r:embed="rId13" cstate="print"/>
            <a:srcRect r="92029" b="14042"/>
            <a:stretch>
              <a:fillRect/>
            </a:stretch>
          </p:blipFill>
          <p:spPr bwMode="gray">
            <a:xfrm>
              <a:off x="6397622" y="2002154"/>
              <a:ext cx="560388" cy="234745"/>
            </a:xfrm>
            <a:prstGeom prst="rect">
              <a:avLst/>
            </a:prstGeom>
            <a:noFill/>
            <a:ln w="9525">
              <a:noFill/>
              <a:miter lim="800000"/>
              <a:headEnd/>
              <a:tailEnd/>
            </a:ln>
            <a:effectLst/>
          </p:spPr>
        </p:pic>
        <p:pic>
          <p:nvPicPr>
            <p:cNvPr id="85" name="Picture 52"/>
            <p:cNvPicPr>
              <a:picLocks noChangeAspect="1" noChangeArrowheads="1"/>
            </p:cNvPicPr>
            <p:nvPr/>
          </p:nvPicPr>
          <p:blipFill>
            <a:blip r:embed="rId13" cstate="print"/>
            <a:srcRect l="8106" r="83855" b="14042"/>
            <a:stretch>
              <a:fillRect/>
            </a:stretch>
          </p:blipFill>
          <p:spPr bwMode="gray">
            <a:xfrm>
              <a:off x="7329488" y="2000250"/>
              <a:ext cx="565169" cy="234745"/>
            </a:xfrm>
            <a:prstGeom prst="rect">
              <a:avLst/>
            </a:prstGeom>
            <a:noFill/>
            <a:ln w="9525">
              <a:noFill/>
              <a:miter lim="800000"/>
              <a:headEnd/>
              <a:tailEnd/>
            </a:ln>
            <a:effectLst/>
          </p:spPr>
        </p:pic>
      </p:grpSp>
      <p:sp>
        <p:nvSpPr>
          <p:cNvPr id="86" name="Rounded Rectangle 85"/>
          <p:cNvSpPr/>
          <p:nvPr/>
        </p:nvSpPr>
        <p:spPr bwMode="gray">
          <a:xfrm>
            <a:off x="4716463" y="2403650"/>
            <a:ext cx="252000" cy="252000"/>
          </a:xfrm>
          <a:prstGeom prst="roundRect">
            <a:avLst/>
          </a:prstGeom>
          <a:gradFill>
            <a:gsLst>
              <a:gs pos="57000">
                <a:srgbClr val="14DA43"/>
              </a:gs>
              <a:gs pos="100000">
                <a:srgbClr val="00B050"/>
              </a:gs>
            </a:gsLst>
            <a:lin ang="5400000" scaled="0"/>
          </a:gradFill>
          <a:ln>
            <a:solidFill>
              <a:srgbClr val="14DA4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de-DE" sz="1600" b="1" dirty="0" smtClean="0">
                <a:solidFill>
                  <a:schemeClr val="bg1"/>
                </a:solidFill>
              </a:rPr>
              <a:t>1</a:t>
            </a:r>
            <a:endParaRPr lang="de-DE" sz="1600" b="1" dirty="0">
              <a:solidFill>
                <a:schemeClr val="bg1"/>
              </a:solidFill>
            </a:endParaRPr>
          </a:p>
        </p:txBody>
      </p:sp>
      <p:sp>
        <p:nvSpPr>
          <p:cNvPr id="87" name="Rounded Rectangle 86"/>
          <p:cNvSpPr/>
          <p:nvPr/>
        </p:nvSpPr>
        <p:spPr bwMode="gray">
          <a:xfrm>
            <a:off x="4716463" y="2756075"/>
            <a:ext cx="252000" cy="252000"/>
          </a:xfrm>
          <a:prstGeom prst="roundRect">
            <a:avLst/>
          </a:prstGeom>
          <a:gradFill>
            <a:gsLst>
              <a:gs pos="57000">
                <a:srgbClr val="14DA43"/>
              </a:gs>
              <a:gs pos="100000">
                <a:srgbClr val="00B050"/>
              </a:gs>
            </a:gsLst>
            <a:lin ang="5400000" scaled="0"/>
          </a:gradFill>
          <a:ln>
            <a:solidFill>
              <a:srgbClr val="14DA4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de-DE" sz="1600" b="1" dirty="0" smtClean="0">
                <a:solidFill>
                  <a:schemeClr val="bg1"/>
                </a:solidFill>
              </a:rPr>
              <a:t>2</a:t>
            </a:r>
            <a:endParaRPr lang="de-DE" sz="1600" b="1" dirty="0">
              <a:solidFill>
                <a:schemeClr val="bg1"/>
              </a:solidFill>
            </a:endParaRPr>
          </a:p>
        </p:txBody>
      </p:sp>
      <p:sp>
        <p:nvSpPr>
          <p:cNvPr id="88" name="Rounded Rectangle 87"/>
          <p:cNvSpPr/>
          <p:nvPr/>
        </p:nvSpPr>
        <p:spPr bwMode="gray">
          <a:xfrm>
            <a:off x="4716463" y="3108500"/>
            <a:ext cx="252000" cy="252000"/>
          </a:xfrm>
          <a:prstGeom prst="roundRect">
            <a:avLst/>
          </a:prstGeom>
          <a:gradFill>
            <a:gsLst>
              <a:gs pos="57000">
                <a:srgbClr val="14DA43"/>
              </a:gs>
              <a:gs pos="100000">
                <a:srgbClr val="00B050"/>
              </a:gs>
            </a:gsLst>
            <a:lin ang="5400000" scaled="0"/>
          </a:gradFill>
          <a:ln>
            <a:solidFill>
              <a:srgbClr val="14DA4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de-DE" sz="1600" b="1" dirty="0" smtClean="0">
                <a:solidFill>
                  <a:schemeClr val="bg1"/>
                </a:solidFill>
              </a:rPr>
              <a:t>3</a:t>
            </a:r>
            <a:endParaRPr lang="de-DE" sz="1600" b="1" dirty="0">
              <a:solidFill>
                <a:schemeClr val="bg1"/>
              </a:solidFill>
            </a:endParaRPr>
          </a:p>
        </p:txBody>
      </p:sp>
      <p:sp>
        <p:nvSpPr>
          <p:cNvPr id="89" name="Rounded Rectangle 88"/>
          <p:cNvSpPr/>
          <p:nvPr/>
        </p:nvSpPr>
        <p:spPr bwMode="gray">
          <a:xfrm>
            <a:off x="4716463" y="3511993"/>
            <a:ext cx="252000" cy="252000"/>
          </a:xfrm>
          <a:prstGeom prst="roundRect">
            <a:avLst/>
          </a:prstGeom>
          <a:gradFill>
            <a:gsLst>
              <a:gs pos="57000">
                <a:srgbClr val="14DA43"/>
              </a:gs>
              <a:gs pos="100000">
                <a:srgbClr val="00B050"/>
              </a:gs>
            </a:gsLst>
            <a:lin ang="5400000" scaled="0"/>
          </a:gradFill>
          <a:ln>
            <a:solidFill>
              <a:srgbClr val="14DA4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de-DE" sz="1600" b="1" dirty="0" smtClean="0">
                <a:solidFill>
                  <a:schemeClr val="bg1"/>
                </a:solidFill>
              </a:rPr>
              <a:t>4</a:t>
            </a:r>
            <a:endParaRPr lang="de-DE" sz="1600" b="1" dirty="0">
              <a:solidFill>
                <a:schemeClr val="bg1"/>
              </a:solidFill>
            </a:endParaRPr>
          </a:p>
        </p:txBody>
      </p:sp>
      <p:sp>
        <p:nvSpPr>
          <p:cNvPr id="90" name="Rounded Rectangle 89"/>
          <p:cNvSpPr/>
          <p:nvPr/>
        </p:nvSpPr>
        <p:spPr bwMode="gray">
          <a:xfrm>
            <a:off x="4716463" y="4154248"/>
            <a:ext cx="252000" cy="252000"/>
          </a:xfrm>
          <a:prstGeom prst="roundRect">
            <a:avLst/>
          </a:prstGeom>
          <a:gradFill>
            <a:gsLst>
              <a:gs pos="57000">
                <a:srgbClr val="14DA43"/>
              </a:gs>
              <a:gs pos="100000">
                <a:srgbClr val="00B050"/>
              </a:gs>
            </a:gsLst>
            <a:lin ang="5400000" scaled="0"/>
          </a:gradFill>
          <a:ln>
            <a:solidFill>
              <a:srgbClr val="14DA4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de-DE" sz="1600" b="1" dirty="0" smtClean="0">
                <a:solidFill>
                  <a:schemeClr val="bg1"/>
                </a:solidFill>
              </a:rPr>
              <a:t>5</a:t>
            </a:r>
            <a:endParaRPr lang="de-DE" sz="1600" b="1" dirty="0">
              <a:solidFill>
                <a:schemeClr val="bg1"/>
              </a:solidFill>
            </a:endParaRPr>
          </a:p>
        </p:txBody>
      </p:sp>
      <p:pic>
        <p:nvPicPr>
          <p:cNvPr id="32821" name="Picture 53"/>
          <p:cNvPicPr>
            <a:picLocks noChangeAspect="1" noChangeArrowheads="1"/>
          </p:cNvPicPr>
          <p:nvPr/>
        </p:nvPicPr>
        <p:blipFill>
          <a:blip r:embed="rId14" cstate="print"/>
          <a:srcRect l="39111" t="-11724" r="39673" b="12413"/>
          <a:stretch>
            <a:fillRect/>
          </a:stretch>
        </p:blipFill>
        <p:spPr bwMode="gray">
          <a:xfrm>
            <a:off x="5829300" y="2714067"/>
            <a:ext cx="1493047" cy="271463"/>
          </a:xfrm>
          <a:prstGeom prst="rect">
            <a:avLst/>
          </a:prstGeom>
          <a:noFill/>
          <a:ln w="9525">
            <a:noFill/>
            <a:miter lim="800000"/>
            <a:headEnd/>
            <a:tailEnd/>
          </a:ln>
          <a:effectLst/>
        </p:spPr>
      </p:pic>
      <p:pic>
        <p:nvPicPr>
          <p:cNvPr id="32824" name="Picture 56"/>
          <p:cNvPicPr>
            <a:picLocks noChangeAspect="1" noChangeArrowheads="1"/>
          </p:cNvPicPr>
          <p:nvPr/>
        </p:nvPicPr>
        <p:blipFill>
          <a:blip r:embed="rId15" cstate="print"/>
          <a:srcRect l="24404" t="-11724" r="24806" b="12414"/>
          <a:stretch>
            <a:fillRect/>
          </a:stretch>
        </p:blipFill>
        <p:spPr bwMode="gray">
          <a:xfrm>
            <a:off x="5108575" y="3120468"/>
            <a:ext cx="3327612" cy="252730"/>
          </a:xfrm>
          <a:prstGeom prst="rect">
            <a:avLst/>
          </a:prstGeom>
          <a:noFill/>
          <a:ln w="9525">
            <a:noFill/>
            <a:miter lim="800000"/>
            <a:headEnd/>
            <a:tailEnd/>
          </a:ln>
          <a:effectLst/>
        </p:spPr>
      </p:pic>
      <p:sp>
        <p:nvSpPr>
          <p:cNvPr id="102" name="Rounded Rectangle 101"/>
          <p:cNvSpPr/>
          <p:nvPr/>
        </p:nvSpPr>
        <p:spPr bwMode="gray">
          <a:xfrm>
            <a:off x="5189538" y="4792423"/>
            <a:ext cx="252000" cy="252000"/>
          </a:xfrm>
          <a:prstGeom prst="roundRect">
            <a:avLst/>
          </a:prstGeom>
          <a:gradFill>
            <a:gsLst>
              <a:gs pos="57000">
                <a:srgbClr val="FFFF00"/>
              </a:gs>
              <a:gs pos="100000">
                <a:srgbClr val="FFC000"/>
              </a:gs>
            </a:gsLst>
            <a:lin ang="5400000" scaled="0"/>
          </a:gra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de-DE" sz="1600" b="1" dirty="0" smtClean="0">
                <a:solidFill>
                  <a:schemeClr val="tx1"/>
                </a:solidFill>
              </a:rPr>
              <a:t>?</a:t>
            </a:r>
            <a:endParaRPr lang="de-DE" sz="1600" b="1" dirty="0">
              <a:solidFill>
                <a:schemeClr val="tx1"/>
              </a:solidFill>
            </a:endParaRPr>
          </a:p>
        </p:txBody>
      </p:sp>
      <p:sp>
        <p:nvSpPr>
          <p:cNvPr id="103" name="TextBox 102"/>
          <p:cNvSpPr txBox="1"/>
          <p:nvPr/>
        </p:nvSpPr>
        <p:spPr bwMode="gray">
          <a:xfrm>
            <a:off x="5520644" y="4752462"/>
            <a:ext cx="3118531" cy="738664"/>
          </a:xfrm>
          <a:prstGeom prst="rect">
            <a:avLst/>
          </a:prstGeom>
          <a:noFill/>
        </p:spPr>
        <p:txBody>
          <a:bodyPr wrap="square" rtlCol="0">
            <a:spAutoFit/>
          </a:bodyPr>
          <a:lstStyle/>
          <a:p>
            <a:r>
              <a:rPr lang="de-DE" sz="1400" dirty="0" smtClean="0">
                <a:latin typeface="+mj-lt"/>
              </a:rPr>
              <a:t>Hier können Sie erfahren, wie sich </a:t>
            </a:r>
            <a:br>
              <a:rPr lang="de-DE" sz="1400" dirty="0" smtClean="0">
                <a:latin typeface="+mj-lt"/>
              </a:rPr>
            </a:br>
            <a:r>
              <a:rPr lang="de-DE" sz="1400" dirty="0" smtClean="0">
                <a:latin typeface="+mj-lt"/>
              </a:rPr>
              <a:t>eine solche Zahl      finden lässt.</a:t>
            </a:r>
            <a:br>
              <a:rPr lang="de-DE" sz="1400" dirty="0" smtClean="0">
                <a:latin typeface="+mj-lt"/>
              </a:rPr>
            </a:br>
            <a:r>
              <a:rPr lang="de-DE" sz="1400" dirty="0" smtClean="0">
                <a:latin typeface="+mj-lt"/>
              </a:rPr>
              <a:t>(erweiterter euklidischer Algorithmus)</a:t>
            </a:r>
            <a:endParaRPr lang="de-DE" sz="1400" dirty="0">
              <a:latin typeface="+mj-lt"/>
            </a:endParaRPr>
          </a:p>
        </p:txBody>
      </p:sp>
      <p:pic>
        <p:nvPicPr>
          <p:cNvPr id="104" name="Picture 62"/>
          <p:cNvPicPr>
            <a:picLocks noChangeAspect="1" noChangeArrowheads="1"/>
          </p:cNvPicPr>
          <p:nvPr/>
        </p:nvPicPr>
        <p:blipFill>
          <a:blip r:embed="rId16" cstate="print"/>
          <a:srcRect r="97887" b="49804"/>
          <a:stretch>
            <a:fillRect/>
          </a:stretch>
        </p:blipFill>
        <p:spPr bwMode="gray">
          <a:xfrm>
            <a:off x="6815932" y="5002374"/>
            <a:ext cx="149224" cy="242168"/>
          </a:xfrm>
          <a:prstGeom prst="rect">
            <a:avLst/>
          </a:prstGeom>
          <a:noFill/>
          <a:ln w="9525">
            <a:noFill/>
            <a:miter lim="800000"/>
            <a:headEnd/>
            <a:tailEnd/>
          </a:ln>
          <a:effectLst/>
        </p:spPr>
      </p:pic>
      <p:grpSp>
        <p:nvGrpSpPr>
          <p:cNvPr id="53" name="Gruppieren 52"/>
          <p:cNvGrpSpPr/>
          <p:nvPr/>
        </p:nvGrpSpPr>
        <p:grpSpPr bwMode="gray">
          <a:xfrm>
            <a:off x="5076825" y="3479244"/>
            <a:ext cx="1465232" cy="561974"/>
            <a:chOff x="5076825" y="3108326"/>
            <a:chExt cx="1465232" cy="561974"/>
          </a:xfrm>
        </p:grpSpPr>
        <p:pic>
          <p:nvPicPr>
            <p:cNvPr id="32826" name="Picture 58"/>
            <p:cNvPicPr>
              <a:picLocks noChangeAspect="1" noChangeArrowheads="1"/>
            </p:cNvPicPr>
            <p:nvPr/>
          </p:nvPicPr>
          <p:blipFill>
            <a:blip r:embed="rId17" cstate="print"/>
            <a:srcRect l="40048" t="-15862" r="40021" b="-8276"/>
            <a:stretch>
              <a:fillRect/>
            </a:stretch>
          </p:blipFill>
          <p:spPr bwMode="gray">
            <a:xfrm>
              <a:off x="5076825" y="3346450"/>
              <a:ext cx="1338580" cy="323850"/>
            </a:xfrm>
            <a:prstGeom prst="rect">
              <a:avLst/>
            </a:prstGeom>
            <a:noFill/>
            <a:ln w="9525">
              <a:noFill/>
              <a:miter lim="800000"/>
              <a:headEnd/>
              <a:tailEnd/>
            </a:ln>
            <a:effectLst/>
          </p:spPr>
        </p:pic>
        <p:pic>
          <p:nvPicPr>
            <p:cNvPr id="32832" name="Picture 64"/>
            <p:cNvPicPr>
              <a:picLocks noChangeAspect="1" noChangeArrowheads="1"/>
            </p:cNvPicPr>
            <p:nvPr/>
          </p:nvPicPr>
          <p:blipFill>
            <a:blip r:embed="rId18" cstate="print"/>
            <a:srcRect l="45754" r="45781"/>
            <a:stretch>
              <a:fillRect/>
            </a:stretch>
          </p:blipFill>
          <p:spPr bwMode="gray">
            <a:xfrm>
              <a:off x="5960834" y="3108326"/>
              <a:ext cx="581223" cy="266700"/>
            </a:xfrm>
            <a:prstGeom prst="rect">
              <a:avLst/>
            </a:prstGeom>
            <a:noFill/>
            <a:ln w="9525">
              <a:noFill/>
              <a:miter lim="800000"/>
              <a:headEnd/>
              <a:tailEnd/>
            </a:ln>
            <a:effectLst/>
          </p:spPr>
        </p:pic>
      </p:grpSp>
      <p:grpSp>
        <p:nvGrpSpPr>
          <p:cNvPr id="48" name="Gruppieren 47"/>
          <p:cNvGrpSpPr/>
          <p:nvPr/>
        </p:nvGrpSpPr>
        <p:grpSpPr bwMode="gray">
          <a:xfrm>
            <a:off x="2127183" y="4110355"/>
            <a:ext cx="1339255" cy="454438"/>
            <a:chOff x="2127183" y="3701337"/>
            <a:chExt cx="1339255" cy="454438"/>
          </a:xfrm>
        </p:grpSpPr>
        <p:pic>
          <p:nvPicPr>
            <p:cNvPr id="32814" name="Picture 46"/>
            <p:cNvPicPr>
              <a:picLocks noChangeAspect="1" noChangeArrowheads="1"/>
            </p:cNvPicPr>
            <p:nvPr/>
          </p:nvPicPr>
          <p:blipFill>
            <a:blip r:embed="rId19" cstate="print"/>
            <a:srcRect l="48219" r="48438" b="16827"/>
            <a:stretch>
              <a:fillRect/>
            </a:stretch>
          </p:blipFill>
          <p:spPr bwMode="gray">
            <a:xfrm>
              <a:off x="2127183" y="3701337"/>
              <a:ext cx="234567" cy="226673"/>
            </a:xfrm>
            <a:prstGeom prst="rect">
              <a:avLst/>
            </a:prstGeom>
            <a:noFill/>
            <a:ln w="9525">
              <a:noFill/>
              <a:miter lim="800000"/>
              <a:headEnd/>
              <a:tailEnd/>
            </a:ln>
            <a:effectLst/>
          </p:spPr>
        </p:pic>
        <p:pic>
          <p:nvPicPr>
            <p:cNvPr id="32815" name="Picture 47"/>
            <p:cNvPicPr>
              <a:picLocks noChangeAspect="1" noChangeArrowheads="1"/>
            </p:cNvPicPr>
            <p:nvPr/>
          </p:nvPicPr>
          <p:blipFill>
            <a:blip r:embed="rId20" cstate="print"/>
            <a:srcRect l="49022" r="48728" b="22069"/>
            <a:stretch>
              <a:fillRect/>
            </a:stretch>
          </p:blipFill>
          <p:spPr bwMode="gray">
            <a:xfrm>
              <a:off x="3333087" y="3722708"/>
              <a:ext cx="133351" cy="179388"/>
            </a:xfrm>
            <a:prstGeom prst="rect">
              <a:avLst/>
            </a:prstGeom>
            <a:noFill/>
            <a:ln w="9525">
              <a:noFill/>
              <a:miter lim="800000"/>
              <a:headEnd/>
              <a:tailEnd/>
            </a:ln>
            <a:effectLst/>
          </p:spPr>
        </p:pic>
        <p:pic>
          <p:nvPicPr>
            <p:cNvPr id="109" name="Picture 44"/>
            <p:cNvPicPr>
              <a:picLocks noChangeAspect="1" noChangeArrowheads="1"/>
            </p:cNvPicPr>
            <p:nvPr/>
          </p:nvPicPr>
          <p:blipFill>
            <a:blip r:embed="rId9" cstate="print"/>
            <a:srcRect l="30405" r="62867" b="18232"/>
            <a:stretch>
              <a:fillRect/>
            </a:stretch>
          </p:blipFill>
          <p:spPr bwMode="gray">
            <a:xfrm>
              <a:off x="2702692" y="3945573"/>
              <a:ext cx="445270" cy="210202"/>
            </a:xfrm>
            <a:prstGeom prst="rect">
              <a:avLst/>
            </a:prstGeom>
            <a:noFill/>
            <a:ln w="9525">
              <a:noFill/>
              <a:miter lim="800000"/>
              <a:headEnd/>
              <a:tailEnd/>
            </a:ln>
            <a:effectLst/>
          </p:spPr>
        </p:pic>
      </p:grpSp>
      <p:grpSp>
        <p:nvGrpSpPr>
          <p:cNvPr id="54" name="Gruppieren 53"/>
          <p:cNvGrpSpPr/>
          <p:nvPr/>
        </p:nvGrpSpPr>
        <p:grpSpPr bwMode="gray">
          <a:xfrm>
            <a:off x="5057775" y="4129612"/>
            <a:ext cx="3391728" cy="527556"/>
            <a:chOff x="5057775" y="3758694"/>
            <a:chExt cx="3391728" cy="527556"/>
          </a:xfrm>
        </p:grpSpPr>
        <p:pic>
          <p:nvPicPr>
            <p:cNvPr id="32830" name="Picture 62"/>
            <p:cNvPicPr>
              <a:picLocks noChangeAspect="1" noChangeArrowheads="1"/>
            </p:cNvPicPr>
            <p:nvPr/>
          </p:nvPicPr>
          <p:blipFill>
            <a:blip r:embed="rId16" cstate="print"/>
            <a:srcRect r="90343" b="49804"/>
            <a:stretch>
              <a:fillRect/>
            </a:stretch>
          </p:blipFill>
          <p:spPr bwMode="gray">
            <a:xfrm>
              <a:off x="6142832" y="3758694"/>
              <a:ext cx="682045" cy="242168"/>
            </a:xfrm>
            <a:prstGeom prst="rect">
              <a:avLst/>
            </a:prstGeom>
            <a:noFill/>
            <a:ln w="9525">
              <a:noFill/>
              <a:miter lim="800000"/>
              <a:headEnd/>
              <a:tailEnd/>
            </a:ln>
            <a:effectLst/>
          </p:spPr>
        </p:pic>
        <p:pic>
          <p:nvPicPr>
            <p:cNvPr id="49" name="Picture 1"/>
            <p:cNvPicPr>
              <a:picLocks noChangeAspect="1" noChangeArrowheads="1"/>
            </p:cNvPicPr>
            <p:nvPr/>
          </p:nvPicPr>
          <p:blipFill>
            <a:blip r:embed="rId21" cstate="print"/>
            <a:srcRect l="27486" t="-11724" r="28717" b="16551"/>
            <a:stretch>
              <a:fillRect/>
            </a:stretch>
          </p:blipFill>
          <p:spPr bwMode="gray">
            <a:xfrm>
              <a:off x="5057775" y="4000500"/>
              <a:ext cx="3391728" cy="285750"/>
            </a:xfrm>
            <a:prstGeom prst="rect">
              <a:avLst/>
            </a:prstGeom>
            <a:noFill/>
            <a:ln w="9525">
              <a:noFill/>
              <a:miter lim="800000"/>
              <a:headEnd/>
              <a:tailEnd/>
            </a:ln>
            <a:effectLst/>
          </p:spPr>
        </p:pic>
      </p:grpSp>
      <p:sp>
        <p:nvSpPr>
          <p:cNvPr id="57" name="Rechteck 56">
            <a:hlinkClick r:id="rId22"/>
          </p:cNvPr>
          <p:cNvSpPr/>
          <p:nvPr/>
        </p:nvSpPr>
        <p:spPr bwMode="gray">
          <a:xfrm>
            <a:off x="5000625" y="4682568"/>
            <a:ext cx="3705225" cy="914400"/>
          </a:xfrm>
          <a:prstGeom prst="rect">
            <a:avLst/>
          </a:prstGeom>
          <a:solidFill>
            <a:srgbClr val="4F81B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Foliennummernplatzhalter 58"/>
          <p:cNvSpPr>
            <a:spLocks noGrp="1"/>
          </p:cNvSpPr>
          <p:nvPr>
            <p:ph type="sldNum" sz="quarter" idx="4"/>
          </p:nvPr>
        </p:nvSpPr>
        <p:spPr>
          <a:xfrm>
            <a:off x="554038" y="6548120"/>
            <a:ext cx="1092200" cy="219075"/>
          </a:xfrm>
        </p:spPr>
        <p:txBody>
          <a:bodyPr/>
          <a:lstStyle/>
          <a:p>
            <a:fld id="{9DE08E51-56CF-4C15-BAC0-8C0D6423660B}" type="slidenum">
              <a:rPr lang="de-DE" smtClean="0"/>
              <a:pPr/>
              <a:t>12</a:t>
            </a:fld>
            <a:endParaRPr lang="de-DE"/>
          </a:p>
        </p:txBody>
      </p:sp>
      <p:pic>
        <p:nvPicPr>
          <p:cNvPr id="81923" name="Picture 3"/>
          <p:cNvPicPr>
            <a:picLocks noChangeAspect="1" noChangeArrowheads="1"/>
          </p:cNvPicPr>
          <p:nvPr/>
        </p:nvPicPr>
        <p:blipFill>
          <a:blip r:embed="rId23" cstate="print"/>
          <a:srcRect l="45239" t="-16335" r="45115" b="18384"/>
          <a:stretch>
            <a:fillRect/>
          </a:stretch>
        </p:blipFill>
        <p:spPr bwMode="auto">
          <a:xfrm>
            <a:off x="3702615" y="4097149"/>
            <a:ext cx="582048" cy="225469"/>
          </a:xfrm>
          <a:prstGeom prst="rect">
            <a:avLst/>
          </a:prstGeom>
          <a:noFill/>
          <a:ln w="9525">
            <a:noFill/>
            <a:miter lim="800000"/>
            <a:headEnd/>
            <a:tailEnd/>
          </a:ln>
          <a:effectLst/>
        </p:spPr>
      </p:pic>
      <p:sp>
        <p:nvSpPr>
          <p:cNvPr id="60" name="Fußzeilenplatzhalter 59"/>
          <p:cNvSpPr>
            <a:spLocks noGrp="1"/>
          </p:cNvSpPr>
          <p:nvPr>
            <p:ph type="ftr" sz="quarter" idx="3"/>
          </p:nvPr>
        </p:nvSpPr>
        <p:spPr/>
        <p:txBody>
          <a:bodyPr/>
          <a:lstStyle/>
          <a:p>
            <a:r>
              <a:rPr lang="de-DE" dirty="0" smtClean="0"/>
              <a:t>Näheres siehe </a:t>
            </a:r>
            <a:r>
              <a:rPr lang="de-DE" dirty="0" err="1" smtClean="0"/>
              <a:t>CrypTool</a:t>
            </a:r>
            <a:r>
              <a:rPr lang="de-DE" dirty="0" smtClean="0"/>
              <a:t>-Skript, Kap 4.10.3</a:t>
            </a:r>
            <a:endParaRPr lang="de-DE"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animEffect transition="in" filter="fade">
                                      <p:cBhvr>
                                        <p:cTn id="7" dur="500"/>
                                        <p:tgtEl>
                                          <p:spTgt spid="1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5">
                                            <p:txEl>
                                              <p:pRg st="1" end="1"/>
                                            </p:txEl>
                                          </p:spTgt>
                                        </p:tgtEl>
                                        <p:attrNameLst>
                                          <p:attrName>style.visibility</p:attrName>
                                        </p:attrNameLst>
                                      </p:cBhvr>
                                      <p:to>
                                        <p:strVal val="visible"/>
                                      </p:to>
                                    </p:set>
                                    <p:animEffect transition="in" filter="fade">
                                      <p:cBhvr>
                                        <p:cTn id="12" dur="500"/>
                                        <p:tgtEl>
                                          <p:spTgt spid="1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500"/>
                                        <p:tgtEl>
                                          <p:spTgt spid="71"/>
                                        </p:tgtEl>
                                      </p:cBhvr>
                                    </p:animEffect>
                                  </p:childTnLst>
                                </p:cTn>
                              </p:par>
                              <p:par>
                                <p:cTn id="21" presetID="10" presetClass="entr" presetSubtype="0" fill="hold" grpId="0" nodeType="withEffect">
                                  <p:stCondLst>
                                    <p:cond delay="200"/>
                                  </p:stCondLst>
                                  <p:childTnLst>
                                    <p:set>
                                      <p:cBhvr>
                                        <p:cTn id="22" dur="1" fill="hold">
                                          <p:stCondLst>
                                            <p:cond delay="0"/>
                                          </p:stCondLst>
                                        </p:cTn>
                                        <p:tgtEl>
                                          <p:spTgt spid="41">
                                            <p:txEl>
                                              <p:pRg st="0" end="0"/>
                                            </p:txEl>
                                          </p:spTgt>
                                        </p:tgtEl>
                                        <p:attrNameLst>
                                          <p:attrName>style.visibility</p:attrName>
                                        </p:attrNameLst>
                                      </p:cBhvr>
                                      <p:to>
                                        <p:strVal val="visible"/>
                                      </p:to>
                                    </p:set>
                                    <p:animEffect transition="in" filter="fade">
                                      <p:cBhvr>
                                        <p:cTn id="23" dur="500"/>
                                        <p:tgtEl>
                                          <p:spTgt spid="41">
                                            <p:txEl>
                                              <p:pRg st="0" end="0"/>
                                            </p:txEl>
                                          </p:spTgt>
                                        </p:tgtEl>
                                      </p:cBhvr>
                                    </p:animEffect>
                                  </p:childTnLst>
                                </p:cTn>
                              </p:par>
                              <p:par>
                                <p:cTn id="24" presetID="10" presetClass="entr" presetSubtype="0" fill="hold" nodeType="withEffect">
                                  <p:stCondLst>
                                    <p:cond delay="20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200"/>
                                  </p:stCondLst>
                                  <p:childTnLst>
                                    <p:set>
                                      <p:cBhvr>
                                        <p:cTn id="30" dur="1" fill="hold">
                                          <p:stCondLst>
                                            <p:cond delay="0"/>
                                          </p:stCondLst>
                                        </p:cTn>
                                        <p:tgtEl>
                                          <p:spTgt spid="41">
                                            <p:txEl>
                                              <p:pRg st="1" end="1"/>
                                            </p:txEl>
                                          </p:spTgt>
                                        </p:tgtEl>
                                        <p:attrNameLst>
                                          <p:attrName>style.visibility</p:attrName>
                                        </p:attrNameLst>
                                      </p:cBhvr>
                                      <p:to>
                                        <p:strVal val="visible"/>
                                      </p:to>
                                    </p:set>
                                    <p:animEffect transition="in" filter="fade">
                                      <p:cBhvr>
                                        <p:cTn id="31" dur="500"/>
                                        <p:tgtEl>
                                          <p:spTgt spid="41">
                                            <p:txEl>
                                              <p:pRg st="1" end="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500"/>
                                        <p:tgtEl>
                                          <p:spTgt spid="73"/>
                                        </p:tgtEl>
                                      </p:cBhvr>
                                    </p:animEffect>
                                  </p:childTnLst>
                                </p:cTn>
                              </p:par>
                              <p:par>
                                <p:cTn id="35" presetID="10" presetClass="entr" presetSubtype="0" fill="hold" nodeType="withEffect">
                                  <p:stCondLst>
                                    <p:cond delay="200"/>
                                  </p:stCondLst>
                                  <p:childTnLst>
                                    <p:set>
                                      <p:cBhvr>
                                        <p:cTn id="36" dur="1" fill="hold">
                                          <p:stCondLst>
                                            <p:cond delay="0"/>
                                          </p:stCondLst>
                                        </p:cTn>
                                        <p:tgtEl>
                                          <p:spTgt spid="32809"/>
                                        </p:tgtEl>
                                        <p:attrNameLst>
                                          <p:attrName>style.visibility</p:attrName>
                                        </p:attrNameLst>
                                      </p:cBhvr>
                                      <p:to>
                                        <p:strVal val="visible"/>
                                      </p:to>
                                    </p:set>
                                    <p:animEffect transition="in" filter="fade">
                                      <p:cBhvr>
                                        <p:cTn id="37" dur="500"/>
                                        <p:tgtEl>
                                          <p:spTgt spid="3280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200"/>
                                  </p:stCondLst>
                                  <p:childTnLst>
                                    <p:set>
                                      <p:cBhvr>
                                        <p:cTn id="41" dur="1" fill="hold">
                                          <p:stCondLst>
                                            <p:cond delay="0"/>
                                          </p:stCondLst>
                                        </p:cTn>
                                        <p:tgtEl>
                                          <p:spTgt spid="41">
                                            <p:txEl>
                                              <p:pRg st="2" end="2"/>
                                            </p:txEl>
                                          </p:spTgt>
                                        </p:tgtEl>
                                        <p:attrNameLst>
                                          <p:attrName>style.visibility</p:attrName>
                                        </p:attrNameLst>
                                      </p:cBhvr>
                                      <p:to>
                                        <p:strVal val="visible"/>
                                      </p:to>
                                    </p:set>
                                    <p:animEffect transition="in" filter="fade">
                                      <p:cBhvr>
                                        <p:cTn id="42" dur="500"/>
                                        <p:tgtEl>
                                          <p:spTgt spid="41">
                                            <p:txEl>
                                              <p:pRg st="2" end="2"/>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500"/>
                                        <p:tgtEl>
                                          <p:spTgt spid="74"/>
                                        </p:tgtEl>
                                      </p:cBhvr>
                                    </p:animEffect>
                                  </p:childTnLst>
                                </p:cTn>
                              </p:par>
                              <p:par>
                                <p:cTn id="46" presetID="10" presetClass="entr" presetSubtype="0" fill="hold" nodeType="withEffect">
                                  <p:stCondLst>
                                    <p:cond delay="20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500"/>
                                        <p:tgtEl>
                                          <p:spTgt spid="4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200"/>
                                  </p:stCondLst>
                                  <p:childTnLst>
                                    <p:set>
                                      <p:cBhvr>
                                        <p:cTn id="52" dur="1" fill="hold">
                                          <p:stCondLst>
                                            <p:cond delay="0"/>
                                          </p:stCondLst>
                                        </p:cTn>
                                        <p:tgtEl>
                                          <p:spTgt spid="41">
                                            <p:txEl>
                                              <p:pRg st="4" end="4"/>
                                            </p:txEl>
                                          </p:spTgt>
                                        </p:tgtEl>
                                        <p:attrNameLst>
                                          <p:attrName>style.visibility</p:attrName>
                                        </p:attrNameLst>
                                      </p:cBhvr>
                                      <p:to>
                                        <p:strVal val="visible"/>
                                      </p:to>
                                    </p:set>
                                    <p:animEffect transition="in" filter="fade">
                                      <p:cBhvr>
                                        <p:cTn id="53" dur="500"/>
                                        <p:tgtEl>
                                          <p:spTgt spid="41">
                                            <p:txEl>
                                              <p:pRg st="4" end="4"/>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5"/>
                                        </p:tgtEl>
                                        <p:attrNameLst>
                                          <p:attrName>style.visibility</p:attrName>
                                        </p:attrNameLst>
                                      </p:cBhvr>
                                      <p:to>
                                        <p:strVal val="visible"/>
                                      </p:to>
                                    </p:set>
                                    <p:animEffect transition="in" filter="fade">
                                      <p:cBhvr>
                                        <p:cTn id="56" dur="500"/>
                                        <p:tgtEl>
                                          <p:spTgt spid="75"/>
                                        </p:tgtEl>
                                      </p:cBhvr>
                                    </p:animEffect>
                                  </p:childTnLst>
                                </p:cTn>
                              </p:par>
                              <p:par>
                                <p:cTn id="57" presetID="10" presetClass="entr" presetSubtype="0" fill="hold" nodeType="withEffect">
                                  <p:stCondLst>
                                    <p:cond delay="20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500"/>
                                        <p:tgtEl>
                                          <p:spTgt spid="48"/>
                                        </p:tgtEl>
                                      </p:cBhvr>
                                    </p:animEffect>
                                  </p:childTnLst>
                                </p:cTn>
                              </p:par>
                              <p:par>
                                <p:cTn id="60" presetID="10" presetClass="entr" presetSubtype="0" fill="hold" nodeType="withEffect">
                                  <p:stCondLst>
                                    <p:cond delay="200"/>
                                  </p:stCondLst>
                                  <p:childTnLst>
                                    <p:set>
                                      <p:cBhvr>
                                        <p:cTn id="61" dur="1" fill="hold">
                                          <p:stCondLst>
                                            <p:cond delay="0"/>
                                          </p:stCondLst>
                                        </p:cTn>
                                        <p:tgtEl>
                                          <p:spTgt spid="81923"/>
                                        </p:tgtEl>
                                        <p:attrNameLst>
                                          <p:attrName>style.visibility</p:attrName>
                                        </p:attrNameLst>
                                      </p:cBhvr>
                                      <p:to>
                                        <p:strVal val="visible"/>
                                      </p:to>
                                    </p:set>
                                    <p:animEffect transition="in" filter="fade">
                                      <p:cBhvr>
                                        <p:cTn id="62" dur="500"/>
                                        <p:tgtEl>
                                          <p:spTgt spid="8192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200"/>
                                  </p:stCondLst>
                                  <p:childTnLst>
                                    <p:set>
                                      <p:cBhvr>
                                        <p:cTn id="66" dur="1" fill="hold">
                                          <p:stCondLst>
                                            <p:cond delay="0"/>
                                          </p:stCondLst>
                                        </p:cTn>
                                        <p:tgtEl>
                                          <p:spTgt spid="41">
                                            <p:txEl>
                                              <p:pRg st="5" end="5"/>
                                            </p:txEl>
                                          </p:spTgt>
                                        </p:tgtEl>
                                        <p:attrNameLst>
                                          <p:attrName>style.visibility</p:attrName>
                                        </p:attrNameLst>
                                      </p:cBhvr>
                                      <p:to>
                                        <p:strVal val="visible"/>
                                      </p:to>
                                    </p:set>
                                    <p:animEffect transition="in" filter="fade">
                                      <p:cBhvr>
                                        <p:cTn id="67" dur="500"/>
                                        <p:tgtEl>
                                          <p:spTgt spid="41">
                                            <p:txEl>
                                              <p:pRg st="5" end="5"/>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6"/>
                                        </p:tgtEl>
                                        <p:attrNameLst>
                                          <p:attrName>style.visibility</p:attrName>
                                        </p:attrNameLst>
                                      </p:cBhvr>
                                      <p:to>
                                        <p:strVal val="visible"/>
                                      </p:to>
                                    </p:set>
                                    <p:animEffect transition="in" filter="fade">
                                      <p:cBhvr>
                                        <p:cTn id="70" dur="500"/>
                                        <p:tgtEl>
                                          <p:spTgt spid="76"/>
                                        </p:tgtEl>
                                      </p:cBhvr>
                                    </p:animEffect>
                                  </p:childTnLst>
                                </p:cTn>
                              </p:par>
                              <p:par>
                                <p:cTn id="71" presetID="10" presetClass="entr" presetSubtype="0" fill="hold" nodeType="withEffect">
                                  <p:stCondLst>
                                    <p:cond delay="200"/>
                                  </p:stCondLst>
                                  <p:childTnLst>
                                    <p:set>
                                      <p:cBhvr>
                                        <p:cTn id="72" dur="1" fill="hold">
                                          <p:stCondLst>
                                            <p:cond delay="0"/>
                                          </p:stCondLst>
                                        </p:cTn>
                                        <p:tgtEl>
                                          <p:spTgt spid="50"/>
                                        </p:tgtEl>
                                        <p:attrNameLst>
                                          <p:attrName>style.visibility</p:attrName>
                                        </p:attrNameLst>
                                      </p:cBhvr>
                                      <p:to>
                                        <p:strVal val="visible"/>
                                      </p:to>
                                    </p:set>
                                    <p:animEffect transition="in" filter="fade">
                                      <p:cBhvr>
                                        <p:cTn id="73" dur="500"/>
                                        <p:tgtEl>
                                          <p:spTgt spid="5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500"/>
                                        <p:tgtEl>
                                          <p:spTgt spid="44"/>
                                        </p:tgtEl>
                                      </p:cBhvr>
                                    </p:animEffect>
                                  </p:childTnLst>
                                </p:cTn>
                              </p:par>
                              <p:par>
                                <p:cTn id="79" presetID="10" presetClass="entr" presetSubtype="0" fill="hold" nodeType="withEffect">
                                  <p:stCondLst>
                                    <p:cond delay="0"/>
                                  </p:stCondLst>
                                  <p:childTnLst>
                                    <p:set>
                                      <p:cBhvr>
                                        <p:cTn id="80" dur="1" fill="hold">
                                          <p:stCondLst>
                                            <p:cond delay="0"/>
                                          </p:stCondLst>
                                        </p:cTn>
                                        <p:tgtEl>
                                          <p:spTgt spid="43"/>
                                        </p:tgtEl>
                                        <p:attrNameLst>
                                          <p:attrName>style.visibility</p:attrName>
                                        </p:attrNameLst>
                                      </p:cBhvr>
                                      <p:to>
                                        <p:strVal val="visible"/>
                                      </p:to>
                                    </p:set>
                                    <p:animEffect transition="in" filter="fade">
                                      <p:cBhvr>
                                        <p:cTn id="81" dur="500"/>
                                        <p:tgtEl>
                                          <p:spTgt spid="4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86"/>
                                        </p:tgtEl>
                                        <p:attrNameLst>
                                          <p:attrName>style.visibility</p:attrName>
                                        </p:attrNameLst>
                                      </p:cBhvr>
                                      <p:to>
                                        <p:strVal val="visible"/>
                                      </p:to>
                                    </p:set>
                                    <p:animEffect transition="in" filter="fade">
                                      <p:cBhvr>
                                        <p:cTn id="84" dur="500"/>
                                        <p:tgtEl>
                                          <p:spTgt spid="86"/>
                                        </p:tgtEl>
                                      </p:cBhvr>
                                    </p:animEffect>
                                  </p:childTnLst>
                                </p:cTn>
                              </p:par>
                              <p:par>
                                <p:cTn id="85" presetID="10" presetClass="entr" presetSubtype="0" fill="hold" grpId="0" nodeType="withEffect">
                                  <p:stCondLst>
                                    <p:cond delay="200"/>
                                  </p:stCondLst>
                                  <p:childTnLst>
                                    <p:set>
                                      <p:cBhvr>
                                        <p:cTn id="86" dur="1" fill="hold">
                                          <p:stCondLst>
                                            <p:cond delay="0"/>
                                          </p:stCondLst>
                                        </p:cTn>
                                        <p:tgtEl>
                                          <p:spTgt spid="84">
                                            <p:txEl>
                                              <p:pRg st="0" end="0"/>
                                            </p:txEl>
                                          </p:spTgt>
                                        </p:tgtEl>
                                        <p:attrNameLst>
                                          <p:attrName>style.visibility</p:attrName>
                                        </p:attrNameLst>
                                      </p:cBhvr>
                                      <p:to>
                                        <p:strVal val="visible"/>
                                      </p:to>
                                    </p:set>
                                    <p:animEffect transition="in" filter="fade">
                                      <p:cBhvr>
                                        <p:cTn id="87" dur="500"/>
                                        <p:tgtEl>
                                          <p:spTgt spid="84">
                                            <p:txEl>
                                              <p:pRg st="0" end="0"/>
                                            </p:txEl>
                                          </p:spTgt>
                                        </p:tgtEl>
                                      </p:cBhvr>
                                    </p:animEffect>
                                  </p:childTnLst>
                                </p:cTn>
                              </p:par>
                              <p:par>
                                <p:cTn id="88" presetID="10" presetClass="entr" presetSubtype="0" fill="hold" nodeType="withEffect">
                                  <p:stCondLst>
                                    <p:cond delay="20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500"/>
                                        <p:tgtEl>
                                          <p:spTgt spid="52"/>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200"/>
                                  </p:stCondLst>
                                  <p:childTnLst>
                                    <p:set>
                                      <p:cBhvr>
                                        <p:cTn id="94" dur="1" fill="hold">
                                          <p:stCondLst>
                                            <p:cond delay="0"/>
                                          </p:stCondLst>
                                        </p:cTn>
                                        <p:tgtEl>
                                          <p:spTgt spid="84">
                                            <p:txEl>
                                              <p:pRg st="1" end="1"/>
                                            </p:txEl>
                                          </p:spTgt>
                                        </p:tgtEl>
                                        <p:attrNameLst>
                                          <p:attrName>style.visibility</p:attrName>
                                        </p:attrNameLst>
                                      </p:cBhvr>
                                      <p:to>
                                        <p:strVal val="visible"/>
                                      </p:to>
                                    </p:set>
                                    <p:animEffect transition="in" filter="fade">
                                      <p:cBhvr>
                                        <p:cTn id="95" dur="500"/>
                                        <p:tgtEl>
                                          <p:spTgt spid="84">
                                            <p:txEl>
                                              <p:pRg st="1" end="1"/>
                                            </p:txEl>
                                          </p:spTgt>
                                        </p:tgtEl>
                                      </p:cBhvr>
                                    </p:animEffect>
                                  </p:childTnLst>
                                </p:cTn>
                              </p:par>
                              <p:par>
                                <p:cTn id="96" presetID="10" presetClass="entr" presetSubtype="0" fill="hold" nodeType="withEffect">
                                  <p:stCondLst>
                                    <p:cond delay="200"/>
                                  </p:stCondLst>
                                  <p:childTnLst>
                                    <p:set>
                                      <p:cBhvr>
                                        <p:cTn id="97" dur="1" fill="hold">
                                          <p:stCondLst>
                                            <p:cond delay="0"/>
                                          </p:stCondLst>
                                        </p:cTn>
                                        <p:tgtEl>
                                          <p:spTgt spid="32821"/>
                                        </p:tgtEl>
                                        <p:attrNameLst>
                                          <p:attrName>style.visibility</p:attrName>
                                        </p:attrNameLst>
                                      </p:cBhvr>
                                      <p:to>
                                        <p:strVal val="visible"/>
                                      </p:to>
                                    </p:set>
                                    <p:animEffect transition="in" filter="fade">
                                      <p:cBhvr>
                                        <p:cTn id="98" dur="500"/>
                                        <p:tgtEl>
                                          <p:spTgt spid="32821"/>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87"/>
                                        </p:tgtEl>
                                        <p:attrNameLst>
                                          <p:attrName>style.visibility</p:attrName>
                                        </p:attrNameLst>
                                      </p:cBhvr>
                                      <p:to>
                                        <p:strVal val="visible"/>
                                      </p:to>
                                    </p:set>
                                    <p:animEffect transition="in" filter="fade">
                                      <p:cBhvr>
                                        <p:cTn id="101" dur="500"/>
                                        <p:tgtEl>
                                          <p:spTgt spid="87"/>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88"/>
                                        </p:tgtEl>
                                        <p:attrNameLst>
                                          <p:attrName>style.visibility</p:attrName>
                                        </p:attrNameLst>
                                      </p:cBhvr>
                                      <p:to>
                                        <p:strVal val="visible"/>
                                      </p:to>
                                    </p:set>
                                    <p:animEffect transition="in" filter="fade">
                                      <p:cBhvr>
                                        <p:cTn id="106" dur="500"/>
                                        <p:tgtEl>
                                          <p:spTgt spid="88"/>
                                        </p:tgtEl>
                                      </p:cBhvr>
                                    </p:animEffect>
                                  </p:childTnLst>
                                </p:cTn>
                              </p:par>
                              <p:par>
                                <p:cTn id="107" presetID="10" presetClass="entr" presetSubtype="0" fill="hold" nodeType="withEffect">
                                  <p:stCondLst>
                                    <p:cond delay="200"/>
                                  </p:stCondLst>
                                  <p:childTnLst>
                                    <p:set>
                                      <p:cBhvr>
                                        <p:cTn id="108" dur="1" fill="hold">
                                          <p:stCondLst>
                                            <p:cond delay="0"/>
                                          </p:stCondLst>
                                        </p:cTn>
                                        <p:tgtEl>
                                          <p:spTgt spid="32824"/>
                                        </p:tgtEl>
                                        <p:attrNameLst>
                                          <p:attrName>style.visibility</p:attrName>
                                        </p:attrNameLst>
                                      </p:cBhvr>
                                      <p:to>
                                        <p:strVal val="visible"/>
                                      </p:to>
                                    </p:set>
                                    <p:animEffect transition="in" filter="fade">
                                      <p:cBhvr>
                                        <p:cTn id="109" dur="500"/>
                                        <p:tgtEl>
                                          <p:spTgt spid="32824"/>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200"/>
                                  </p:stCondLst>
                                  <p:childTnLst>
                                    <p:set>
                                      <p:cBhvr>
                                        <p:cTn id="113" dur="1" fill="hold">
                                          <p:stCondLst>
                                            <p:cond delay="0"/>
                                          </p:stCondLst>
                                        </p:cTn>
                                        <p:tgtEl>
                                          <p:spTgt spid="84">
                                            <p:txEl>
                                              <p:pRg st="3" end="3"/>
                                            </p:txEl>
                                          </p:spTgt>
                                        </p:tgtEl>
                                        <p:attrNameLst>
                                          <p:attrName>style.visibility</p:attrName>
                                        </p:attrNameLst>
                                      </p:cBhvr>
                                      <p:to>
                                        <p:strVal val="visible"/>
                                      </p:to>
                                    </p:set>
                                    <p:animEffect transition="in" filter="fade">
                                      <p:cBhvr>
                                        <p:cTn id="114" dur="500"/>
                                        <p:tgtEl>
                                          <p:spTgt spid="84">
                                            <p:txEl>
                                              <p:pRg st="3" end="3"/>
                                            </p:txEl>
                                          </p:spTgt>
                                        </p:tgtEl>
                                      </p:cBhvr>
                                    </p:animEffect>
                                  </p:childTnLst>
                                </p:cTn>
                              </p:par>
                              <p:par>
                                <p:cTn id="115" presetID="10" presetClass="entr" presetSubtype="0" fill="hold" nodeType="withEffect">
                                  <p:stCondLst>
                                    <p:cond delay="200"/>
                                  </p:stCondLst>
                                  <p:childTnLst>
                                    <p:set>
                                      <p:cBhvr>
                                        <p:cTn id="116" dur="1" fill="hold">
                                          <p:stCondLst>
                                            <p:cond delay="0"/>
                                          </p:stCondLst>
                                        </p:cTn>
                                        <p:tgtEl>
                                          <p:spTgt spid="53"/>
                                        </p:tgtEl>
                                        <p:attrNameLst>
                                          <p:attrName>style.visibility</p:attrName>
                                        </p:attrNameLst>
                                      </p:cBhvr>
                                      <p:to>
                                        <p:strVal val="visible"/>
                                      </p:to>
                                    </p:set>
                                    <p:animEffect transition="in" filter="fade">
                                      <p:cBhvr>
                                        <p:cTn id="117" dur="500"/>
                                        <p:tgtEl>
                                          <p:spTgt spid="53"/>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89"/>
                                        </p:tgtEl>
                                        <p:attrNameLst>
                                          <p:attrName>style.visibility</p:attrName>
                                        </p:attrNameLst>
                                      </p:cBhvr>
                                      <p:to>
                                        <p:strVal val="visible"/>
                                      </p:to>
                                    </p:set>
                                    <p:animEffect transition="in" filter="fade">
                                      <p:cBhvr>
                                        <p:cTn id="120" dur="500"/>
                                        <p:tgtEl>
                                          <p:spTgt spid="89"/>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200"/>
                                  </p:stCondLst>
                                  <p:childTnLst>
                                    <p:set>
                                      <p:cBhvr>
                                        <p:cTn id="124" dur="1" fill="hold">
                                          <p:stCondLst>
                                            <p:cond delay="0"/>
                                          </p:stCondLst>
                                        </p:cTn>
                                        <p:tgtEl>
                                          <p:spTgt spid="84">
                                            <p:txEl>
                                              <p:pRg st="4" end="4"/>
                                            </p:txEl>
                                          </p:spTgt>
                                        </p:tgtEl>
                                        <p:attrNameLst>
                                          <p:attrName>style.visibility</p:attrName>
                                        </p:attrNameLst>
                                      </p:cBhvr>
                                      <p:to>
                                        <p:strVal val="visible"/>
                                      </p:to>
                                    </p:set>
                                    <p:animEffect transition="in" filter="fade">
                                      <p:cBhvr>
                                        <p:cTn id="125" dur="500"/>
                                        <p:tgtEl>
                                          <p:spTgt spid="84">
                                            <p:txEl>
                                              <p:pRg st="4" end="4"/>
                                            </p:txEl>
                                          </p:spTgt>
                                        </p:tgtEl>
                                      </p:cBhvr>
                                    </p:animEffect>
                                  </p:childTnLst>
                                </p:cTn>
                              </p:par>
                              <p:par>
                                <p:cTn id="126" presetID="10" presetClass="entr" presetSubtype="0" fill="hold" nodeType="withEffect">
                                  <p:stCondLst>
                                    <p:cond delay="200"/>
                                  </p:stCondLst>
                                  <p:childTnLst>
                                    <p:set>
                                      <p:cBhvr>
                                        <p:cTn id="127" dur="1" fill="hold">
                                          <p:stCondLst>
                                            <p:cond delay="0"/>
                                          </p:stCondLst>
                                        </p:cTn>
                                        <p:tgtEl>
                                          <p:spTgt spid="54"/>
                                        </p:tgtEl>
                                        <p:attrNameLst>
                                          <p:attrName>style.visibility</p:attrName>
                                        </p:attrNameLst>
                                      </p:cBhvr>
                                      <p:to>
                                        <p:strVal val="visible"/>
                                      </p:to>
                                    </p:set>
                                    <p:animEffect transition="in" filter="fade">
                                      <p:cBhvr>
                                        <p:cTn id="128" dur="500"/>
                                        <p:tgtEl>
                                          <p:spTgt spid="54"/>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90"/>
                                        </p:tgtEl>
                                        <p:attrNameLst>
                                          <p:attrName>style.visibility</p:attrName>
                                        </p:attrNameLst>
                                      </p:cBhvr>
                                      <p:to>
                                        <p:strVal val="visible"/>
                                      </p:to>
                                    </p:set>
                                    <p:animEffect transition="in" filter="fade">
                                      <p:cBhvr>
                                        <p:cTn id="131" dur="500"/>
                                        <p:tgtEl>
                                          <p:spTgt spid="90"/>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200"/>
                                  </p:stCondLst>
                                  <p:childTnLst>
                                    <p:set>
                                      <p:cBhvr>
                                        <p:cTn id="135" dur="1" fill="hold">
                                          <p:stCondLst>
                                            <p:cond delay="0"/>
                                          </p:stCondLst>
                                        </p:cTn>
                                        <p:tgtEl>
                                          <p:spTgt spid="103"/>
                                        </p:tgtEl>
                                        <p:attrNameLst>
                                          <p:attrName>style.visibility</p:attrName>
                                        </p:attrNameLst>
                                      </p:cBhvr>
                                      <p:to>
                                        <p:strVal val="visible"/>
                                      </p:to>
                                    </p:set>
                                    <p:animEffect transition="in" filter="fade">
                                      <p:cBhvr>
                                        <p:cTn id="136" dur="500"/>
                                        <p:tgtEl>
                                          <p:spTgt spid="103"/>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02"/>
                                        </p:tgtEl>
                                        <p:attrNameLst>
                                          <p:attrName>style.visibility</p:attrName>
                                        </p:attrNameLst>
                                      </p:cBhvr>
                                      <p:to>
                                        <p:strVal val="visible"/>
                                      </p:to>
                                    </p:set>
                                    <p:animEffect transition="in" filter="fade">
                                      <p:cBhvr>
                                        <p:cTn id="139" dur="500"/>
                                        <p:tgtEl>
                                          <p:spTgt spid="102"/>
                                        </p:tgtEl>
                                      </p:cBhvr>
                                    </p:animEffect>
                                  </p:childTnLst>
                                </p:cTn>
                              </p:par>
                              <p:par>
                                <p:cTn id="140" presetID="10" presetClass="entr" presetSubtype="0" fill="hold" nodeType="withEffect">
                                  <p:stCondLst>
                                    <p:cond delay="200"/>
                                  </p:stCondLst>
                                  <p:childTnLst>
                                    <p:set>
                                      <p:cBhvr>
                                        <p:cTn id="141" dur="1" fill="hold">
                                          <p:stCondLst>
                                            <p:cond delay="0"/>
                                          </p:stCondLst>
                                        </p:cTn>
                                        <p:tgtEl>
                                          <p:spTgt spid="104"/>
                                        </p:tgtEl>
                                        <p:attrNameLst>
                                          <p:attrName>style.visibility</p:attrName>
                                        </p:attrNameLst>
                                      </p:cBhvr>
                                      <p:to>
                                        <p:strVal val="visible"/>
                                      </p:to>
                                    </p:set>
                                    <p:animEffect transition="in" filter="fade">
                                      <p:cBhvr>
                                        <p:cTn id="142" dur="500"/>
                                        <p:tgtEl>
                                          <p:spTgt spid="104"/>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57"/>
                                        </p:tgtEl>
                                        <p:attrNameLst>
                                          <p:attrName>style.visibility</p:attrName>
                                        </p:attrNameLst>
                                      </p:cBhvr>
                                      <p:to>
                                        <p:strVal val="visible"/>
                                      </p:to>
                                    </p:set>
                                    <p:animEffect transition="in" filter="fade">
                                      <p:cBhvr>
                                        <p:cTn id="145" dur="500"/>
                                        <p:tgtEl>
                                          <p:spTgt spid="57"/>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56"/>
                                        </p:tgtEl>
                                        <p:attrNameLst>
                                          <p:attrName>style.visibility</p:attrName>
                                        </p:attrNameLst>
                                      </p:cBhvr>
                                      <p:to>
                                        <p:strVal val="visible"/>
                                      </p:to>
                                    </p:set>
                                    <p:animEffect transition="in" filter="fade">
                                      <p:cBhvr>
                                        <p:cTn id="15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uiExpand="1" build="p"/>
      <p:bldP spid="41" grpId="0" uiExpand="1" build="p"/>
      <p:bldP spid="42" grpId="0"/>
      <p:bldP spid="44" grpId="0"/>
      <p:bldP spid="71" grpId="0" animBg="1"/>
      <p:bldP spid="73" grpId="0" animBg="1"/>
      <p:bldP spid="74" grpId="0" animBg="1"/>
      <p:bldP spid="75" grpId="0" animBg="1"/>
      <p:bldP spid="76" grpId="0" animBg="1"/>
      <p:bldP spid="84" grpId="0" uiExpand="1" build="p"/>
      <p:bldP spid="86" grpId="0" animBg="1"/>
      <p:bldP spid="87" grpId="0" animBg="1"/>
      <p:bldP spid="88" grpId="0" animBg="1"/>
      <p:bldP spid="89" grpId="0" animBg="1"/>
      <p:bldP spid="90" grpId="0" animBg="1"/>
      <p:bldP spid="102" grpId="0" animBg="1"/>
      <p:bldP spid="103" grpId="0"/>
      <p:bldP spid="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ed Rectangle 64"/>
          <p:cNvSpPr/>
          <p:nvPr/>
        </p:nvSpPr>
        <p:spPr bwMode="gray">
          <a:xfrm>
            <a:off x="5822716" y="4225548"/>
            <a:ext cx="1797283" cy="494525"/>
          </a:xfrm>
          <a:prstGeom prst="roundRect">
            <a:avLst/>
          </a:prstGeom>
          <a:gradFill>
            <a:gsLst>
              <a:gs pos="57000">
                <a:srgbClr val="14DA43"/>
              </a:gs>
              <a:gs pos="100000">
                <a:srgbClr val="00B050"/>
              </a:gs>
            </a:gsLst>
            <a:lin ang="5400000" scaled="0"/>
          </a:gradFill>
          <a:ln>
            <a:solidFill>
              <a:srgbClr val="14DA4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DE" sz="1600" b="1" dirty="0">
              <a:solidFill>
                <a:schemeClr val="bg1"/>
              </a:solidFill>
            </a:endParaRPr>
          </a:p>
        </p:txBody>
      </p:sp>
      <p:sp>
        <p:nvSpPr>
          <p:cNvPr id="31" name="Title 30"/>
          <p:cNvSpPr>
            <a:spLocks noGrp="1"/>
          </p:cNvSpPr>
          <p:nvPr>
            <p:ph type="title"/>
          </p:nvPr>
        </p:nvSpPr>
        <p:spPr bwMode="gray"/>
        <p:txBody>
          <a:bodyPr/>
          <a:lstStyle/>
          <a:p>
            <a:r>
              <a:rPr lang="de-DE" noProof="0" smtClean="0"/>
              <a:t>Schritt 2: Verschlüsseln von Nachrichten</a:t>
            </a:r>
            <a:endParaRPr lang="de-DE" noProof="0"/>
          </a:p>
        </p:txBody>
      </p:sp>
      <p:sp>
        <p:nvSpPr>
          <p:cNvPr id="105" name="Content Placeholder 104"/>
          <p:cNvSpPr>
            <a:spLocks noGrp="1"/>
          </p:cNvSpPr>
          <p:nvPr>
            <p:ph idx="1"/>
          </p:nvPr>
        </p:nvSpPr>
        <p:spPr bwMode="gray">
          <a:xfrm>
            <a:off x="457200" y="1095375"/>
            <a:ext cx="8229600" cy="1368425"/>
          </a:xfrm>
        </p:spPr>
        <p:txBody>
          <a:bodyPr/>
          <a:lstStyle/>
          <a:p>
            <a:pPr lvl="1"/>
            <a:r>
              <a:rPr lang="de-DE" noProof="0" dirty="0" smtClean="0"/>
              <a:t>Nun hat man die Voraussetzungen, um Nachrichten verschlüsselt zu versenden.</a:t>
            </a:r>
          </a:p>
          <a:p>
            <a:pPr lvl="1"/>
            <a:r>
              <a:rPr lang="de-DE" noProof="0" dirty="0" smtClean="0"/>
              <a:t>Zuerst muss man die Buchstaben umwandeln, damit man mit ihnen auch rechnen kann.</a:t>
            </a:r>
          </a:p>
        </p:txBody>
      </p:sp>
      <p:sp>
        <p:nvSpPr>
          <p:cNvPr id="50" name="Rounded Rectangle 49"/>
          <p:cNvSpPr/>
          <p:nvPr/>
        </p:nvSpPr>
        <p:spPr bwMode="gray">
          <a:xfrm>
            <a:off x="554038" y="2047777"/>
            <a:ext cx="6796673" cy="955307"/>
          </a:xfrm>
          <a:prstGeom prst="roundRect">
            <a:avLst/>
          </a:prstGeom>
          <a:solidFill>
            <a:schemeClr val="bg1"/>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88900" lvl="0"/>
            <a:r>
              <a:rPr lang="de-DE" sz="1600" b="1" dirty="0" smtClean="0">
                <a:solidFill>
                  <a:srgbClr val="C00000"/>
                </a:solidFill>
              </a:rPr>
              <a:t>Dazu kann man zum Beispiel folgende Ersetzung (Substitution) durchführen:</a:t>
            </a:r>
          </a:p>
        </p:txBody>
      </p:sp>
      <p:graphicFrame>
        <p:nvGraphicFramePr>
          <p:cNvPr id="51" name="Table 50"/>
          <p:cNvGraphicFramePr>
            <a:graphicFrameLocks noGrp="1"/>
          </p:cNvGraphicFramePr>
          <p:nvPr/>
        </p:nvGraphicFramePr>
        <p:xfrm>
          <a:off x="763603" y="2433015"/>
          <a:ext cx="2713020" cy="484344"/>
        </p:xfrm>
        <a:graphic>
          <a:graphicData uri="http://schemas.openxmlformats.org/drawingml/2006/table">
            <a:tbl>
              <a:tblPr firstRow="1" bandRow="1">
                <a:tableStyleId>{5C22544A-7EE6-4342-B048-85BDC9FD1C3A}</a:tableStyleId>
              </a:tblPr>
              <a:tblGrid>
                <a:gridCol w="452170"/>
                <a:gridCol w="452170"/>
                <a:gridCol w="452170"/>
                <a:gridCol w="452170"/>
                <a:gridCol w="452170"/>
                <a:gridCol w="452170"/>
              </a:tblGrid>
              <a:tr h="240466">
                <a:tc>
                  <a:txBody>
                    <a:bodyPr/>
                    <a:lstStyle/>
                    <a:p>
                      <a:pPr algn="ctr"/>
                      <a:r>
                        <a:rPr lang="de-DE" sz="1200" dirty="0" smtClean="0">
                          <a:solidFill>
                            <a:srgbClr val="C00000"/>
                          </a:solidFill>
                        </a:rPr>
                        <a:t>A</a:t>
                      </a:r>
                      <a:endParaRPr lang="de-DE" sz="1200" dirty="0">
                        <a:solidFill>
                          <a:srgbClr val="C00000"/>
                        </a:solidFill>
                      </a:endParaRPr>
                    </a:p>
                  </a:txBody>
                  <a:tcPr marL="59293" marR="59293" marT="29646" marB="29646">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dirty="0" smtClean="0">
                          <a:solidFill>
                            <a:srgbClr val="C00000"/>
                          </a:solidFill>
                        </a:rPr>
                        <a:t>B</a:t>
                      </a:r>
                      <a:endParaRPr lang="de-DE" sz="1200" dirty="0">
                        <a:solidFill>
                          <a:srgbClr val="C00000"/>
                        </a:solidFill>
                      </a:endParaRPr>
                    </a:p>
                  </a:txBody>
                  <a:tcPr marL="59293" marR="59293" marT="29646" marB="29646">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dirty="0" smtClean="0">
                          <a:solidFill>
                            <a:srgbClr val="C00000"/>
                          </a:solidFill>
                        </a:rPr>
                        <a:t>C</a:t>
                      </a:r>
                      <a:endParaRPr lang="de-DE" sz="1200" dirty="0">
                        <a:solidFill>
                          <a:srgbClr val="C00000"/>
                        </a:solidFill>
                      </a:endParaRPr>
                    </a:p>
                  </a:txBody>
                  <a:tcPr marL="59293" marR="59293" marT="29646" marB="29646">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dirty="0" smtClean="0">
                          <a:solidFill>
                            <a:srgbClr val="C00000"/>
                          </a:solidFill>
                        </a:rPr>
                        <a:t>D</a:t>
                      </a:r>
                      <a:endParaRPr lang="de-DE" sz="1200" dirty="0">
                        <a:solidFill>
                          <a:srgbClr val="C00000"/>
                        </a:solidFill>
                      </a:endParaRPr>
                    </a:p>
                  </a:txBody>
                  <a:tcPr marL="59293" marR="59293" marT="29646" marB="29646">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dirty="0" smtClean="0">
                          <a:solidFill>
                            <a:srgbClr val="C00000"/>
                          </a:solidFill>
                        </a:rPr>
                        <a:t>…</a:t>
                      </a:r>
                      <a:endParaRPr lang="de-DE" sz="1200" dirty="0">
                        <a:solidFill>
                          <a:srgbClr val="C00000"/>
                        </a:solidFill>
                      </a:endParaRPr>
                    </a:p>
                  </a:txBody>
                  <a:tcPr marL="59293" marR="59293" marT="29646" marB="29646">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dirty="0" smtClean="0">
                          <a:solidFill>
                            <a:srgbClr val="C00000"/>
                          </a:solidFill>
                        </a:rPr>
                        <a:t>Z</a:t>
                      </a:r>
                      <a:endParaRPr lang="de-DE" sz="1200" dirty="0">
                        <a:solidFill>
                          <a:srgbClr val="C00000"/>
                        </a:solidFill>
                      </a:endParaRPr>
                    </a:p>
                  </a:txBody>
                  <a:tcPr marL="59293" marR="59293" marT="29646" marB="29646">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r h="240466">
                <a:tc>
                  <a:txBody>
                    <a:bodyPr/>
                    <a:lstStyle/>
                    <a:p>
                      <a:pPr algn="ctr"/>
                      <a:r>
                        <a:rPr lang="de-DE" sz="1200" dirty="0" smtClean="0">
                          <a:solidFill>
                            <a:srgbClr val="C00000"/>
                          </a:solidFill>
                        </a:rPr>
                        <a:t>01</a:t>
                      </a:r>
                      <a:endParaRPr lang="de-DE" sz="1200" dirty="0">
                        <a:solidFill>
                          <a:srgbClr val="C00000"/>
                        </a:solidFill>
                      </a:endParaRPr>
                    </a:p>
                  </a:txBody>
                  <a:tcPr marL="59293" marR="59293" marT="29646" marB="29646">
                    <a:lnT w="12700" cap="flat" cmpd="sng" algn="ctr">
                      <a:solidFill>
                        <a:schemeClr val="bg1">
                          <a:lumMod val="65000"/>
                        </a:schemeClr>
                      </a:solidFill>
                      <a:prstDash val="solid"/>
                      <a:round/>
                      <a:headEnd type="none" w="med" len="med"/>
                      <a:tailEnd type="none" w="med" len="med"/>
                    </a:lnT>
                    <a:noFill/>
                  </a:tcPr>
                </a:tc>
                <a:tc>
                  <a:txBody>
                    <a:bodyPr/>
                    <a:lstStyle/>
                    <a:p>
                      <a:pPr algn="ctr"/>
                      <a:r>
                        <a:rPr lang="de-DE" sz="1200" dirty="0" smtClean="0">
                          <a:solidFill>
                            <a:srgbClr val="C00000"/>
                          </a:solidFill>
                        </a:rPr>
                        <a:t>02</a:t>
                      </a:r>
                      <a:endParaRPr lang="de-DE" sz="1200" dirty="0">
                        <a:solidFill>
                          <a:srgbClr val="C00000"/>
                        </a:solidFill>
                      </a:endParaRPr>
                    </a:p>
                  </a:txBody>
                  <a:tcPr marL="59293" marR="59293" marT="29646" marB="29646">
                    <a:lnT w="12700" cap="flat" cmpd="sng" algn="ctr">
                      <a:solidFill>
                        <a:schemeClr val="bg1">
                          <a:lumMod val="65000"/>
                        </a:schemeClr>
                      </a:solidFill>
                      <a:prstDash val="solid"/>
                      <a:round/>
                      <a:headEnd type="none" w="med" len="med"/>
                      <a:tailEnd type="none" w="med" len="med"/>
                    </a:lnT>
                    <a:noFill/>
                  </a:tcPr>
                </a:tc>
                <a:tc>
                  <a:txBody>
                    <a:bodyPr/>
                    <a:lstStyle/>
                    <a:p>
                      <a:pPr algn="ctr"/>
                      <a:r>
                        <a:rPr lang="de-DE" sz="1200" dirty="0" smtClean="0">
                          <a:solidFill>
                            <a:srgbClr val="C00000"/>
                          </a:solidFill>
                        </a:rPr>
                        <a:t>03</a:t>
                      </a:r>
                      <a:endParaRPr lang="de-DE" sz="1200" dirty="0">
                        <a:solidFill>
                          <a:srgbClr val="C00000"/>
                        </a:solidFill>
                      </a:endParaRPr>
                    </a:p>
                  </a:txBody>
                  <a:tcPr marL="59293" marR="59293" marT="29646" marB="29646">
                    <a:lnT w="12700" cap="flat" cmpd="sng" algn="ctr">
                      <a:solidFill>
                        <a:schemeClr val="bg1">
                          <a:lumMod val="65000"/>
                        </a:schemeClr>
                      </a:solidFill>
                      <a:prstDash val="solid"/>
                      <a:round/>
                      <a:headEnd type="none" w="med" len="med"/>
                      <a:tailEnd type="none" w="med" len="med"/>
                    </a:lnT>
                    <a:noFill/>
                  </a:tcPr>
                </a:tc>
                <a:tc>
                  <a:txBody>
                    <a:bodyPr/>
                    <a:lstStyle/>
                    <a:p>
                      <a:pPr algn="ctr"/>
                      <a:r>
                        <a:rPr lang="de-DE" sz="1200" dirty="0" smtClean="0">
                          <a:solidFill>
                            <a:srgbClr val="C00000"/>
                          </a:solidFill>
                        </a:rPr>
                        <a:t>04</a:t>
                      </a:r>
                      <a:endParaRPr lang="de-DE" sz="1200" dirty="0">
                        <a:solidFill>
                          <a:srgbClr val="C00000"/>
                        </a:solidFill>
                      </a:endParaRPr>
                    </a:p>
                  </a:txBody>
                  <a:tcPr marL="59293" marR="59293" marT="29646" marB="29646">
                    <a:lnT w="12700" cap="flat" cmpd="sng" algn="ctr">
                      <a:solidFill>
                        <a:schemeClr val="bg1">
                          <a:lumMod val="65000"/>
                        </a:schemeClr>
                      </a:solidFill>
                      <a:prstDash val="solid"/>
                      <a:round/>
                      <a:headEnd type="none" w="med" len="med"/>
                      <a:tailEnd type="none" w="med" len="med"/>
                    </a:lnT>
                    <a:noFill/>
                  </a:tcPr>
                </a:tc>
                <a:tc>
                  <a:txBody>
                    <a:bodyPr/>
                    <a:lstStyle/>
                    <a:p>
                      <a:pPr algn="ctr"/>
                      <a:r>
                        <a:rPr lang="de-DE" sz="1200" dirty="0" smtClean="0">
                          <a:solidFill>
                            <a:srgbClr val="C00000"/>
                          </a:solidFill>
                        </a:rPr>
                        <a:t>…</a:t>
                      </a:r>
                      <a:endParaRPr lang="de-DE" sz="1200" dirty="0">
                        <a:solidFill>
                          <a:srgbClr val="C00000"/>
                        </a:solidFill>
                      </a:endParaRPr>
                    </a:p>
                  </a:txBody>
                  <a:tcPr marL="59293" marR="59293" marT="29646" marB="29646">
                    <a:lnT w="12700" cap="flat" cmpd="sng" algn="ctr">
                      <a:solidFill>
                        <a:schemeClr val="bg1">
                          <a:lumMod val="65000"/>
                        </a:schemeClr>
                      </a:solidFill>
                      <a:prstDash val="solid"/>
                      <a:round/>
                      <a:headEnd type="none" w="med" len="med"/>
                      <a:tailEnd type="none" w="med" len="med"/>
                    </a:lnT>
                    <a:noFill/>
                  </a:tcPr>
                </a:tc>
                <a:tc>
                  <a:txBody>
                    <a:bodyPr/>
                    <a:lstStyle/>
                    <a:p>
                      <a:pPr algn="ctr"/>
                      <a:r>
                        <a:rPr lang="de-DE" sz="1200" dirty="0" smtClean="0">
                          <a:solidFill>
                            <a:srgbClr val="C00000"/>
                          </a:solidFill>
                        </a:rPr>
                        <a:t>26</a:t>
                      </a:r>
                      <a:endParaRPr lang="de-DE" sz="1200" dirty="0">
                        <a:solidFill>
                          <a:srgbClr val="C00000"/>
                        </a:solidFill>
                      </a:endParaRPr>
                    </a:p>
                  </a:txBody>
                  <a:tcPr marL="59293" marR="59293" marT="29646" marB="29646">
                    <a:lnT w="12700" cap="flat" cmpd="sng" algn="ctr">
                      <a:solidFill>
                        <a:schemeClr val="bg1">
                          <a:lumMod val="65000"/>
                        </a:schemeClr>
                      </a:solidFill>
                      <a:prstDash val="solid"/>
                      <a:round/>
                      <a:headEnd type="none" w="med" len="med"/>
                      <a:tailEnd type="none" w="med" len="med"/>
                    </a:lnT>
                    <a:noFill/>
                  </a:tcPr>
                </a:tc>
              </a:tr>
            </a:tbl>
          </a:graphicData>
        </a:graphic>
      </p:graphicFrame>
      <p:sp>
        <p:nvSpPr>
          <p:cNvPr id="54" name="Rectangle 53"/>
          <p:cNvSpPr/>
          <p:nvPr/>
        </p:nvSpPr>
        <p:spPr bwMode="gray">
          <a:xfrm>
            <a:off x="554038" y="3244334"/>
            <a:ext cx="757964" cy="369332"/>
          </a:xfrm>
          <a:prstGeom prst="rect">
            <a:avLst/>
          </a:prstGeom>
        </p:spPr>
        <p:txBody>
          <a:bodyPr wrap="none" lIns="0">
            <a:spAutoFit/>
          </a:bodyPr>
          <a:lstStyle/>
          <a:p>
            <a:r>
              <a:rPr lang="de-DE" b="1" dirty="0" smtClean="0"/>
              <a:t>Formal</a:t>
            </a:r>
            <a:endParaRPr lang="de-DE" dirty="0"/>
          </a:p>
        </p:txBody>
      </p:sp>
      <p:sp>
        <p:nvSpPr>
          <p:cNvPr id="55" name="Rectangle 54"/>
          <p:cNvSpPr/>
          <p:nvPr/>
        </p:nvSpPr>
        <p:spPr bwMode="gray">
          <a:xfrm>
            <a:off x="4716463" y="3244334"/>
            <a:ext cx="836126" cy="369332"/>
          </a:xfrm>
          <a:prstGeom prst="rect">
            <a:avLst/>
          </a:prstGeom>
        </p:spPr>
        <p:txBody>
          <a:bodyPr wrap="none" lIns="0">
            <a:spAutoFit/>
          </a:bodyPr>
          <a:lstStyle/>
          <a:p>
            <a:r>
              <a:rPr lang="de-DE" b="1" dirty="0" smtClean="0"/>
              <a:t>Beispiel</a:t>
            </a:r>
            <a:endParaRPr lang="de-DE" dirty="0"/>
          </a:p>
        </p:txBody>
      </p:sp>
      <p:graphicFrame>
        <p:nvGraphicFramePr>
          <p:cNvPr id="63" name="Table 62"/>
          <p:cNvGraphicFramePr>
            <a:graphicFrameLocks noGrp="1"/>
          </p:cNvGraphicFramePr>
          <p:nvPr/>
        </p:nvGraphicFramePr>
        <p:xfrm>
          <a:off x="5824537" y="4224434"/>
          <a:ext cx="1803084" cy="484344"/>
        </p:xfrm>
        <a:graphic>
          <a:graphicData uri="http://schemas.openxmlformats.org/drawingml/2006/table">
            <a:tbl>
              <a:tblPr firstRow="1" bandRow="1">
                <a:tableStyleId>{5C22544A-7EE6-4342-B048-85BDC9FD1C3A}</a:tableStyleId>
              </a:tblPr>
              <a:tblGrid>
                <a:gridCol w="300514"/>
                <a:gridCol w="300514"/>
                <a:gridCol w="300514"/>
                <a:gridCol w="300514"/>
                <a:gridCol w="300514"/>
                <a:gridCol w="300514"/>
              </a:tblGrid>
              <a:tr h="240466">
                <a:tc>
                  <a:txBody>
                    <a:bodyPr/>
                    <a:lstStyle/>
                    <a:p>
                      <a:pPr algn="ctr"/>
                      <a:r>
                        <a:rPr lang="de-DE" sz="1200" dirty="0" smtClean="0">
                          <a:solidFill>
                            <a:schemeClr val="bg1"/>
                          </a:solidFill>
                        </a:rPr>
                        <a:t>G</a:t>
                      </a:r>
                      <a:endParaRPr lang="de-DE" sz="1200" dirty="0">
                        <a:solidFill>
                          <a:schemeClr val="bg1"/>
                        </a:solidFill>
                      </a:endParaRPr>
                    </a:p>
                  </a:txBody>
                  <a:tcPr marL="59293" marR="59293" marT="29646" marB="29646">
                    <a:lnL w="12700" cmpd="sng">
                      <a:noFill/>
                    </a:lnL>
                    <a:lnR w="12700" cap="flat" cmpd="sng" algn="ctr">
                      <a:solidFill>
                        <a:srgbClr val="14DA43"/>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dirty="0" smtClean="0">
                          <a:solidFill>
                            <a:schemeClr val="bg1"/>
                          </a:solidFill>
                        </a:rPr>
                        <a:t>E</a:t>
                      </a:r>
                      <a:endParaRPr lang="de-DE" sz="1200" dirty="0">
                        <a:solidFill>
                          <a:schemeClr val="bg1"/>
                        </a:solidFill>
                      </a:endParaRPr>
                    </a:p>
                  </a:txBody>
                  <a:tcPr marL="59293" marR="59293" marT="29646" marB="29646">
                    <a:lnL w="12700" cap="flat" cmpd="sng" algn="ctr">
                      <a:solidFill>
                        <a:srgbClr val="14DA43"/>
                      </a:solidFill>
                      <a:prstDash val="solid"/>
                      <a:round/>
                      <a:headEnd type="none" w="med" len="med"/>
                      <a:tailEnd type="none" w="med" len="med"/>
                    </a:lnL>
                    <a:lnR w="12700" cap="flat" cmpd="sng" algn="ctr">
                      <a:solidFill>
                        <a:srgbClr val="14DA43"/>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dirty="0" smtClean="0">
                          <a:solidFill>
                            <a:schemeClr val="bg1"/>
                          </a:solidFill>
                        </a:rPr>
                        <a:t>H</a:t>
                      </a:r>
                      <a:endParaRPr lang="de-DE" sz="1200" dirty="0">
                        <a:solidFill>
                          <a:schemeClr val="bg1"/>
                        </a:solidFill>
                      </a:endParaRPr>
                    </a:p>
                  </a:txBody>
                  <a:tcPr marL="59293" marR="59293" marT="29646" marB="29646">
                    <a:lnL w="12700" cap="flat" cmpd="sng" algn="ctr">
                      <a:solidFill>
                        <a:srgbClr val="14DA43"/>
                      </a:solidFill>
                      <a:prstDash val="solid"/>
                      <a:round/>
                      <a:headEnd type="none" w="med" len="med"/>
                      <a:tailEnd type="none" w="med" len="med"/>
                    </a:lnL>
                    <a:lnR w="12700" cap="flat" cmpd="sng" algn="ctr">
                      <a:solidFill>
                        <a:srgbClr val="14DA43"/>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dirty="0" smtClean="0">
                          <a:solidFill>
                            <a:schemeClr val="bg1"/>
                          </a:solidFill>
                        </a:rPr>
                        <a:t>E</a:t>
                      </a:r>
                      <a:endParaRPr lang="de-DE" sz="1200" dirty="0">
                        <a:solidFill>
                          <a:schemeClr val="bg1"/>
                        </a:solidFill>
                      </a:endParaRPr>
                    </a:p>
                  </a:txBody>
                  <a:tcPr marL="59293" marR="59293" marT="29646" marB="29646">
                    <a:lnL w="12700" cap="flat" cmpd="sng" algn="ctr">
                      <a:solidFill>
                        <a:srgbClr val="14DA43"/>
                      </a:solidFill>
                      <a:prstDash val="solid"/>
                      <a:round/>
                      <a:headEnd type="none" w="med" len="med"/>
                      <a:tailEnd type="none" w="med" len="med"/>
                    </a:lnL>
                    <a:lnR w="12700" cap="flat" cmpd="sng" algn="ctr">
                      <a:solidFill>
                        <a:srgbClr val="14DA43"/>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dirty="0" smtClean="0">
                          <a:solidFill>
                            <a:schemeClr val="bg1"/>
                          </a:solidFill>
                        </a:rPr>
                        <a:t>I</a:t>
                      </a:r>
                      <a:endParaRPr lang="de-DE" sz="1200" dirty="0">
                        <a:solidFill>
                          <a:schemeClr val="bg1"/>
                        </a:solidFill>
                      </a:endParaRPr>
                    </a:p>
                  </a:txBody>
                  <a:tcPr marL="59293" marR="59293" marT="29646" marB="29646">
                    <a:lnL w="12700" cap="flat" cmpd="sng" algn="ctr">
                      <a:solidFill>
                        <a:srgbClr val="14DA43"/>
                      </a:solidFill>
                      <a:prstDash val="solid"/>
                      <a:round/>
                      <a:headEnd type="none" w="med" len="med"/>
                      <a:tailEnd type="none" w="med" len="med"/>
                    </a:lnL>
                    <a:lnR w="12700" cap="flat" cmpd="sng" algn="ctr">
                      <a:solidFill>
                        <a:srgbClr val="14DA43"/>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dirty="0" smtClean="0">
                          <a:solidFill>
                            <a:schemeClr val="bg1"/>
                          </a:solidFill>
                        </a:rPr>
                        <a:t>M</a:t>
                      </a:r>
                      <a:endParaRPr lang="de-DE" sz="1200" dirty="0">
                        <a:solidFill>
                          <a:schemeClr val="bg1"/>
                        </a:solidFill>
                      </a:endParaRPr>
                    </a:p>
                  </a:txBody>
                  <a:tcPr marL="59293" marR="59293" marT="29646" marB="29646">
                    <a:lnL w="12700" cap="flat" cmpd="sng" algn="ctr">
                      <a:solidFill>
                        <a:srgbClr val="14DA43"/>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0466">
                <a:tc>
                  <a:txBody>
                    <a:bodyPr/>
                    <a:lstStyle/>
                    <a:p>
                      <a:pPr algn="ctr"/>
                      <a:r>
                        <a:rPr lang="de-DE" sz="1200" dirty="0" smtClean="0">
                          <a:solidFill>
                            <a:schemeClr val="bg1"/>
                          </a:solidFill>
                        </a:rPr>
                        <a:t>07</a:t>
                      </a:r>
                      <a:endParaRPr lang="de-DE" sz="1200" dirty="0">
                        <a:solidFill>
                          <a:schemeClr val="bg1"/>
                        </a:solidFill>
                      </a:endParaRPr>
                    </a:p>
                  </a:txBody>
                  <a:tcPr marL="59293" marR="59293" marT="29646" marB="29646">
                    <a:lnL w="12700" cap="flat" cmpd="sng" algn="ctr">
                      <a:noFill/>
                      <a:prstDash val="solid"/>
                      <a:round/>
                      <a:headEnd type="none" w="med" len="med"/>
                      <a:tailEnd type="none" w="med" len="med"/>
                    </a:lnL>
                    <a:lnR w="12700" cap="flat" cmpd="sng" algn="ctr">
                      <a:solidFill>
                        <a:srgbClr val="14DA4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de-DE" sz="1200" dirty="0" smtClean="0">
                          <a:solidFill>
                            <a:schemeClr val="bg1"/>
                          </a:solidFill>
                        </a:rPr>
                        <a:t>05</a:t>
                      </a:r>
                      <a:endParaRPr lang="de-DE" sz="1200" dirty="0">
                        <a:solidFill>
                          <a:schemeClr val="bg1"/>
                        </a:solidFill>
                      </a:endParaRPr>
                    </a:p>
                  </a:txBody>
                  <a:tcPr marL="59293" marR="59293" marT="29646" marB="29646">
                    <a:lnL w="12700" cap="flat" cmpd="sng" algn="ctr">
                      <a:solidFill>
                        <a:srgbClr val="14DA43"/>
                      </a:solidFill>
                      <a:prstDash val="solid"/>
                      <a:round/>
                      <a:headEnd type="none" w="med" len="med"/>
                      <a:tailEnd type="none" w="med" len="med"/>
                    </a:lnL>
                    <a:lnR w="12700" cap="flat" cmpd="sng" algn="ctr">
                      <a:solidFill>
                        <a:srgbClr val="14DA4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de-DE" sz="1200" dirty="0" smtClean="0">
                          <a:solidFill>
                            <a:schemeClr val="bg1"/>
                          </a:solidFill>
                        </a:rPr>
                        <a:t>08</a:t>
                      </a:r>
                      <a:endParaRPr lang="de-DE" sz="1200" dirty="0">
                        <a:solidFill>
                          <a:schemeClr val="bg1"/>
                        </a:solidFill>
                      </a:endParaRPr>
                    </a:p>
                  </a:txBody>
                  <a:tcPr marL="59293" marR="59293" marT="29646" marB="29646">
                    <a:lnL w="12700" cap="flat" cmpd="sng" algn="ctr">
                      <a:solidFill>
                        <a:srgbClr val="14DA43"/>
                      </a:solidFill>
                      <a:prstDash val="solid"/>
                      <a:round/>
                      <a:headEnd type="none" w="med" len="med"/>
                      <a:tailEnd type="none" w="med" len="med"/>
                    </a:lnL>
                    <a:lnR w="12700" cap="flat" cmpd="sng" algn="ctr">
                      <a:solidFill>
                        <a:srgbClr val="14DA4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de-DE" sz="1200" dirty="0" smtClean="0">
                          <a:solidFill>
                            <a:schemeClr val="bg1"/>
                          </a:solidFill>
                        </a:rPr>
                        <a:t>05</a:t>
                      </a:r>
                      <a:endParaRPr lang="de-DE" sz="1200" dirty="0">
                        <a:solidFill>
                          <a:schemeClr val="bg1"/>
                        </a:solidFill>
                      </a:endParaRPr>
                    </a:p>
                  </a:txBody>
                  <a:tcPr marL="59293" marR="59293" marT="29646" marB="29646">
                    <a:lnL w="12700" cap="flat" cmpd="sng" algn="ctr">
                      <a:solidFill>
                        <a:srgbClr val="14DA43"/>
                      </a:solidFill>
                      <a:prstDash val="solid"/>
                      <a:round/>
                      <a:headEnd type="none" w="med" len="med"/>
                      <a:tailEnd type="none" w="med" len="med"/>
                    </a:lnL>
                    <a:lnR w="12700" cap="flat" cmpd="sng" algn="ctr">
                      <a:solidFill>
                        <a:srgbClr val="14DA4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de-DE" sz="1200" dirty="0" smtClean="0">
                          <a:solidFill>
                            <a:schemeClr val="bg1"/>
                          </a:solidFill>
                        </a:rPr>
                        <a:t>09</a:t>
                      </a:r>
                      <a:endParaRPr lang="de-DE" sz="1200" dirty="0">
                        <a:solidFill>
                          <a:schemeClr val="bg1"/>
                        </a:solidFill>
                      </a:endParaRPr>
                    </a:p>
                  </a:txBody>
                  <a:tcPr marL="59293" marR="59293" marT="29646" marB="29646">
                    <a:lnL w="12700" cap="flat" cmpd="sng" algn="ctr">
                      <a:solidFill>
                        <a:srgbClr val="14DA43"/>
                      </a:solidFill>
                      <a:prstDash val="solid"/>
                      <a:round/>
                      <a:headEnd type="none" w="med" len="med"/>
                      <a:tailEnd type="none" w="med" len="med"/>
                    </a:lnL>
                    <a:lnR w="12700" cap="flat" cmpd="sng" algn="ctr">
                      <a:solidFill>
                        <a:srgbClr val="14DA4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de-DE" sz="1200" dirty="0" smtClean="0">
                          <a:solidFill>
                            <a:schemeClr val="bg1"/>
                          </a:solidFill>
                        </a:rPr>
                        <a:t>13</a:t>
                      </a:r>
                      <a:endParaRPr lang="de-DE" sz="1200" dirty="0">
                        <a:solidFill>
                          <a:schemeClr val="bg1"/>
                        </a:solidFill>
                      </a:endParaRPr>
                    </a:p>
                  </a:txBody>
                  <a:tcPr marL="59293" marR="59293" marT="29646" marB="29646">
                    <a:lnL w="12700" cap="flat" cmpd="sng" algn="ctr">
                      <a:solidFill>
                        <a:srgbClr val="14DA43"/>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3" name="Rounded Rectangle 22"/>
          <p:cNvSpPr/>
          <p:nvPr/>
        </p:nvSpPr>
        <p:spPr bwMode="gray">
          <a:xfrm>
            <a:off x="5803666" y="5943600"/>
            <a:ext cx="1797283" cy="284163"/>
          </a:xfrm>
          <a:prstGeom prst="roundRect">
            <a:avLst/>
          </a:prstGeom>
          <a:gradFill>
            <a:gsLst>
              <a:gs pos="57000">
                <a:srgbClr val="FF0000"/>
              </a:gs>
              <a:gs pos="100000">
                <a:srgbClr val="C00000"/>
              </a:gs>
            </a:gsLst>
            <a:lin ang="540000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600" b="1" dirty="0">
              <a:solidFill>
                <a:schemeClr val="bg1"/>
              </a:solidFill>
            </a:endParaRPr>
          </a:p>
        </p:txBody>
      </p:sp>
      <p:graphicFrame>
        <p:nvGraphicFramePr>
          <p:cNvPr id="24" name="Table 23"/>
          <p:cNvGraphicFramePr>
            <a:graphicFrameLocks noGrp="1"/>
          </p:cNvGraphicFramePr>
          <p:nvPr/>
        </p:nvGraphicFramePr>
        <p:xfrm>
          <a:off x="5800220" y="5949949"/>
          <a:ext cx="1817874" cy="277813"/>
        </p:xfrm>
        <a:graphic>
          <a:graphicData uri="http://schemas.openxmlformats.org/drawingml/2006/table">
            <a:tbl>
              <a:tblPr firstRow="1" bandRow="1">
                <a:tableStyleId>{5C22544A-7EE6-4342-B048-85BDC9FD1C3A}</a:tableStyleId>
              </a:tblPr>
              <a:tblGrid>
                <a:gridCol w="302979"/>
                <a:gridCol w="302979"/>
                <a:gridCol w="302979"/>
                <a:gridCol w="302979"/>
                <a:gridCol w="302979"/>
                <a:gridCol w="302979"/>
              </a:tblGrid>
              <a:tr h="277813">
                <a:tc>
                  <a:txBody>
                    <a:bodyPr/>
                    <a:lstStyle/>
                    <a:p>
                      <a:pPr algn="ctr"/>
                      <a:r>
                        <a:rPr lang="de-DE" sz="1200" dirty="0" smtClean="0">
                          <a:solidFill>
                            <a:schemeClr val="bg1"/>
                          </a:solidFill>
                        </a:rPr>
                        <a:t>63</a:t>
                      </a:r>
                      <a:endParaRPr lang="de-DE" sz="1200" dirty="0">
                        <a:solidFill>
                          <a:schemeClr val="bg1"/>
                        </a:solidFill>
                      </a:endParaRPr>
                    </a:p>
                  </a:txBody>
                  <a:tcPr marL="59293" marR="59293" marT="29646" marB="29646">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de-DE" sz="1200" dirty="0" smtClean="0">
                          <a:solidFill>
                            <a:schemeClr val="bg1"/>
                          </a:solidFill>
                        </a:rPr>
                        <a:t>31</a:t>
                      </a:r>
                      <a:endParaRPr lang="de-DE" sz="1200" dirty="0">
                        <a:solidFill>
                          <a:schemeClr val="bg1"/>
                        </a:solidFill>
                      </a:endParaRPr>
                    </a:p>
                  </a:txBody>
                  <a:tcPr marL="59293" marR="59293" marT="29646" marB="2964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de-DE" sz="1200" dirty="0" smtClean="0">
                          <a:solidFill>
                            <a:schemeClr val="bg1"/>
                          </a:solidFill>
                        </a:rPr>
                        <a:t>08</a:t>
                      </a:r>
                      <a:endParaRPr lang="de-DE" sz="1200" dirty="0">
                        <a:solidFill>
                          <a:schemeClr val="bg1"/>
                        </a:solidFill>
                      </a:endParaRPr>
                    </a:p>
                  </a:txBody>
                  <a:tcPr marL="59293" marR="59293" marT="29646" marB="2964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de-DE" sz="1200" dirty="0" smtClean="0">
                          <a:solidFill>
                            <a:schemeClr val="bg1"/>
                          </a:solidFill>
                        </a:rPr>
                        <a:t>31</a:t>
                      </a:r>
                      <a:endParaRPr lang="de-DE" sz="1200" dirty="0">
                        <a:solidFill>
                          <a:schemeClr val="bg1"/>
                        </a:solidFill>
                      </a:endParaRPr>
                    </a:p>
                  </a:txBody>
                  <a:tcPr marL="59293" marR="59293" marT="29646" marB="2964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de-DE" sz="1200" dirty="0" smtClean="0">
                          <a:solidFill>
                            <a:schemeClr val="bg1"/>
                          </a:solidFill>
                        </a:rPr>
                        <a:t>81</a:t>
                      </a:r>
                      <a:endParaRPr lang="de-DE" sz="1200" dirty="0">
                        <a:solidFill>
                          <a:schemeClr val="bg1"/>
                        </a:solidFill>
                      </a:endParaRPr>
                    </a:p>
                  </a:txBody>
                  <a:tcPr marL="59293" marR="59293" marT="29646" marB="2964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de-DE" sz="1200" dirty="0" smtClean="0">
                          <a:solidFill>
                            <a:schemeClr val="bg1"/>
                          </a:solidFill>
                        </a:rPr>
                        <a:t>13</a:t>
                      </a:r>
                      <a:endParaRPr lang="de-DE" sz="1200" dirty="0">
                        <a:solidFill>
                          <a:schemeClr val="bg1"/>
                        </a:solidFill>
                      </a:endParaRPr>
                    </a:p>
                  </a:txBody>
                  <a:tcPr marL="59293" marR="59293" marT="29646" marB="29646">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7" name="Gruppieren 26"/>
          <p:cNvGrpSpPr/>
          <p:nvPr/>
        </p:nvGrpSpPr>
        <p:grpSpPr bwMode="gray">
          <a:xfrm>
            <a:off x="554038" y="3652329"/>
            <a:ext cx="3873500" cy="1611393"/>
            <a:chOff x="554038" y="3652329"/>
            <a:chExt cx="3873500" cy="1611393"/>
          </a:xfrm>
        </p:grpSpPr>
        <p:sp>
          <p:nvSpPr>
            <p:cNvPr id="52" name="TextBox 51"/>
            <p:cNvSpPr txBox="1"/>
            <p:nvPr/>
          </p:nvSpPr>
          <p:spPr bwMode="gray">
            <a:xfrm>
              <a:off x="554038" y="3652329"/>
              <a:ext cx="3873500" cy="1600438"/>
            </a:xfrm>
            <a:prstGeom prst="rect">
              <a:avLst/>
            </a:prstGeom>
            <a:noFill/>
          </p:spPr>
          <p:txBody>
            <a:bodyPr wrap="square" lIns="0" rtlCol="0">
              <a:spAutoFit/>
            </a:bodyPr>
            <a:lstStyle/>
            <a:p>
              <a:pPr lvl="0"/>
              <a:r>
                <a:rPr lang="de-DE" sz="1400" dirty="0" smtClean="0"/>
                <a:t>Zum Verschlüsseln der Nachricht, muss nun</a:t>
              </a:r>
            </a:p>
            <a:p>
              <a:pPr lvl="0"/>
              <a:endParaRPr lang="de-DE" sz="1400" dirty="0" smtClean="0"/>
            </a:p>
            <a:p>
              <a:pPr lvl="0"/>
              <a:endParaRPr lang="de-DE" sz="1400" dirty="0" smtClean="0"/>
            </a:p>
            <a:p>
              <a:pPr lvl="0"/>
              <a:r>
                <a:rPr lang="de-DE" sz="1400" dirty="0" smtClean="0"/>
                <a:t>gerechnet werden, wobei      der als Zahl codierte Klartext ist, und     die verschlüsselte Nachricht (das Chiffrat) darstellt. Die Zahlen     und      stammen aus dem öffentlichen RSA-Schlüssel             .     </a:t>
              </a:r>
              <a:endParaRPr lang="de-DE" sz="1400" dirty="0"/>
            </a:p>
          </p:txBody>
        </p:sp>
        <p:pic>
          <p:nvPicPr>
            <p:cNvPr id="35841" name="Picture 1"/>
            <p:cNvPicPr>
              <a:picLocks noChangeAspect="1" noChangeArrowheads="1"/>
            </p:cNvPicPr>
            <p:nvPr/>
          </p:nvPicPr>
          <p:blipFill>
            <a:blip r:embed="rId3" cstate="print"/>
            <a:srcRect l="47915" t="-10789" r="48435" b="16818"/>
            <a:stretch>
              <a:fillRect/>
            </a:stretch>
          </p:blipFill>
          <p:spPr bwMode="gray">
            <a:xfrm>
              <a:off x="2347722" y="4268300"/>
              <a:ext cx="298508" cy="298507"/>
            </a:xfrm>
            <a:prstGeom prst="rect">
              <a:avLst/>
            </a:prstGeom>
            <a:noFill/>
            <a:ln w="9525">
              <a:noFill/>
              <a:miter lim="800000"/>
              <a:headEnd/>
              <a:tailEnd/>
            </a:ln>
            <a:effectLst/>
          </p:spPr>
        </p:pic>
        <p:pic>
          <p:nvPicPr>
            <p:cNvPr id="35842" name="Picture 2"/>
            <p:cNvPicPr>
              <a:picLocks noChangeAspect="1" noChangeArrowheads="1"/>
            </p:cNvPicPr>
            <p:nvPr/>
          </p:nvPicPr>
          <p:blipFill>
            <a:blip r:embed="rId4" cstate="print"/>
            <a:srcRect l="45368" t="-2291" r="51309" b="25406"/>
            <a:stretch>
              <a:fillRect/>
            </a:stretch>
          </p:blipFill>
          <p:spPr bwMode="gray">
            <a:xfrm>
              <a:off x="2557659" y="4734729"/>
              <a:ext cx="249401" cy="224112"/>
            </a:xfrm>
            <a:prstGeom prst="rect">
              <a:avLst/>
            </a:prstGeom>
            <a:noFill/>
            <a:ln w="9525">
              <a:noFill/>
              <a:miter lim="800000"/>
              <a:headEnd/>
              <a:tailEnd/>
            </a:ln>
            <a:effectLst/>
          </p:spPr>
        </p:pic>
        <p:pic>
          <p:nvPicPr>
            <p:cNvPr id="59" name="Picture 2"/>
            <p:cNvPicPr>
              <a:picLocks noChangeAspect="1" noChangeArrowheads="1"/>
            </p:cNvPicPr>
            <p:nvPr/>
          </p:nvPicPr>
          <p:blipFill>
            <a:blip r:embed="rId4" cstate="print"/>
            <a:srcRect l="51209" t="-2291" r="46005" b="25406"/>
            <a:stretch>
              <a:fillRect/>
            </a:stretch>
          </p:blipFill>
          <p:spPr bwMode="gray">
            <a:xfrm>
              <a:off x="1708995" y="4509151"/>
              <a:ext cx="227838" cy="244234"/>
            </a:xfrm>
            <a:prstGeom prst="rect">
              <a:avLst/>
            </a:prstGeom>
            <a:noFill/>
            <a:ln w="9525">
              <a:noFill/>
              <a:miter lim="800000"/>
              <a:headEnd/>
              <a:tailEnd/>
            </a:ln>
            <a:effectLst/>
          </p:spPr>
        </p:pic>
        <p:pic>
          <p:nvPicPr>
            <p:cNvPr id="60" name="Picture 2"/>
            <p:cNvPicPr>
              <a:picLocks noChangeAspect="1" noChangeArrowheads="1"/>
            </p:cNvPicPr>
            <p:nvPr/>
          </p:nvPicPr>
          <p:blipFill>
            <a:blip r:embed="rId4" cstate="print"/>
            <a:srcRect l="48691" t="3560" r="48630" b="25406"/>
            <a:stretch>
              <a:fillRect/>
            </a:stretch>
          </p:blipFill>
          <p:spPr bwMode="gray">
            <a:xfrm>
              <a:off x="3141961" y="4751736"/>
              <a:ext cx="201025" cy="207057"/>
            </a:xfrm>
            <a:prstGeom prst="rect">
              <a:avLst/>
            </a:prstGeom>
            <a:noFill/>
            <a:ln w="9525">
              <a:noFill/>
              <a:miter lim="800000"/>
              <a:headEnd/>
              <a:tailEnd/>
            </a:ln>
            <a:effectLst/>
          </p:spPr>
        </p:pic>
        <p:pic>
          <p:nvPicPr>
            <p:cNvPr id="35844" name="Picture 4"/>
            <p:cNvPicPr>
              <a:picLocks noChangeAspect="1" noChangeArrowheads="1"/>
            </p:cNvPicPr>
            <p:nvPr/>
          </p:nvPicPr>
          <p:blipFill>
            <a:blip r:embed="rId5" cstate="print"/>
            <a:srcRect r="92175" b="345"/>
            <a:stretch>
              <a:fillRect/>
            </a:stretch>
          </p:blipFill>
          <p:spPr bwMode="gray">
            <a:xfrm>
              <a:off x="2788338" y="4973368"/>
              <a:ext cx="586937" cy="290354"/>
            </a:xfrm>
            <a:prstGeom prst="rect">
              <a:avLst/>
            </a:prstGeom>
            <a:noFill/>
            <a:ln w="9525">
              <a:noFill/>
              <a:miter lim="800000"/>
              <a:headEnd/>
              <a:tailEnd/>
            </a:ln>
            <a:effectLst/>
          </p:spPr>
        </p:pic>
      </p:grpSp>
      <p:grpSp>
        <p:nvGrpSpPr>
          <p:cNvPr id="32" name="Gruppieren 31"/>
          <p:cNvGrpSpPr/>
          <p:nvPr/>
        </p:nvGrpSpPr>
        <p:grpSpPr bwMode="gray">
          <a:xfrm>
            <a:off x="554038" y="5433060"/>
            <a:ext cx="3873500" cy="794703"/>
            <a:chOff x="554038" y="5433060"/>
            <a:chExt cx="3873500" cy="794703"/>
          </a:xfrm>
        </p:grpSpPr>
        <p:sp>
          <p:nvSpPr>
            <p:cNvPr id="25" name="Rounded Rectangle 24"/>
            <p:cNvSpPr/>
            <p:nvPr/>
          </p:nvSpPr>
          <p:spPr bwMode="gray">
            <a:xfrm>
              <a:off x="554038" y="5433060"/>
              <a:ext cx="3873500" cy="794703"/>
            </a:xfrm>
            <a:prstGeom prst="roundRect">
              <a:avLst/>
            </a:prstGeom>
            <a:solidFill>
              <a:schemeClr val="bg1"/>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7063" lvl="0"/>
              <a:r>
                <a:rPr lang="de-DE" sz="1400" b="1" dirty="0" smtClean="0">
                  <a:solidFill>
                    <a:srgbClr val="C00000"/>
                  </a:solidFill>
                </a:rPr>
                <a:t>Das hier dargestellte Verfahren ist deutlich vereinfacht. </a:t>
              </a:r>
              <a:br>
                <a:rPr lang="de-DE" sz="1400" b="1" dirty="0" smtClean="0">
                  <a:solidFill>
                    <a:srgbClr val="C00000"/>
                  </a:solidFill>
                </a:rPr>
              </a:br>
              <a:r>
                <a:rPr lang="de-DE" sz="1400" b="1" dirty="0" smtClean="0">
                  <a:solidFill>
                    <a:srgbClr val="C00000"/>
                  </a:solidFill>
                </a:rPr>
                <a:t>Näheres auf den nachfolgenden Folien.</a:t>
              </a:r>
            </a:p>
          </p:txBody>
        </p:sp>
        <p:sp>
          <p:nvSpPr>
            <p:cNvPr id="26" name="Rounded Rectangle 25"/>
            <p:cNvSpPr/>
            <p:nvPr/>
          </p:nvSpPr>
          <p:spPr bwMode="gray">
            <a:xfrm>
              <a:off x="735078" y="5661259"/>
              <a:ext cx="373864" cy="373864"/>
            </a:xfrm>
            <a:prstGeom prst="roundRect">
              <a:avLst/>
            </a:prstGeom>
            <a:gradFill>
              <a:gsLst>
                <a:gs pos="57000">
                  <a:srgbClr val="FFFF00"/>
                </a:gs>
                <a:gs pos="100000">
                  <a:srgbClr val="FFC000"/>
                </a:gs>
              </a:gsLst>
              <a:lin ang="5400000" scaled="0"/>
            </a:gra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de-DE" sz="2400" b="1" dirty="0" smtClean="0">
                  <a:solidFill>
                    <a:schemeClr val="tx1"/>
                  </a:solidFill>
                </a:rPr>
                <a:t>!</a:t>
              </a:r>
              <a:endParaRPr lang="de-DE" sz="2400" b="1" dirty="0">
                <a:solidFill>
                  <a:schemeClr val="tx1"/>
                </a:solidFill>
              </a:endParaRPr>
            </a:p>
          </p:txBody>
        </p:sp>
      </p:grpSp>
      <p:sp>
        <p:nvSpPr>
          <p:cNvPr id="53" name="TextBox 52"/>
          <p:cNvSpPr txBox="1"/>
          <p:nvPr/>
        </p:nvSpPr>
        <p:spPr bwMode="gray">
          <a:xfrm>
            <a:off x="4716463" y="3634785"/>
            <a:ext cx="4244657" cy="2277547"/>
          </a:xfrm>
          <a:prstGeom prst="rect">
            <a:avLst/>
          </a:prstGeom>
          <a:noFill/>
        </p:spPr>
        <p:txBody>
          <a:bodyPr wrap="square" lIns="0" rtlCol="0">
            <a:spAutoFit/>
          </a:bodyPr>
          <a:lstStyle/>
          <a:p>
            <a:pPr lvl="0">
              <a:spcAft>
                <a:spcPts val="1200"/>
              </a:spcAft>
            </a:pPr>
            <a:r>
              <a:rPr lang="de-DE" sz="1400" dirty="0" smtClean="0">
                <a:latin typeface="+mj-lt"/>
                <a:ea typeface="Times New Roman"/>
                <a:cs typeface="Times New Roman"/>
              </a:rPr>
              <a:t>Wir führen unser Beispiel nun fort, wählen </a:t>
            </a:r>
            <a:br>
              <a:rPr lang="de-DE" sz="1400" dirty="0" smtClean="0">
                <a:latin typeface="+mj-lt"/>
                <a:ea typeface="Times New Roman"/>
                <a:cs typeface="Times New Roman"/>
              </a:rPr>
            </a:br>
            <a:r>
              <a:rPr lang="de-DE" sz="1400" dirty="0" smtClean="0">
                <a:latin typeface="+mj-lt"/>
                <a:ea typeface="Times New Roman"/>
                <a:cs typeface="Times New Roman"/>
              </a:rPr>
              <a:t>uns das Wort „GEHEIM“ und verschlüsseln es:</a:t>
            </a:r>
          </a:p>
          <a:p>
            <a:pPr lvl="0">
              <a:spcAft>
                <a:spcPts val="1200"/>
              </a:spcAft>
            </a:pPr>
            <a:endParaRPr lang="de-DE" sz="1400" dirty="0" smtClean="0">
              <a:latin typeface="+mj-lt"/>
              <a:ea typeface="Times New Roman"/>
              <a:cs typeface="Times New Roman"/>
            </a:endParaRPr>
          </a:p>
          <a:p>
            <a:pPr lvl="0">
              <a:spcAft>
                <a:spcPts val="1200"/>
              </a:spcAft>
            </a:pPr>
            <a:r>
              <a:rPr lang="de-DE" sz="1400" dirty="0" smtClean="0">
                <a:latin typeface="+mj-lt"/>
                <a:ea typeface="Times New Roman"/>
                <a:cs typeface="Times New Roman"/>
              </a:rPr>
              <a:t/>
            </a:r>
            <a:br>
              <a:rPr lang="de-DE" sz="1400" dirty="0" smtClean="0">
                <a:latin typeface="+mj-lt"/>
                <a:ea typeface="Times New Roman"/>
                <a:cs typeface="Times New Roman"/>
              </a:rPr>
            </a:br>
            <a:r>
              <a:rPr lang="de-DE" sz="1400" dirty="0" smtClean="0">
                <a:latin typeface="+mj-lt"/>
                <a:ea typeface="Times New Roman"/>
                <a:cs typeface="Times New Roman"/>
              </a:rPr>
              <a:t>Nun wird G = 7 mit Hilfe der Formel links verschlüsselt. </a:t>
            </a:r>
            <a:br>
              <a:rPr lang="de-DE" sz="1400" dirty="0" smtClean="0">
                <a:latin typeface="+mj-lt"/>
                <a:ea typeface="Times New Roman"/>
                <a:cs typeface="Times New Roman"/>
              </a:rPr>
            </a:br>
            <a:r>
              <a:rPr lang="de-DE" sz="1400" dirty="0" smtClean="0">
                <a:latin typeface="+mj-lt"/>
                <a:ea typeface="Times New Roman"/>
                <a:cs typeface="Times New Roman"/>
              </a:rPr>
              <a:t>Unser öffentlicher Schlüssel ist: 	          </a:t>
            </a:r>
            <a:br>
              <a:rPr lang="de-DE" sz="1400" dirty="0" smtClean="0">
                <a:latin typeface="+mj-lt"/>
                <a:ea typeface="Times New Roman"/>
                <a:cs typeface="Times New Roman"/>
              </a:rPr>
            </a:br>
            <a:endParaRPr lang="de-DE" sz="1400" dirty="0" smtClean="0">
              <a:latin typeface="+mj-lt"/>
              <a:ea typeface="Times New Roman"/>
              <a:cs typeface="Times New Roman"/>
            </a:endParaRPr>
          </a:p>
          <a:p>
            <a:pPr lvl="0">
              <a:spcAft>
                <a:spcPts val="1200"/>
              </a:spcAft>
            </a:pPr>
            <a:r>
              <a:rPr lang="de-DE" sz="1400" dirty="0" smtClean="0">
                <a:latin typeface="+mj-lt"/>
                <a:ea typeface="Times New Roman"/>
                <a:cs typeface="Times New Roman"/>
              </a:rPr>
              <a:t>So wird „GEHEIM“ verschlüsselt in die Zahlen:</a:t>
            </a:r>
          </a:p>
        </p:txBody>
      </p:sp>
      <p:sp>
        <p:nvSpPr>
          <p:cNvPr id="66" name="Rectangle 65"/>
          <p:cNvSpPr/>
          <p:nvPr/>
        </p:nvSpPr>
        <p:spPr bwMode="gray">
          <a:xfrm>
            <a:off x="5033494" y="4454009"/>
            <a:ext cx="761491" cy="307777"/>
          </a:xfrm>
          <a:prstGeom prst="rect">
            <a:avLst/>
          </a:prstGeom>
        </p:spPr>
        <p:txBody>
          <a:bodyPr wrap="none" lIns="0">
            <a:spAutoFit/>
          </a:bodyPr>
          <a:lstStyle/>
          <a:p>
            <a:pPr algn="r"/>
            <a:r>
              <a:rPr lang="de-DE" sz="1400" i="1" dirty="0" smtClean="0"/>
              <a:t>in Zahlen</a:t>
            </a:r>
            <a:endParaRPr lang="de-DE" sz="1400" i="1" dirty="0"/>
          </a:p>
        </p:txBody>
      </p:sp>
      <p:sp>
        <p:nvSpPr>
          <p:cNvPr id="69" name="Rectangle 68"/>
          <p:cNvSpPr/>
          <p:nvPr/>
        </p:nvSpPr>
        <p:spPr bwMode="gray">
          <a:xfrm>
            <a:off x="4852685" y="4206359"/>
            <a:ext cx="942309" cy="307777"/>
          </a:xfrm>
          <a:prstGeom prst="rect">
            <a:avLst/>
          </a:prstGeom>
        </p:spPr>
        <p:txBody>
          <a:bodyPr wrap="none" lIns="0">
            <a:spAutoFit/>
          </a:bodyPr>
          <a:lstStyle/>
          <a:p>
            <a:pPr algn="r"/>
            <a:r>
              <a:rPr lang="de-DE" sz="1400" i="1" dirty="0" smtClean="0"/>
              <a:t>Buchstaben</a:t>
            </a:r>
            <a:endParaRPr lang="de-DE" sz="1400" i="1" dirty="0"/>
          </a:p>
        </p:txBody>
      </p:sp>
      <p:sp>
        <p:nvSpPr>
          <p:cNvPr id="29" name="Foliennummernplatzhalter 28"/>
          <p:cNvSpPr>
            <a:spLocks noGrp="1"/>
          </p:cNvSpPr>
          <p:nvPr>
            <p:ph type="sldNum" sz="quarter" idx="4"/>
          </p:nvPr>
        </p:nvSpPr>
        <p:spPr>
          <a:xfrm>
            <a:off x="554038" y="6548120"/>
            <a:ext cx="1092200" cy="219075"/>
          </a:xfrm>
        </p:spPr>
        <p:txBody>
          <a:bodyPr/>
          <a:lstStyle/>
          <a:p>
            <a:fld id="{9DE08E51-56CF-4C15-BAC0-8C0D6423660B}" type="slidenum">
              <a:rPr lang="de-DE" smtClean="0"/>
              <a:pPr/>
              <a:t>13</a:t>
            </a:fld>
            <a:endParaRPr lang="de-DE"/>
          </a:p>
        </p:txBody>
      </p:sp>
      <p:grpSp>
        <p:nvGrpSpPr>
          <p:cNvPr id="33" name="Gruppieren 32"/>
          <p:cNvGrpSpPr/>
          <p:nvPr/>
        </p:nvGrpSpPr>
        <p:grpSpPr>
          <a:xfrm>
            <a:off x="4716462" y="5066983"/>
            <a:ext cx="3989387" cy="487997"/>
            <a:chOff x="4716462" y="5066983"/>
            <a:chExt cx="3989387" cy="487997"/>
          </a:xfrm>
        </p:grpSpPr>
        <p:pic>
          <p:nvPicPr>
            <p:cNvPr id="39937" name="Picture 1"/>
            <p:cNvPicPr>
              <a:picLocks noChangeAspect="1" noChangeArrowheads="1"/>
            </p:cNvPicPr>
            <p:nvPr/>
          </p:nvPicPr>
          <p:blipFill>
            <a:blip r:embed="rId6" cstate="print"/>
            <a:srcRect l="45496" r="45561" b="8164"/>
            <a:stretch>
              <a:fillRect/>
            </a:stretch>
          </p:blipFill>
          <p:spPr bwMode="gray">
            <a:xfrm>
              <a:off x="6951406" y="5066983"/>
              <a:ext cx="547943" cy="218163"/>
            </a:xfrm>
            <a:prstGeom prst="rect">
              <a:avLst/>
            </a:prstGeom>
            <a:noFill/>
            <a:ln w="9525">
              <a:noFill/>
              <a:miter lim="800000"/>
              <a:headEnd/>
              <a:tailEnd/>
            </a:ln>
            <a:effectLst/>
          </p:spPr>
        </p:pic>
        <p:pic>
          <p:nvPicPr>
            <p:cNvPr id="79873" name="Picture 1"/>
            <p:cNvPicPr>
              <a:picLocks noChangeAspect="1" noChangeArrowheads="1"/>
            </p:cNvPicPr>
            <p:nvPr/>
          </p:nvPicPr>
          <p:blipFill>
            <a:blip r:embed="rId7" cstate="print"/>
            <a:srcRect l="19283" t="-7755" r="18959"/>
            <a:stretch>
              <a:fillRect/>
            </a:stretch>
          </p:blipFill>
          <p:spPr bwMode="auto">
            <a:xfrm>
              <a:off x="4716462" y="5285780"/>
              <a:ext cx="3989387" cy="269200"/>
            </a:xfrm>
            <a:prstGeom prst="rect">
              <a:avLst/>
            </a:prstGeom>
            <a:noFill/>
            <a:ln w="9525">
              <a:noFill/>
              <a:miter lim="800000"/>
              <a:headEnd/>
              <a:tailEnd/>
            </a:ln>
            <a:effectLst/>
          </p:spPr>
        </p:pic>
      </p:grpSp>
      <p:pic>
        <p:nvPicPr>
          <p:cNvPr id="64514" name="Picture 2"/>
          <p:cNvPicPr>
            <a:picLocks noChangeAspect="1" noChangeArrowheads="1"/>
          </p:cNvPicPr>
          <p:nvPr/>
        </p:nvPicPr>
        <p:blipFill>
          <a:blip r:embed="rId8"/>
          <a:srcRect l="39328" t="-957" r="40693" b="30929"/>
          <a:stretch>
            <a:fillRect/>
          </a:stretch>
        </p:blipFill>
        <p:spPr bwMode="auto">
          <a:xfrm>
            <a:off x="1392238" y="3990668"/>
            <a:ext cx="1640093" cy="31540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animEffect transition="in" filter="fade">
                                      <p:cBhvr>
                                        <p:cTn id="7" dur="500"/>
                                        <p:tgtEl>
                                          <p:spTgt spid="1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5">
                                            <p:txEl>
                                              <p:pRg st="1" end="1"/>
                                            </p:txEl>
                                          </p:spTgt>
                                        </p:tgtEl>
                                        <p:attrNameLst>
                                          <p:attrName>style.visibility</p:attrName>
                                        </p:attrNameLst>
                                      </p:cBhvr>
                                      <p:to>
                                        <p:strVal val="visible"/>
                                      </p:to>
                                    </p:set>
                                    <p:animEffect transition="in" filter="fade">
                                      <p:cBhvr>
                                        <p:cTn id="12" dur="500"/>
                                        <p:tgtEl>
                                          <p:spTgt spid="105">
                                            <p:txEl>
                                              <p:pRg st="1" end="1"/>
                                            </p:txEl>
                                          </p:spTgt>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par>
                                <p:cTn id="16" presetID="10" presetClass="entr" presetSubtype="0" fill="hold" nodeType="withEffect">
                                  <p:stCondLst>
                                    <p:cond delay="50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500"/>
                                        <p:tgtEl>
                                          <p:spTgt spid="5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par>
                                <p:cTn id="24" presetID="10"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nodeType="withEffect">
                                  <p:stCondLst>
                                    <p:cond delay="0"/>
                                  </p:stCondLst>
                                  <p:childTnLst>
                                    <p:set>
                                      <p:cBhvr>
                                        <p:cTn id="28" dur="1" fill="hold">
                                          <p:stCondLst>
                                            <p:cond delay="0"/>
                                          </p:stCondLst>
                                        </p:cTn>
                                        <p:tgtEl>
                                          <p:spTgt spid="64514"/>
                                        </p:tgtEl>
                                        <p:attrNameLst>
                                          <p:attrName>style.visibility</p:attrName>
                                        </p:attrNameLst>
                                      </p:cBhvr>
                                      <p:to>
                                        <p:strVal val="visible"/>
                                      </p:to>
                                    </p:set>
                                    <p:animEffect transition="in" filter="fade">
                                      <p:cBhvr>
                                        <p:cTn id="29" dur="500"/>
                                        <p:tgtEl>
                                          <p:spTgt spid="645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500"/>
                                        <p:tgtEl>
                                          <p:spTgt spid="6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fade">
                                      <p:cBhvr>
                                        <p:cTn id="40" dur="500"/>
                                        <p:tgtEl>
                                          <p:spTgt spid="6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500"/>
                                        <p:tgtEl>
                                          <p:spTgt spid="69"/>
                                        </p:tgtEl>
                                      </p:cBhvr>
                                    </p:animEffect>
                                  </p:childTnLst>
                                </p:cTn>
                              </p:par>
                              <p:par>
                                <p:cTn id="44" presetID="10" presetClass="entr" presetSubtype="0" fill="hold" nodeType="with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fade">
                                      <p:cBhvr>
                                        <p:cTn id="46" dur="500"/>
                                        <p:tgtEl>
                                          <p:spTgt spid="6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3">
                                            <p:txEl>
                                              <p:pRg st="0" end="0"/>
                                            </p:txEl>
                                          </p:spTgt>
                                        </p:tgtEl>
                                        <p:attrNameLst>
                                          <p:attrName>style.visibility</p:attrName>
                                        </p:attrNameLst>
                                      </p:cBhvr>
                                      <p:to>
                                        <p:strVal val="visible"/>
                                      </p:to>
                                    </p:set>
                                    <p:animEffect transition="in" filter="fade">
                                      <p:cBhvr>
                                        <p:cTn id="49" dur="500"/>
                                        <p:tgtEl>
                                          <p:spTgt spid="53">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3">
                                            <p:txEl>
                                              <p:pRg st="2" end="2"/>
                                            </p:txEl>
                                          </p:spTgt>
                                        </p:tgtEl>
                                        <p:attrNameLst>
                                          <p:attrName>style.visibility</p:attrName>
                                        </p:attrNameLst>
                                      </p:cBhvr>
                                      <p:to>
                                        <p:strVal val="visible"/>
                                      </p:to>
                                    </p:set>
                                    <p:animEffect transition="in" filter="fade">
                                      <p:cBhvr>
                                        <p:cTn id="54" dur="500"/>
                                        <p:tgtEl>
                                          <p:spTgt spid="53">
                                            <p:txEl>
                                              <p:pRg st="2" end="2"/>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3">
                                            <p:txEl>
                                              <p:pRg st="3" end="3"/>
                                            </p:txEl>
                                          </p:spTgt>
                                        </p:tgtEl>
                                        <p:attrNameLst>
                                          <p:attrName>style.visibility</p:attrName>
                                        </p:attrNameLst>
                                      </p:cBhvr>
                                      <p:to>
                                        <p:strVal val="visible"/>
                                      </p:to>
                                    </p:set>
                                    <p:animEffect transition="in" filter="fade">
                                      <p:cBhvr>
                                        <p:cTn id="62" dur="500"/>
                                        <p:tgtEl>
                                          <p:spTgt spid="53">
                                            <p:txEl>
                                              <p:pRg st="3" end="3"/>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par>
                                <p:cTn id="66" presetID="10" presetClass="entr" presetSubtype="0" fill="hold"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par>
                                <p:cTn id="69" presetID="10" presetClass="entr" presetSubtype="0" fill="hold" nodeType="withEffect">
                                  <p:stCondLst>
                                    <p:cond delay="60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105" grpId="0" uiExpand="1" build="p"/>
      <p:bldP spid="50" grpId="0" animBg="1"/>
      <p:bldP spid="54" grpId="0"/>
      <p:bldP spid="55" grpId="0"/>
      <p:bldP spid="23" grpId="0" animBg="1"/>
      <p:bldP spid="53" grpId="0" uiExpand="1" build="p"/>
      <p:bldP spid="66" grpId="0"/>
      <p:bldP spid="6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ed Rectangle 64"/>
          <p:cNvSpPr/>
          <p:nvPr/>
        </p:nvSpPr>
        <p:spPr bwMode="gray">
          <a:xfrm>
            <a:off x="5822716" y="4246402"/>
            <a:ext cx="1797283" cy="494525"/>
          </a:xfrm>
          <a:prstGeom prst="roundRect">
            <a:avLst/>
          </a:prstGeom>
          <a:gradFill>
            <a:gsLst>
              <a:gs pos="57000">
                <a:srgbClr val="14DA43"/>
              </a:gs>
              <a:gs pos="100000">
                <a:srgbClr val="00B050"/>
              </a:gs>
            </a:gsLst>
            <a:lin ang="5400000" scaled="0"/>
          </a:gradFill>
          <a:ln>
            <a:solidFill>
              <a:srgbClr val="14DA4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DE" sz="1600" b="1" dirty="0">
              <a:solidFill>
                <a:schemeClr val="bg1"/>
              </a:solidFill>
            </a:endParaRPr>
          </a:p>
        </p:txBody>
      </p:sp>
      <p:sp>
        <p:nvSpPr>
          <p:cNvPr id="31" name="Title 30"/>
          <p:cNvSpPr>
            <a:spLocks noGrp="1"/>
          </p:cNvSpPr>
          <p:nvPr>
            <p:ph type="title"/>
          </p:nvPr>
        </p:nvSpPr>
        <p:spPr bwMode="gray"/>
        <p:txBody>
          <a:bodyPr/>
          <a:lstStyle/>
          <a:p>
            <a:r>
              <a:rPr lang="de-DE" noProof="0" smtClean="0"/>
              <a:t>Schritt 3: Entschlüsseln von Nachrichten</a:t>
            </a:r>
            <a:endParaRPr lang="de-DE" noProof="0"/>
          </a:p>
        </p:txBody>
      </p:sp>
      <p:sp>
        <p:nvSpPr>
          <p:cNvPr id="29" name="Inhaltsplatzhalter 28"/>
          <p:cNvSpPr>
            <a:spLocks noGrp="1"/>
          </p:cNvSpPr>
          <p:nvPr>
            <p:ph idx="1"/>
          </p:nvPr>
        </p:nvSpPr>
        <p:spPr bwMode="gray">
          <a:xfrm>
            <a:off x="457200" y="1095375"/>
            <a:ext cx="8229600" cy="733425"/>
          </a:xfrm>
        </p:spPr>
        <p:txBody>
          <a:bodyPr/>
          <a:lstStyle/>
          <a:p>
            <a:pPr lvl="1"/>
            <a:r>
              <a:rPr lang="de-DE" noProof="0" dirty="0" smtClean="0"/>
              <a:t>Der Empfänger erhält die verschlüsselte Nachricht.</a:t>
            </a:r>
          </a:p>
          <a:p>
            <a:endParaRPr lang="de-DE" noProof="0" dirty="0"/>
          </a:p>
        </p:txBody>
      </p:sp>
      <p:sp>
        <p:nvSpPr>
          <p:cNvPr id="53" name="TextBox 52"/>
          <p:cNvSpPr txBox="1"/>
          <p:nvPr/>
        </p:nvSpPr>
        <p:spPr bwMode="gray">
          <a:xfrm>
            <a:off x="4716464" y="1951968"/>
            <a:ext cx="3989386" cy="2215991"/>
          </a:xfrm>
          <a:prstGeom prst="rect">
            <a:avLst/>
          </a:prstGeom>
          <a:noFill/>
        </p:spPr>
        <p:txBody>
          <a:bodyPr wrap="square" lIns="0" rtlCol="0">
            <a:spAutoFit/>
          </a:bodyPr>
          <a:lstStyle/>
          <a:p>
            <a:pPr lvl="0">
              <a:spcAft>
                <a:spcPts val="1800"/>
              </a:spcAft>
            </a:pPr>
            <a:r>
              <a:rPr lang="de-DE" sz="1400" dirty="0" smtClean="0">
                <a:latin typeface="+mj-lt"/>
                <a:ea typeface="Times New Roman"/>
                <a:cs typeface="Times New Roman"/>
              </a:rPr>
              <a:t>Die verschlüsselte Nachricht lautet:</a:t>
            </a:r>
            <a:br>
              <a:rPr lang="de-DE" sz="1400" dirty="0" smtClean="0">
                <a:latin typeface="+mj-lt"/>
                <a:ea typeface="Times New Roman"/>
                <a:cs typeface="Times New Roman"/>
              </a:rPr>
            </a:br>
            <a:r>
              <a:rPr lang="de-DE" sz="1400" dirty="0" smtClean="0">
                <a:latin typeface="+mj-lt"/>
                <a:ea typeface="Times New Roman"/>
                <a:cs typeface="Times New Roman"/>
              </a:rPr>
              <a:t/>
            </a:r>
            <a:br>
              <a:rPr lang="de-DE" sz="1400" dirty="0" smtClean="0">
                <a:latin typeface="+mj-lt"/>
                <a:ea typeface="Times New Roman"/>
                <a:cs typeface="Times New Roman"/>
              </a:rPr>
            </a:br>
            <a:endParaRPr lang="de-DE" sz="1400" dirty="0" smtClean="0">
              <a:latin typeface="+mj-lt"/>
              <a:ea typeface="Times New Roman"/>
              <a:cs typeface="Times New Roman"/>
            </a:endParaRPr>
          </a:p>
          <a:p>
            <a:pPr lvl="0">
              <a:spcAft>
                <a:spcPts val="1800"/>
              </a:spcAft>
            </a:pPr>
            <a:r>
              <a:rPr lang="de-DE" sz="1400" dirty="0" smtClean="0">
                <a:latin typeface="+mj-lt"/>
                <a:ea typeface="Times New Roman"/>
                <a:cs typeface="Times New Roman"/>
              </a:rPr>
              <a:t>Der Empfänger setzt in die Formel auf der linken Seite seinen geheimen Schlüssel                 ein:</a:t>
            </a:r>
          </a:p>
          <a:p>
            <a:pPr lvl="0">
              <a:spcAft>
                <a:spcPts val="1200"/>
              </a:spcAft>
            </a:pPr>
            <a:endParaRPr lang="de-DE" sz="1400" dirty="0" smtClean="0">
              <a:latin typeface="+mj-lt"/>
              <a:ea typeface="Times New Roman"/>
              <a:cs typeface="Times New Roman"/>
            </a:endParaRPr>
          </a:p>
          <a:p>
            <a:pPr lvl="0">
              <a:spcAft>
                <a:spcPts val="1200"/>
              </a:spcAft>
            </a:pPr>
            <a:r>
              <a:rPr lang="de-DE" sz="1400" dirty="0" smtClean="0">
                <a:latin typeface="+mj-lt"/>
                <a:ea typeface="Times New Roman"/>
                <a:cs typeface="Times New Roman"/>
              </a:rPr>
              <a:t>Nach der Rechnung erhält er wieder den Klartext: </a:t>
            </a:r>
          </a:p>
        </p:txBody>
      </p:sp>
      <p:sp>
        <p:nvSpPr>
          <p:cNvPr id="54" name="Rectangle 53"/>
          <p:cNvSpPr/>
          <p:nvPr/>
        </p:nvSpPr>
        <p:spPr bwMode="gray">
          <a:xfrm>
            <a:off x="554038" y="1561517"/>
            <a:ext cx="757964" cy="369332"/>
          </a:xfrm>
          <a:prstGeom prst="rect">
            <a:avLst/>
          </a:prstGeom>
        </p:spPr>
        <p:txBody>
          <a:bodyPr wrap="none" lIns="0">
            <a:spAutoFit/>
          </a:bodyPr>
          <a:lstStyle/>
          <a:p>
            <a:r>
              <a:rPr lang="de-DE" b="1" dirty="0" smtClean="0"/>
              <a:t>Formal</a:t>
            </a:r>
            <a:endParaRPr lang="de-DE" dirty="0"/>
          </a:p>
        </p:txBody>
      </p:sp>
      <p:sp>
        <p:nvSpPr>
          <p:cNvPr id="55" name="Rectangle 54"/>
          <p:cNvSpPr/>
          <p:nvPr/>
        </p:nvSpPr>
        <p:spPr bwMode="gray">
          <a:xfrm>
            <a:off x="4716463" y="1561517"/>
            <a:ext cx="836126" cy="369332"/>
          </a:xfrm>
          <a:prstGeom prst="rect">
            <a:avLst/>
          </a:prstGeom>
        </p:spPr>
        <p:txBody>
          <a:bodyPr wrap="none" lIns="0">
            <a:spAutoFit/>
          </a:bodyPr>
          <a:lstStyle/>
          <a:p>
            <a:r>
              <a:rPr lang="de-DE" b="1" dirty="0" smtClean="0"/>
              <a:t>Beispiel</a:t>
            </a:r>
            <a:endParaRPr lang="de-DE" dirty="0"/>
          </a:p>
        </p:txBody>
      </p:sp>
      <p:graphicFrame>
        <p:nvGraphicFramePr>
          <p:cNvPr id="63" name="Table 62"/>
          <p:cNvGraphicFramePr>
            <a:graphicFrameLocks noGrp="1"/>
          </p:cNvGraphicFramePr>
          <p:nvPr/>
        </p:nvGraphicFramePr>
        <p:xfrm>
          <a:off x="5824537" y="4245288"/>
          <a:ext cx="1803084" cy="484344"/>
        </p:xfrm>
        <a:graphic>
          <a:graphicData uri="http://schemas.openxmlformats.org/drawingml/2006/table">
            <a:tbl>
              <a:tblPr firstRow="1" bandRow="1">
                <a:tableStyleId>{5C22544A-7EE6-4342-B048-85BDC9FD1C3A}</a:tableStyleId>
              </a:tblPr>
              <a:tblGrid>
                <a:gridCol w="300514"/>
                <a:gridCol w="300514"/>
                <a:gridCol w="300514"/>
                <a:gridCol w="300514"/>
                <a:gridCol w="300514"/>
                <a:gridCol w="300514"/>
              </a:tblGrid>
              <a:tr h="240466">
                <a:tc>
                  <a:txBody>
                    <a:bodyPr/>
                    <a:lstStyle/>
                    <a:p>
                      <a:pPr algn="ctr"/>
                      <a:r>
                        <a:rPr lang="de-DE" sz="1200" b="0" dirty="0" smtClean="0">
                          <a:solidFill>
                            <a:schemeClr val="bg1"/>
                          </a:solidFill>
                        </a:rPr>
                        <a:t>07</a:t>
                      </a:r>
                      <a:endParaRPr lang="de-DE" sz="1200" b="0" dirty="0">
                        <a:solidFill>
                          <a:schemeClr val="bg1"/>
                        </a:solidFill>
                      </a:endParaRPr>
                    </a:p>
                  </a:txBody>
                  <a:tcPr marL="59293" marR="59293" marT="29646" marB="29646">
                    <a:lnL w="12700" cmpd="sng">
                      <a:noFill/>
                    </a:lnL>
                    <a:lnR w="12700" cap="flat" cmpd="sng" algn="ctr">
                      <a:solidFill>
                        <a:srgbClr val="14DA43"/>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b="0" dirty="0" smtClean="0">
                          <a:solidFill>
                            <a:schemeClr val="bg1"/>
                          </a:solidFill>
                        </a:rPr>
                        <a:t>05</a:t>
                      </a:r>
                      <a:endParaRPr lang="de-DE" sz="1200" b="0" dirty="0">
                        <a:solidFill>
                          <a:schemeClr val="bg1"/>
                        </a:solidFill>
                      </a:endParaRPr>
                    </a:p>
                  </a:txBody>
                  <a:tcPr marL="59293" marR="59293" marT="29646" marB="29646">
                    <a:lnL w="12700" cap="flat" cmpd="sng" algn="ctr">
                      <a:solidFill>
                        <a:srgbClr val="14DA43"/>
                      </a:solidFill>
                      <a:prstDash val="solid"/>
                      <a:round/>
                      <a:headEnd type="none" w="med" len="med"/>
                      <a:tailEnd type="none" w="med" len="med"/>
                    </a:lnL>
                    <a:lnR w="12700" cap="flat" cmpd="sng" algn="ctr">
                      <a:solidFill>
                        <a:srgbClr val="14DA43"/>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b="0" dirty="0" smtClean="0">
                          <a:solidFill>
                            <a:schemeClr val="bg1"/>
                          </a:solidFill>
                        </a:rPr>
                        <a:t>08</a:t>
                      </a:r>
                      <a:endParaRPr lang="de-DE" sz="1200" b="0" dirty="0">
                        <a:solidFill>
                          <a:schemeClr val="bg1"/>
                        </a:solidFill>
                      </a:endParaRPr>
                    </a:p>
                  </a:txBody>
                  <a:tcPr marL="59293" marR="59293" marT="29646" marB="29646">
                    <a:lnL w="12700" cap="flat" cmpd="sng" algn="ctr">
                      <a:solidFill>
                        <a:srgbClr val="14DA43"/>
                      </a:solidFill>
                      <a:prstDash val="solid"/>
                      <a:round/>
                      <a:headEnd type="none" w="med" len="med"/>
                      <a:tailEnd type="none" w="med" len="med"/>
                    </a:lnL>
                    <a:lnR w="12700" cap="flat" cmpd="sng" algn="ctr">
                      <a:solidFill>
                        <a:srgbClr val="14DA43"/>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b="0" dirty="0" smtClean="0">
                          <a:solidFill>
                            <a:schemeClr val="bg1"/>
                          </a:solidFill>
                        </a:rPr>
                        <a:t>05</a:t>
                      </a:r>
                      <a:endParaRPr lang="de-DE" sz="1200" b="0" dirty="0">
                        <a:solidFill>
                          <a:schemeClr val="bg1"/>
                        </a:solidFill>
                      </a:endParaRPr>
                    </a:p>
                  </a:txBody>
                  <a:tcPr marL="59293" marR="59293" marT="29646" marB="29646">
                    <a:lnL w="12700" cap="flat" cmpd="sng" algn="ctr">
                      <a:solidFill>
                        <a:srgbClr val="14DA43"/>
                      </a:solidFill>
                      <a:prstDash val="solid"/>
                      <a:round/>
                      <a:headEnd type="none" w="med" len="med"/>
                      <a:tailEnd type="none" w="med" len="med"/>
                    </a:lnL>
                    <a:lnR w="12700" cap="flat" cmpd="sng" algn="ctr">
                      <a:solidFill>
                        <a:srgbClr val="14DA43"/>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b="0" dirty="0" smtClean="0">
                          <a:solidFill>
                            <a:schemeClr val="bg1"/>
                          </a:solidFill>
                        </a:rPr>
                        <a:t>09</a:t>
                      </a:r>
                      <a:endParaRPr lang="de-DE" sz="1200" b="0" dirty="0">
                        <a:solidFill>
                          <a:schemeClr val="bg1"/>
                        </a:solidFill>
                      </a:endParaRPr>
                    </a:p>
                  </a:txBody>
                  <a:tcPr marL="59293" marR="59293" marT="29646" marB="29646">
                    <a:lnL w="12700" cap="flat" cmpd="sng" algn="ctr">
                      <a:solidFill>
                        <a:srgbClr val="14DA43"/>
                      </a:solidFill>
                      <a:prstDash val="solid"/>
                      <a:round/>
                      <a:headEnd type="none" w="med" len="med"/>
                      <a:tailEnd type="none" w="med" len="med"/>
                    </a:lnL>
                    <a:lnR w="12700" cap="flat" cmpd="sng" algn="ctr">
                      <a:solidFill>
                        <a:srgbClr val="14DA43"/>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b="0" dirty="0" smtClean="0">
                          <a:solidFill>
                            <a:schemeClr val="bg1"/>
                          </a:solidFill>
                        </a:rPr>
                        <a:t>13</a:t>
                      </a:r>
                      <a:endParaRPr lang="de-DE" sz="1200" b="0" dirty="0">
                        <a:solidFill>
                          <a:schemeClr val="bg1"/>
                        </a:solidFill>
                      </a:endParaRPr>
                    </a:p>
                  </a:txBody>
                  <a:tcPr marL="59293" marR="59293" marT="29646" marB="29646">
                    <a:lnL w="12700" cap="flat" cmpd="sng" algn="ctr">
                      <a:solidFill>
                        <a:srgbClr val="14DA43"/>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0466">
                <a:tc>
                  <a:txBody>
                    <a:bodyPr/>
                    <a:lstStyle/>
                    <a:p>
                      <a:pPr algn="ctr"/>
                      <a:r>
                        <a:rPr lang="de-DE" sz="1200" b="1" dirty="0" smtClean="0">
                          <a:solidFill>
                            <a:schemeClr val="bg1"/>
                          </a:solidFill>
                        </a:rPr>
                        <a:t>G</a:t>
                      </a:r>
                      <a:endParaRPr lang="de-DE" sz="1200" b="1" dirty="0">
                        <a:solidFill>
                          <a:schemeClr val="bg1"/>
                        </a:solidFill>
                      </a:endParaRPr>
                    </a:p>
                  </a:txBody>
                  <a:tcPr marL="59293" marR="59293" marT="29646" marB="29646">
                    <a:lnL w="12700" cap="flat" cmpd="sng" algn="ctr">
                      <a:noFill/>
                      <a:prstDash val="solid"/>
                      <a:round/>
                      <a:headEnd type="none" w="med" len="med"/>
                      <a:tailEnd type="none" w="med" len="med"/>
                    </a:lnL>
                    <a:lnR w="12700" cap="flat" cmpd="sng" algn="ctr">
                      <a:solidFill>
                        <a:srgbClr val="14DA4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de-DE" sz="1200" b="1" dirty="0" smtClean="0">
                          <a:solidFill>
                            <a:schemeClr val="bg1"/>
                          </a:solidFill>
                        </a:rPr>
                        <a:t>E</a:t>
                      </a:r>
                      <a:endParaRPr lang="de-DE" sz="1200" b="1" dirty="0">
                        <a:solidFill>
                          <a:schemeClr val="bg1"/>
                        </a:solidFill>
                      </a:endParaRPr>
                    </a:p>
                  </a:txBody>
                  <a:tcPr marL="59293" marR="59293" marT="29646" marB="29646">
                    <a:lnL w="12700" cap="flat" cmpd="sng" algn="ctr">
                      <a:solidFill>
                        <a:srgbClr val="14DA43"/>
                      </a:solidFill>
                      <a:prstDash val="solid"/>
                      <a:round/>
                      <a:headEnd type="none" w="med" len="med"/>
                      <a:tailEnd type="none" w="med" len="med"/>
                    </a:lnL>
                    <a:lnR w="12700" cap="flat" cmpd="sng" algn="ctr">
                      <a:solidFill>
                        <a:srgbClr val="14DA4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de-DE" sz="1200" b="1" dirty="0" smtClean="0">
                          <a:solidFill>
                            <a:schemeClr val="bg1"/>
                          </a:solidFill>
                        </a:rPr>
                        <a:t>H</a:t>
                      </a:r>
                      <a:endParaRPr lang="de-DE" sz="1200" b="1" dirty="0">
                        <a:solidFill>
                          <a:schemeClr val="bg1"/>
                        </a:solidFill>
                      </a:endParaRPr>
                    </a:p>
                  </a:txBody>
                  <a:tcPr marL="59293" marR="59293" marT="29646" marB="29646">
                    <a:lnL w="12700" cap="flat" cmpd="sng" algn="ctr">
                      <a:solidFill>
                        <a:srgbClr val="14DA43"/>
                      </a:solidFill>
                      <a:prstDash val="solid"/>
                      <a:round/>
                      <a:headEnd type="none" w="med" len="med"/>
                      <a:tailEnd type="none" w="med" len="med"/>
                    </a:lnL>
                    <a:lnR w="12700" cap="flat" cmpd="sng" algn="ctr">
                      <a:solidFill>
                        <a:srgbClr val="14DA4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de-DE" sz="1200" b="1" dirty="0" smtClean="0">
                          <a:solidFill>
                            <a:schemeClr val="bg1"/>
                          </a:solidFill>
                        </a:rPr>
                        <a:t>E</a:t>
                      </a:r>
                      <a:endParaRPr lang="de-DE" sz="1200" b="1" dirty="0">
                        <a:solidFill>
                          <a:schemeClr val="bg1"/>
                        </a:solidFill>
                      </a:endParaRPr>
                    </a:p>
                  </a:txBody>
                  <a:tcPr marL="59293" marR="59293" marT="29646" marB="29646">
                    <a:lnL w="12700" cap="flat" cmpd="sng" algn="ctr">
                      <a:solidFill>
                        <a:srgbClr val="14DA43"/>
                      </a:solidFill>
                      <a:prstDash val="solid"/>
                      <a:round/>
                      <a:headEnd type="none" w="med" len="med"/>
                      <a:tailEnd type="none" w="med" len="med"/>
                    </a:lnL>
                    <a:lnR w="12700" cap="flat" cmpd="sng" algn="ctr">
                      <a:solidFill>
                        <a:srgbClr val="14DA4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de-DE" sz="1200" b="1" dirty="0" smtClean="0">
                          <a:solidFill>
                            <a:schemeClr val="bg1"/>
                          </a:solidFill>
                        </a:rPr>
                        <a:t>I</a:t>
                      </a:r>
                      <a:endParaRPr lang="de-DE" sz="1200" b="1" dirty="0">
                        <a:solidFill>
                          <a:schemeClr val="bg1"/>
                        </a:solidFill>
                      </a:endParaRPr>
                    </a:p>
                  </a:txBody>
                  <a:tcPr marL="59293" marR="59293" marT="29646" marB="29646">
                    <a:lnL w="12700" cap="flat" cmpd="sng" algn="ctr">
                      <a:solidFill>
                        <a:srgbClr val="14DA43"/>
                      </a:solidFill>
                      <a:prstDash val="solid"/>
                      <a:round/>
                      <a:headEnd type="none" w="med" len="med"/>
                      <a:tailEnd type="none" w="med" len="med"/>
                    </a:lnL>
                    <a:lnR w="12700" cap="flat" cmpd="sng" algn="ctr">
                      <a:solidFill>
                        <a:srgbClr val="14DA4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de-DE" sz="1200" b="1" dirty="0" smtClean="0">
                          <a:solidFill>
                            <a:schemeClr val="bg1"/>
                          </a:solidFill>
                        </a:rPr>
                        <a:t>M</a:t>
                      </a:r>
                      <a:endParaRPr lang="de-DE" sz="1200" b="1" dirty="0">
                        <a:solidFill>
                          <a:schemeClr val="bg1"/>
                        </a:solidFill>
                      </a:endParaRPr>
                    </a:p>
                  </a:txBody>
                  <a:tcPr marL="59293" marR="59293" marT="29646" marB="29646">
                    <a:lnL w="12700" cap="flat" cmpd="sng" algn="ctr">
                      <a:solidFill>
                        <a:srgbClr val="14DA43"/>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6" name="Rectangle 65"/>
          <p:cNvSpPr/>
          <p:nvPr/>
        </p:nvSpPr>
        <p:spPr bwMode="gray">
          <a:xfrm>
            <a:off x="4852681" y="4474863"/>
            <a:ext cx="942309" cy="307777"/>
          </a:xfrm>
          <a:prstGeom prst="rect">
            <a:avLst/>
          </a:prstGeom>
        </p:spPr>
        <p:txBody>
          <a:bodyPr wrap="none" lIns="0">
            <a:spAutoFit/>
          </a:bodyPr>
          <a:lstStyle/>
          <a:p>
            <a:pPr algn="r"/>
            <a:r>
              <a:rPr lang="de-DE" sz="1400" i="1" dirty="0" smtClean="0"/>
              <a:t>Buchstaben</a:t>
            </a:r>
            <a:endParaRPr lang="de-DE" sz="1400" i="1" dirty="0"/>
          </a:p>
        </p:txBody>
      </p:sp>
      <p:sp>
        <p:nvSpPr>
          <p:cNvPr id="69" name="Rectangle 68"/>
          <p:cNvSpPr/>
          <p:nvPr/>
        </p:nvSpPr>
        <p:spPr bwMode="gray">
          <a:xfrm>
            <a:off x="5040691" y="4227213"/>
            <a:ext cx="754309" cy="307777"/>
          </a:xfrm>
          <a:prstGeom prst="rect">
            <a:avLst/>
          </a:prstGeom>
        </p:spPr>
        <p:txBody>
          <a:bodyPr wrap="none" lIns="0">
            <a:spAutoFit/>
          </a:bodyPr>
          <a:lstStyle/>
          <a:p>
            <a:pPr algn="r"/>
            <a:r>
              <a:rPr lang="de-DE" sz="1400" i="1" dirty="0" smtClean="0"/>
              <a:t>in Zahlen</a:t>
            </a:r>
            <a:endParaRPr lang="de-DE" sz="1400" i="1" dirty="0"/>
          </a:p>
        </p:txBody>
      </p:sp>
      <p:sp>
        <p:nvSpPr>
          <p:cNvPr id="52" name="TextBox 51"/>
          <p:cNvSpPr txBox="1"/>
          <p:nvPr/>
        </p:nvSpPr>
        <p:spPr bwMode="gray">
          <a:xfrm>
            <a:off x="554038" y="1969512"/>
            <a:ext cx="3713162" cy="1600438"/>
          </a:xfrm>
          <a:prstGeom prst="rect">
            <a:avLst/>
          </a:prstGeom>
          <a:noFill/>
        </p:spPr>
        <p:txBody>
          <a:bodyPr wrap="square" lIns="0" rtlCol="0">
            <a:spAutoFit/>
          </a:bodyPr>
          <a:lstStyle/>
          <a:p>
            <a:pPr lvl="0"/>
            <a:r>
              <a:rPr lang="de-DE" sz="1400" dirty="0" smtClean="0"/>
              <a:t>Um die erhaltene, verschlüsselte Nachricht zu entschlüsseln, muss der Empfänger rechnen:</a:t>
            </a:r>
          </a:p>
          <a:p>
            <a:pPr lvl="0"/>
            <a:endParaRPr lang="de-DE" sz="1400" dirty="0" smtClean="0"/>
          </a:p>
          <a:p>
            <a:pPr lvl="0"/>
            <a:endParaRPr lang="de-DE" sz="1400" dirty="0" smtClean="0"/>
          </a:p>
          <a:p>
            <a:pPr lvl="0"/>
            <a:r>
              <a:rPr lang="de-DE" sz="1400" dirty="0" smtClean="0"/>
              <a:t>Hierbei wird     den Klartext ergeben. Die Werte     und     entnimmt der Empfänger aus seinem privaten Schlüssel            .</a:t>
            </a:r>
          </a:p>
        </p:txBody>
      </p:sp>
      <p:sp>
        <p:nvSpPr>
          <p:cNvPr id="23" name="Rounded Rectangle 22"/>
          <p:cNvSpPr/>
          <p:nvPr/>
        </p:nvSpPr>
        <p:spPr bwMode="gray">
          <a:xfrm>
            <a:off x="5803666" y="2341646"/>
            <a:ext cx="1797283" cy="284163"/>
          </a:xfrm>
          <a:prstGeom prst="roundRect">
            <a:avLst/>
          </a:prstGeom>
          <a:gradFill>
            <a:gsLst>
              <a:gs pos="57000">
                <a:srgbClr val="FF0000"/>
              </a:gs>
              <a:gs pos="100000">
                <a:srgbClr val="C00000"/>
              </a:gs>
            </a:gsLst>
            <a:lin ang="540000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600" b="1" dirty="0">
              <a:solidFill>
                <a:schemeClr val="bg1"/>
              </a:solidFill>
            </a:endParaRPr>
          </a:p>
        </p:txBody>
      </p:sp>
      <p:graphicFrame>
        <p:nvGraphicFramePr>
          <p:cNvPr id="24" name="Table 23"/>
          <p:cNvGraphicFramePr>
            <a:graphicFrameLocks noGrp="1"/>
          </p:cNvGraphicFramePr>
          <p:nvPr/>
        </p:nvGraphicFramePr>
        <p:xfrm>
          <a:off x="5800220" y="2347995"/>
          <a:ext cx="1817874" cy="277813"/>
        </p:xfrm>
        <a:graphic>
          <a:graphicData uri="http://schemas.openxmlformats.org/drawingml/2006/table">
            <a:tbl>
              <a:tblPr firstRow="1" bandRow="1">
                <a:tableStyleId>{5C22544A-7EE6-4342-B048-85BDC9FD1C3A}</a:tableStyleId>
              </a:tblPr>
              <a:tblGrid>
                <a:gridCol w="302979"/>
                <a:gridCol w="302979"/>
                <a:gridCol w="302979"/>
                <a:gridCol w="302979"/>
                <a:gridCol w="302979"/>
                <a:gridCol w="302979"/>
              </a:tblGrid>
              <a:tr h="277813">
                <a:tc>
                  <a:txBody>
                    <a:bodyPr/>
                    <a:lstStyle/>
                    <a:p>
                      <a:pPr algn="ctr"/>
                      <a:r>
                        <a:rPr lang="de-DE" sz="1200" dirty="0" smtClean="0">
                          <a:solidFill>
                            <a:schemeClr val="bg1"/>
                          </a:solidFill>
                        </a:rPr>
                        <a:t>63</a:t>
                      </a:r>
                      <a:endParaRPr lang="de-DE" sz="1200" dirty="0">
                        <a:solidFill>
                          <a:schemeClr val="bg1"/>
                        </a:solidFill>
                      </a:endParaRPr>
                    </a:p>
                  </a:txBody>
                  <a:tcPr marL="59293" marR="59293" marT="29646" marB="29646">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de-DE" sz="1200" dirty="0" smtClean="0">
                          <a:solidFill>
                            <a:schemeClr val="bg1"/>
                          </a:solidFill>
                        </a:rPr>
                        <a:t>31</a:t>
                      </a:r>
                      <a:endParaRPr lang="de-DE" sz="1200" dirty="0">
                        <a:solidFill>
                          <a:schemeClr val="bg1"/>
                        </a:solidFill>
                      </a:endParaRPr>
                    </a:p>
                  </a:txBody>
                  <a:tcPr marL="59293" marR="59293" marT="29646" marB="2964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de-DE" sz="1200" dirty="0" smtClean="0">
                          <a:solidFill>
                            <a:schemeClr val="bg1"/>
                          </a:solidFill>
                        </a:rPr>
                        <a:t>08</a:t>
                      </a:r>
                      <a:endParaRPr lang="de-DE" sz="1200" dirty="0">
                        <a:solidFill>
                          <a:schemeClr val="bg1"/>
                        </a:solidFill>
                      </a:endParaRPr>
                    </a:p>
                  </a:txBody>
                  <a:tcPr marL="59293" marR="59293" marT="29646" marB="2964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de-DE" sz="1200" dirty="0" smtClean="0">
                          <a:solidFill>
                            <a:schemeClr val="bg1"/>
                          </a:solidFill>
                        </a:rPr>
                        <a:t>31</a:t>
                      </a:r>
                      <a:endParaRPr lang="de-DE" sz="1200" dirty="0">
                        <a:solidFill>
                          <a:schemeClr val="bg1"/>
                        </a:solidFill>
                      </a:endParaRPr>
                    </a:p>
                  </a:txBody>
                  <a:tcPr marL="59293" marR="59293" marT="29646" marB="2964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de-DE" sz="1200" dirty="0" smtClean="0">
                          <a:solidFill>
                            <a:schemeClr val="bg1"/>
                          </a:solidFill>
                        </a:rPr>
                        <a:t>81</a:t>
                      </a:r>
                      <a:endParaRPr lang="de-DE" sz="1200" dirty="0">
                        <a:solidFill>
                          <a:schemeClr val="bg1"/>
                        </a:solidFill>
                      </a:endParaRPr>
                    </a:p>
                  </a:txBody>
                  <a:tcPr marL="59293" marR="59293" marT="29646" marB="2964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de-DE" sz="1200" dirty="0" smtClean="0">
                          <a:solidFill>
                            <a:schemeClr val="bg1"/>
                          </a:solidFill>
                        </a:rPr>
                        <a:t>13</a:t>
                      </a:r>
                      <a:endParaRPr lang="de-DE" sz="1200" dirty="0">
                        <a:solidFill>
                          <a:schemeClr val="bg1"/>
                        </a:solidFill>
                      </a:endParaRPr>
                    </a:p>
                  </a:txBody>
                  <a:tcPr marL="59293" marR="59293" marT="29646" marB="29646">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37" name="Gruppieren 36"/>
          <p:cNvGrpSpPr/>
          <p:nvPr/>
        </p:nvGrpSpPr>
        <p:grpSpPr bwMode="gray">
          <a:xfrm>
            <a:off x="835978" y="2804558"/>
            <a:ext cx="3275012" cy="709485"/>
            <a:chOff x="835978" y="2804558"/>
            <a:chExt cx="3275012" cy="709485"/>
          </a:xfrm>
        </p:grpSpPr>
        <p:pic>
          <p:nvPicPr>
            <p:cNvPr id="35841" name="Picture 1"/>
            <p:cNvPicPr>
              <a:picLocks noChangeAspect="1" noChangeArrowheads="1"/>
            </p:cNvPicPr>
            <p:nvPr/>
          </p:nvPicPr>
          <p:blipFill>
            <a:blip r:embed="rId3" cstate="print"/>
            <a:srcRect l="47915" t="-10789" r="48435" b="16818"/>
            <a:stretch>
              <a:fillRect/>
            </a:stretch>
          </p:blipFill>
          <p:spPr bwMode="gray">
            <a:xfrm>
              <a:off x="1379347" y="2804558"/>
              <a:ext cx="298508" cy="298507"/>
            </a:xfrm>
            <a:prstGeom prst="rect">
              <a:avLst/>
            </a:prstGeom>
            <a:noFill/>
            <a:ln w="9525">
              <a:noFill/>
              <a:miter lim="800000"/>
              <a:headEnd/>
              <a:tailEnd/>
            </a:ln>
            <a:effectLst/>
          </p:spPr>
        </p:pic>
        <p:pic>
          <p:nvPicPr>
            <p:cNvPr id="27" name="Picture 2"/>
            <p:cNvPicPr>
              <a:picLocks noChangeAspect="1" noChangeArrowheads="1"/>
            </p:cNvPicPr>
            <p:nvPr/>
          </p:nvPicPr>
          <p:blipFill>
            <a:blip r:embed="rId4" cstate="print"/>
            <a:srcRect l="48691" t="3560" r="48630" b="25406"/>
            <a:stretch>
              <a:fillRect/>
            </a:stretch>
          </p:blipFill>
          <p:spPr bwMode="gray">
            <a:xfrm>
              <a:off x="835978" y="3064287"/>
              <a:ext cx="219075" cy="225648"/>
            </a:xfrm>
            <a:prstGeom prst="rect">
              <a:avLst/>
            </a:prstGeom>
            <a:noFill/>
            <a:ln w="9525">
              <a:noFill/>
              <a:miter lim="800000"/>
              <a:headEnd/>
              <a:tailEnd/>
            </a:ln>
            <a:effectLst/>
          </p:spPr>
        </p:pic>
        <p:pic>
          <p:nvPicPr>
            <p:cNvPr id="28" name="Picture 50"/>
            <p:cNvPicPr>
              <a:picLocks noChangeAspect="1" noChangeArrowheads="1"/>
            </p:cNvPicPr>
            <p:nvPr/>
          </p:nvPicPr>
          <p:blipFill>
            <a:blip r:embed="rId5" cstate="print"/>
            <a:srcRect l="46155" r="46693" b="13401"/>
            <a:stretch>
              <a:fillRect/>
            </a:stretch>
          </p:blipFill>
          <p:spPr bwMode="gray">
            <a:xfrm>
              <a:off x="1823350" y="3282996"/>
              <a:ext cx="491225" cy="231047"/>
            </a:xfrm>
            <a:prstGeom prst="rect">
              <a:avLst/>
            </a:prstGeom>
            <a:noFill/>
            <a:ln w="9525">
              <a:noFill/>
              <a:miter lim="800000"/>
              <a:headEnd/>
              <a:tailEnd/>
            </a:ln>
            <a:effectLst/>
          </p:spPr>
        </p:pic>
        <p:pic>
          <p:nvPicPr>
            <p:cNvPr id="30" name="Picture 50"/>
            <p:cNvPicPr>
              <a:picLocks noChangeAspect="1" noChangeArrowheads="1"/>
            </p:cNvPicPr>
            <p:nvPr/>
          </p:nvPicPr>
          <p:blipFill>
            <a:blip r:embed="rId5" cstate="print"/>
            <a:srcRect l="47899" r="50576" b="13401"/>
            <a:stretch>
              <a:fillRect/>
            </a:stretch>
          </p:blipFill>
          <p:spPr bwMode="gray">
            <a:xfrm>
              <a:off x="4006215" y="2872430"/>
              <a:ext cx="104775" cy="231047"/>
            </a:xfrm>
            <a:prstGeom prst="rect">
              <a:avLst/>
            </a:prstGeom>
            <a:noFill/>
            <a:ln w="9525">
              <a:noFill/>
              <a:miter lim="800000"/>
              <a:headEnd/>
              <a:tailEnd/>
            </a:ln>
            <a:effectLst/>
          </p:spPr>
        </p:pic>
      </p:grpSp>
      <p:grpSp>
        <p:nvGrpSpPr>
          <p:cNvPr id="40" name="Gruppieren 39"/>
          <p:cNvGrpSpPr/>
          <p:nvPr/>
        </p:nvGrpSpPr>
        <p:grpSpPr bwMode="gray">
          <a:xfrm>
            <a:off x="5358764" y="3053399"/>
            <a:ext cx="2686051" cy="770568"/>
            <a:chOff x="5358764" y="3053399"/>
            <a:chExt cx="2686051" cy="770568"/>
          </a:xfrm>
        </p:grpSpPr>
        <p:pic>
          <p:nvPicPr>
            <p:cNvPr id="28677" name="Picture 5"/>
            <p:cNvPicPr>
              <a:picLocks noChangeAspect="1" noChangeArrowheads="1"/>
            </p:cNvPicPr>
            <p:nvPr/>
          </p:nvPicPr>
          <p:blipFill>
            <a:blip r:embed="rId6" cstate="print"/>
            <a:srcRect l="33458" t="-22973" r="30699" b="-6757"/>
            <a:stretch>
              <a:fillRect/>
            </a:stretch>
          </p:blipFill>
          <p:spPr bwMode="gray">
            <a:xfrm>
              <a:off x="5358764" y="3438525"/>
              <a:ext cx="2686051" cy="385442"/>
            </a:xfrm>
            <a:prstGeom prst="rect">
              <a:avLst/>
            </a:prstGeom>
            <a:noFill/>
            <a:ln w="9525">
              <a:noFill/>
              <a:miter lim="800000"/>
              <a:headEnd/>
              <a:tailEnd/>
            </a:ln>
            <a:effectLst/>
          </p:spPr>
        </p:pic>
        <p:pic>
          <p:nvPicPr>
            <p:cNvPr id="34" name="Picture 1"/>
            <p:cNvPicPr>
              <a:picLocks noChangeAspect="1" noChangeArrowheads="1"/>
            </p:cNvPicPr>
            <p:nvPr/>
          </p:nvPicPr>
          <p:blipFill>
            <a:blip r:embed="rId7" cstate="print"/>
            <a:srcRect l="44978" t="-13456" r="45411" b="-10571"/>
            <a:stretch>
              <a:fillRect/>
            </a:stretch>
          </p:blipFill>
          <p:spPr bwMode="gray">
            <a:xfrm>
              <a:off x="6660014" y="3053399"/>
              <a:ext cx="617470" cy="310134"/>
            </a:xfrm>
            <a:prstGeom prst="rect">
              <a:avLst/>
            </a:prstGeom>
            <a:noFill/>
            <a:ln w="9525">
              <a:noFill/>
              <a:miter lim="800000"/>
              <a:headEnd/>
              <a:tailEnd/>
            </a:ln>
            <a:effectLst/>
          </p:spPr>
        </p:pic>
      </p:grpSp>
      <p:grpSp>
        <p:nvGrpSpPr>
          <p:cNvPr id="41" name="Gruppieren 40"/>
          <p:cNvGrpSpPr/>
          <p:nvPr/>
        </p:nvGrpSpPr>
        <p:grpSpPr bwMode="gray">
          <a:xfrm>
            <a:off x="554038" y="5567680"/>
            <a:ext cx="8151812" cy="660083"/>
            <a:chOff x="554038" y="5567680"/>
            <a:chExt cx="8151812" cy="660083"/>
          </a:xfrm>
        </p:grpSpPr>
        <p:sp>
          <p:nvSpPr>
            <p:cNvPr id="38" name="Rounded Rectangle 15"/>
            <p:cNvSpPr/>
            <p:nvPr/>
          </p:nvSpPr>
          <p:spPr bwMode="gray">
            <a:xfrm>
              <a:off x="554038" y="5567680"/>
              <a:ext cx="8151812" cy="660083"/>
            </a:xfrm>
            <a:prstGeom prst="roundRect">
              <a:avLst/>
            </a:prstGeom>
            <a:solidFill>
              <a:schemeClr val="bg1"/>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7063"/>
              <a:r>
                <a:rPr lang="de-DE" sz="1400" b="1" dirty="0" smtClean="0">
                  <a:solidFill>
                    <a:srgbClr val="C00000"/>
                  </a:solidFill>
                </a:rPr>
                <a:t>Wieso erhält man mit diesen Formeln am Ende wieder den Klartext?</a:t>
              </a:r>
            </a:p>
            <a:p>
              <a:pPr marL="627063"/>
              <a:r>
                <a:rPr lang="de-DE" sz="1400" b="1" dirty="0" smtClean="0">
                  <a:solidFill>
                    <a:srgbClr val="C00000"/>
                  </a:solidFill>
                </a:rPr>
                <a:t>Eine Erklärung folgt auf der nächsten Folie.</a:t>
              </a:r>
            </a:p>
          </p:txBody>
        </p:sp>
        <p:sp>
          <p:nvSpPr>
            <p:cNvPr id="39" name="Rounded Rectangle 16"/>
            <p:cNvSpPr/>
            <p:nvPr/>
          </p:nvSpPr>
          <p:spPr bwMode="gray">
            <a:xfrm>
              <a:off x="702977" y="5695499"/>
              <a:ext cx="373864" cy="373864"/>
            </a:xfrm>
            <a:prstGeom prst="roundRect">
              <a:avLst/>
            </a:prstGeom>
            <a:gradFill>
              <a:gsLst>
                <a:gs pos="57000">
                  <a:srgbClr val="FFFF00"/>
                </a:gs>
                <a:gs pos="100000">
                  <a:srgbClr val="FFC000"/>
                </a:gs>
              </a:gsLst>
              <a:lin ang="5400000" scaled="0"/>
            </a:gra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de-DE" sz="2400" b="1" dirty="0" smtClean="0">
                  <a:solidFill>
                    <a:schemeClr val="tx1"/>
                  </a:solidFill>
                </a:rPr>
                <a:t>?</a:t>
              </a:r>
              <a:endParaRPr lang="de-DE" sz="2400" b="1" dirty="0">
                <a:solidFill>
                  <a:schemeClr val="tx1"/>
                </a:solidFill>
              </a:endParaRPr>
            </a:p>
          </p:txBody>
        </p:sp>
      </p:grpSp>
      <p:sp>
        <p:nvSpPr>
          <p:cNvPr id="32" name="Foliennummernplatzhalter 31"/>
          <p:cNvSpPr>
            <a:spLocks noGrp="1"/>
          </p:cNvSpPr>
          <p:nvPr>
            <p:ph type="sldNum" sz="quarter" idx="4"/>
          </p:nvPr>
        </p:nvSpPr>
        <p:spPr>
          <a:xfrm>
            <a:off x="554038" y="6548120"/>
            <a:ext cx="1092200" cy="219075"/>
          </a:xfrm>
        </p:spPr>
        <p:txBody>
          <a:bodyPr/>
          <a:lstStyle/>
          <a:p>
            <a:fld id="{9DE08E51-56CF-4C15-BAC0-8C0D6423660B}" type="slidenum">
              <a:rPr lang="de-DE" smtClean="0"/>
              <a:pPr/>
              <a:t>14</a:t>
            </a:fld>
            <a:endParaRPr lang="de-DE"/>
          </a:p>
        </p:txBody>
      </p:sp>
      <p:pic>
        <p:nvPicPr>
          <p:cNvPr id="33" name="Picture 3"/>
          <p:cNvPicPr>
            <a:picLocks noChangeAspect="1" noChangeArrowheads="1"/>
          </p:cNvPicPr>
          <p:nvPr/>
        </p:nvPicPr>
        <p:blipFill>
          <a:blip r:embed="rId8"/>
          <a:srcRect l="41246" t="-6896" r="42046" b="35961"/>
          <a:stretch>
            <a:fillRect/>
          </a:stretch>
        </p:blipFill>
        <p:spPr bwMode="auto">
          <a:xfrm>
            <a:off x="1473200" y="2471847"/>
            <a:ext cx="1524000" cy="36213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par>
                                <p:cTn id="16" presetID="10" presetClass="entr" presetSubtype="0"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5">
                                            <p:txEl>
                                              <p:pRg st="0" end="0"/>
                                            </p:txEl>
                                          </p:spTgt>
                                        </p:tgtEl>
                                        <p:attrNameLst>
                                          <p:attrName>style.visibility</p:attrName>
                                        </p:attrNameLst>
                                      </p:cBhvr>
                                      <p:to>
                                        <p:strVal val="visible"/>
                                      </p:to>
                                    </p:set>
                                    <p:animEffect transition="in" filter="fade">
                                      <p:cBhvr>
                                        <p:cTn id="26" dur="500"/>
                                        <p:tgtEl>
                                          <p:spTgt spid="55">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3">
                                            <p:txEl>
                                              <p:pRg st="0" end="0"/>
                                            </p:txEl>
                                          </p:spTgt>
                                        </p:tgtEl>
                                        <p:attrNameLst>
                                          <p:attrName>style.visibility</p:attrName>
                                        </p:attrNameLst>
                                      </p:cBhvr>
                                      <p:to>
                                        <p:strVal val="visible"/>
                                      </p:to>
                                    </p:set>
                                    <p:animEffect transition="in" filter="fade">
                                      <p:cBhvr>
                                        <p:cTn id="29" dur="500"/>
                                        <p:tgtEl>
                                          <p:spTgt spid="53">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3">
                                            <p:txEl>
                                              <p:pRg st="1" end="1"/>
                                            </p:txEl>
                                          </p:spTgt>
                                        </p:tgtEl>
                                        <p:attrNameLst>
                                          <p:attrName>style.visibility</p:attrName>
                                        </p:attrNameLst>
                                      </p:cBhvr>
                                      <p:to>
                                        <p:strVal val="visible"/>
                                      </p:to>
                                    </p:set>
                                    <p:animEffect transition="in" filter="fade">
                                      <p:cBhvr>
                                        <p:cTn id="40" dur="500"/>
                                        <p:tgtEl>
                                          <p:spTgt spid="53">
                                            <p:txEl>
                                              <p:pRg st="1" end="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3">
                                            <p:txEl>
                                              <p:pRg st="3" end="3"/>
                                            </p:txEl>
                                          </p:spTgt>
                                        </p:tgtEl>
                                        <p:attrNameLst>
                                          <p:attrName>style.visibility</p:attrName>
                                        </p:attrNameLst>
                                      </p:cBhvr>
                                      <p:to>
                                        <p:strVal val="visible"/>
                                      </p:to>
                                    </p:set>
                                    <p:animEffect transition="in" filter="fade">
                                      <p:cBhvr>
                                        <p:cTn id="48" dur="500"/>
                                        <p:tgtEl>
                                          <p:spTgt spid="53">
                                            <p:txEl>
                                              <p:pRg st="3" end="3"/>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childTnLst>
                                </p:cTn>
                              </p:par>
                              <p:par>
                                <p:cTn id="52" presetID="10" presetClass="entr" presetSubtype="0" fill="hold" nodeType="with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500"/>
                                        <p:tgtEl>
                                          <p:spTgt spid="6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fade">
                                      <p:cBhvr>
                                        <p:cTn id="57" dur="500"/>
                                        <p:tgtEl>
                                          <p:spTgt spid="6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6"/>
                                        </p:tgtEl>
                                        <p:attrNameLst>
                                          <p:attrName>style.visibility</p:attrName>
                                        </p:attrNameLst>
                                      </p:cBhvr>
                                      <p:to>
                                        <p:strVal val="visible"/>
                                      </p:to>
                                    </p:set>
                                    <p:animEffect transition="in" filter="fade">
                                      <p:cBhvr>
                                        <p:cTn id="60" dur="500"/>
                                        <p:tgtEl>
                                          <p:spTgt spid="6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29" grpId="0" build="p"/>
      <p:bldP spid="53" grpId="0" uiExpand="1" build="p"/>
      <p:bldP spid="54" grpId="0"/>
      <p:bldP spid="55" grpId="0" build="p"/>
      <p:bldP spid="66" grpId="0"/>
      <p:bldP spid="69" grpId="0"/>
      <p:bldP spid="52" grpId="0"/>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bwMode="gray"/>
        <p:txBody>
          <a:bodyPr/>
          <a:lstStyle/>
          <a:p>
            <a:r>
              <a:rPr lang="de-DE" noProof="0" smtClean="0"/>
              <a:t>Was beim Ver- und Entschlüsseln geschieht</a:t>
            </a:r>
            <a:endParaRPr lang="de-DE" noProof="0"/>
          </a:p>
        </p:txBody>
      </p:sp>
      <p:sp>
        <p:nvSpPr>
          <p:cNvPr id="29" name="Inhaltsplatzhalter 28"/>
          <p:cNvSpPr>
            <a:spLocks noGrp="1"/>
          </p:cNvSpPr>
          <p:nvPr>
            <p:ph idx="1"/>
          </p:nvPr>
        </p:nvSpPr>
        <p:spPr bwMode="gray"/>
        <p:txBody>
          <a:bodyPr/>
          <a:lstStyle/>
          <a:p>
            <a:pPr lvl="1"/>
            <a:r>
              <a:rPr lang="de-DE" noProof="0" dirty="0" smtClean="0"/>
              <a:t>Erklären lässt sich dies durch die Betrachtung folgender Formeln.</a:t>
            </a:r>
          </a:p>
          <a:p>
            <a:pPr lvl="1"/>
            <a:endParaRPr lang="de-DE" noProof="0" dirty="0" smtClean="0"/>
          </a:p>
          <a:p>
            <a:pPr lvl="1"/>
            <a:r>
              <a:rPr lang="de-DE" noProof="0" dirty="0" smtClean="0"/>
              <a:t>Wir betrachten den Vorgang des Entschlüsselns der verschlüsselten Nachricht      genauer:</a:t>
            </a:r>
          </a:p>
          <a:p>
            <a:pPr lvl="1"/>
            <a:endParaRPr lang="de-DE" noProof="0" dirty="0" smtClean="0"/>
          </a:p>
          <a:p>
            <a:pPr lvl="1"/>
            <a:endParaRPr lang="de-DE" noProof="0" dirty="0" smtClean="0"/>
          </a:p>
          <a:p>
            <a:pPr lvl="1"/>
            <a:endParaRPr lang="de-DE" sz="1000" noProof="0" dirty="0" smtClean="0"/>
          </a:p>
          <a:p>
            <a:pPr lvl="1"/>
            <a:r>
              <a:rPr lang="de-DE" noProof="0" dirty="0" smtClean="0"/>
              <a:t>Es gilt		              , was man auch als		            auffassen kann, </a:t>
            </a:r>
            <a:br>
              <a:rPr lang="de-DE" noProof="0" dirty="0" smtClean="0"/>
            </a:br>
            <a:r>
              <a:rPr lang="de-DE" noProof="0" dirty="0" smtClean="0"/>
              <a:t>wobei     hier eine beliebige ganze Zahl ist.</a:t>
            </a:r>
          </a:p>
          <a:p>
            <a:pPr lvl="1">
              <a:spcBef>
                <a:spcPts val="1184"/>
              </a:spcBef>
            </a:pPr>
            <a:r>
              <a:rPr lang="de-DE" noProof="0" dirty="0" smtClean="0"/>
              <a:t>Damit gilt folgende Gleichungskette: </a:t>
            </a:r>
          </a:p>
          <a:p>
            <a:pPr lvl="1"/>
            <a:endParaRPr lang="de-DE" noProof="0" dirty="0" smtClean="0"/>
          </a:p>
          <a:p>
            <a:pPr lvl="1"/>
            <a:endParaRPr lang="de-DE" noProof="0" dirty="0" smtClean="0"/>
          </a:p>
          <a:p>
            <a:pPr lvl="1"/>
            <a:r>
              <a:rPr lang="de-DE" noProof="0" dirty="0" smtClean="0"/>
              <a:t>Benutzt man nun den Satz von Euler/Fermat,		 , gilt:</a:t>
            </a:r>
          </a:p>
          <a:p>
            <a:pPr lvl="1"/>
            <a:endParaRPr lang="de-DE" noProof="0" dirty="0" smtClean="0"/>
          </a:p>
          <a:p>
            <a:pPr lvl="1"/>
            <a:endParaRPr lang="de-DE" noProof="0" dirty="0" smtClean="0"/>
          </a:p>
          <a:p>
            <a:pPr lvl="1"/>
            <a:r>
              <a:rPr lang="de-DE" noProof="0" dirty="0" smtClean="0"/>
              <a:t>Insgesamt folgt also, dass gilt:</a:t>
            </a:r>
          </a:p>
        </p:txBody>
      </p:sp>
      <p:pic>
        <p:nvPicPr>
          <p:cNvPr id="37" name="Picture 4"/>
          <p:cNvPicPr>
            <a:picLocks noChangeAspect="1" noChangeArrowheads="1"/>
          </p:cNvPicPr>
          <p:nvPr/>
        </p:nvPicPr>
        <p:blipFill>
          <a:blip r:embed="rId3" cstate="print"/>
          <a:srcRect l="22620" t="-2390" r="23305" b="1761"/>
          <a:stretch>
            <a:fillRect/>
          </a:stretch>
        </p:blipFill>
        <p:spPr bwMode="gray">
          <a:xfrm>
            <a:off x="1620838" y="3758031"/>
            <a:ext cx="5334000" cy="421992"/>
          </a:xfrm>
          <a:prstGeom prst="rect">
            <a:avLst/>
          </a:prstGeom>
          <a:noFill/>
          <a:ln w="9525">
            <a:noFill/>
            <a:miter lim="800000"/>
            <a:headEnd/>
            <a:tailEnd/>
          </a:ln>
          <a:effectLst/>
        </p:spPr>
      </p:pic>
      <p:pic>
        <p:nvPicPr>
          <p:cNvPr id="40" name="Picture 2"/>
          <p:cNvPicPr>
            <a:picLocks noChangeAspect="1" noChangeArrowheads="1"/>
          </p:cNvPicPr>
          <p:nvPr/>
        </p:nvPicPr>
        <p:blipFill>
          <a:blip r:embed="rId4" cstate="print"/>
          <a:srcRect l="34706" t="-5769" r="33048" b="5769"/>
          <a:stretch>
            <a:fillRect/>
          </a:stretch>
        </p:blipFill>
        <p:spPr bwMode="gray">
          <a:xfrm>
            <a:off x="3127053" y="4703008"/>
            <a:ext cx="2889894" cy="373818"/>
          </a:xfrm>
          <a:prstGeom prst="rect">
            <a:avLst/>
          </a:prstGeom>
          <a:noFill/>
          <a:ln w="9525">
            <a:noFill/>
            <a:miter lim="800000"/>
            <a:headEnd/>
            <a:tailEnd/>
          </a:ln>
          <a:effectLst/>
        </p:spPr>
      </p:pic>
      <p:pic>
        <p:nvPicPr>
          <p:cNvPr id="41" name="Picture 3"/>
          <p:cNvPicPr>
            <a:picLocks noChangeAspect="1" noChangeArrowheads="1"/>
          </p:cNvPicPr>
          <p:nvPr/>
        </p:nvPicPr>
        <p:blipFill>
          <a:blip r:embed="rId5" cstate="print"/>
          <a:srcRect l="39064" t="-7051" r="39439"/>
          <a:stretch>
            <a:fillRect/>
          </a:stretch>
        </p:blipFill>
        <p:spPr bwMode="gray">
          <a:xfrm>
            <a:off x="4427538" y="4267201"/>
            <a:ext cx="1697720" cy="352636"/>
          </a:xfrm>
          <a:prstGeom prst="rect">
            <a:avLst/>
          </a:prstGeom>
          <a:noFill/>
          <a:ln w="9525">
            <a:noFill/>
            <a:miter lim="800000"/>
            <a:headEnd/>
            <a:tailEnd/>
          </a:ln>
          <a:effectLst/>
        </p:spPr>
      </p:pic>
      <p:pic>
        <p:nvPicPr>
          <p:cNvPr id="33" name="Picture 2"/>
          <p:cNvPicPr>
            <a:picLocks noChangeAspect="1" noChangeArrowheads="1"/>
          </p:cNvPicPr>
          <p:nvPr/>
        </p:nvPicPr>
        <p:blipFill>
          <a:blip r:embed="rId6" cstate="print"/>
          <a:srcRect l="37941" t="-18919" r="38315" b="9459"/>
          <a:stretch>
            <a:fillRect/>
          </a:stretch>
        </p:blipFill>
        <p:spPr bwMode="gray">
          <a:xfrm>
            <a:off x="931546" y="2106878"/>
            <a:ext cx="2346300" cy="428042"/>
          </a:xfrm>
          <a:prstGeom prst="rect">
            <a:avLst/>
          </a:prstGeom>
          <a:noFill/>
          <a:ln w="9525">
            <a:noFill/>
            <a:miter lim="800000"/>
            <a:headEnd/>
            <a:tailEnd/>
          </a:ln>
          <a:effectLst/>
        </p:spPr>
      </p:pic>
      <p:pic>
        <p:nvPicPr>
          <p:cNvPr id="42" name="Picture 2"/>
          <p:cNvPicPr>
            <a:picLocks noChangeAspect="1" noChangeArrowheads="1"/>
          </p:cNvPicPr>
          <p:nvPr/>
        </p:nvPicPr>
        <p:blipFill>
          <a:blip r:embed="rId7" cstate="print"/>
          <a:srcRect l="51209" t="-2291" r="46005" b="25406"/>
          <a:stretch>
            <a:fillRect/>
          </a:stretch>
        </p:blipFill>
        <p:spPr bwMode="gray">
          <a:xfrm>
            <a:off x="7158305" y="1714585"/>
            <a:ext cx="227838" cy="244234"/>
          </a:xfrm>
          <a:prstGeom prst="rect">
            <a:avLst/>
          </a:prstGeom>
          <a:noFill/>
          <a:ln w="9525">
            <a:noFill/>
            <a:miter lim="800000"/>
            <a:headEnd/>
            <a:tailEnd/>
          </a:ln>
          <a:effectLst/>
        </p:spPr>
      </p:pic>
      <p:grpSp>
        <p:nvGrpSpPr>
          <p:cNvPr id="16" name="Gruppieren 15"/>
          <p:cNvGrpSpPr/>
          <p:nvPr/>
        </p:nvGrpSpPr>
        <p:grpSpPr bwMode="gray">
          <a:xfrm>
            <a:off x="4044936" y="2199692"/>
            <a:ext cx="4397871" cy="353008"/>
            <a:chOff x="3757599" y="2199692"/>
            <a:chExt cx="4397871" cy="353008"/>
          </a:xfrm>
        </p:grpSpPr>
        <p:sp>
          <p:nvSpPr>
            <p:cNvPr id="43" name="Rectangle 54"/>
            <p:cNvSpPr/>
            <p:nvPr/>
          </p:nvSpPr>
          <p:spPr bwMode="gray">
            <a:xfrm>
              <a:off x="3757599" y="2199692"/>
              <a:ext cx="4397871" cy="338554"/>
            </a:xfrm>
            <a:prstGeom prst="rect">
              <a:avLst/>
            </a:prstGeom>
          </p:spPr>
          <p:txBody>
            <a:bodyPr wrap="none" lIns="0">
              <a:spAutoFit/>
            </a:bodyPr>
            <a:lstStyle/>
            <a:p>
              <a:r>
                <a:rPr lang="de-DE" sz="1600" dirty="0" smtClean="0"/>
                <a:t>, da	´   (Verschlüsselung durch den Absender)</a:t>
              </a:r>
              <a:endParaRPr lang="de-DE" sz="1600" dirty="0"/>
            </a:p>
          </p:txBody>
        </p:sp>
        <p:pic>
          <p:nvPicPr>
            <p:cNvPr id="31746" name="Picture 2"/>
            <p:cNvPicPr>
              <a:picLocks noChangeAspect="1" noChangeArrowheads="1"/>
            </p:cNvPicPr>
            <p:nvPr/>
          </p:nvPicPr>
          <p:blipFill>
            <a:blip r:embed="rId8" cstate="print"/>
            <a:srcRect l="45374" t="-7586" r="45802"/>
            <a:stretch>
              <a:fillRect/>
            </a:stretch>
          </p:blipFill>
          <p:spPr bwMode="gray">
            <a:xfrm>
              <a:off x="4095750" y="2238375"/>
              <a:ext cx="664918" cy="314325"/>
            </a:xfrm>
            <a:prstGeom prst="rect">
              <a:avLst/>
            </a:prstGeom>
            <a:noFill/>
            <a:ln w="9525">
              <a:noFill/>
              <a:miter lim="800000"/>
              <a:headEnd/>
              <a:tailEnd/>
            </a:ln>
            <a:effectLst/>
          </p:spPr>
        </p:pic>
      </p:grpSp>
      <p:grpSp>
        <p:nvGrpSpPr>
          <p:cNvPr id="18" name="Gruppieren 17"/>
          <p:cNvGrpSpPr/>
          <p:nvPr/>
        </p:nvGrpSpPr>
        <p:grpSpPr bwMode="gray">
          <a:xfrm>
            <a:off x="1218907" y="2778883"/>
            <a:ext cx="5408316" cy="488193"/>
            <a:chOff x="1218907" y="2876541"/>
            <a:chExt cx="5408316" cy="488193"/>
          </a:xfrm>
        </p:grpSpPr>
        <p:pic>
          <p:nvPicPr>
            <p:cNvPr id="36" name="Picture 3"/>
            <p:cNvPicPr>
              <a:picLocks noChangeAspect="1" noChangeArrowheads="1"/>
            </p:cNvPicPr>
            <p:nvPr/>
          </p:nvPicPr>
          <p:blipFill>
            <a:blip r:embed="rId9" cstate="print"/>
            <a:srcRect l="38128" t="-3449" r="37487" b="16551"/>
            <a:stretch>
              <a:fillRect/>
            </a:stretch>
          </p:blipFill>
          <p:spPr bwMode="gray">
            <a:xfrm>
              <a:off x="4585062" y="2876541"/>
              <a:ext cx="2042161" cy="282141"/>
            </a:xfrm>
            <a:prstGeom prst="rect">
              <a:avLst/>
            </a:prstGeom>
            <a:noFill/>
            <a:ln w="9525">
              <a:noFill/>
              <a:miter lim="800000"/>
              <a:headEnd/>
              <a:tailEnd/>
            </a:ln>
            <a:effectLst/>
          </p:spPr>
        </p:pic>
        <p:pic>
          <p:nvPicPr>
            <p:cNvPr id="44" name="Picture 48"/>
            <p:cNvPicPr>
              <a:picLocks noChangeAspect="1" noChangeArrowheads="1"/>
            </p:cNvPicPr>
            <p:nvPr/>
          </p:nvPicPr>
          <p:blipFill>
            <a:blip r:embed="rId10" cstate="print"/>
            <a:srcRect l="35570" r="36506" b="17443"/>
            <a:stretch>
              <a:fillRect/>
            </a:stretch>
          </p:blipFill>
          <p:spPr bwMode="gray">
            <a:xfrm>
              <a:off x="1218907" y="2896234"/>
              <a:ext cx="1797214" cy="232009"/>
            </a:xfrm>
            <a:prstGeom prst="rect">
              <a:avLst/>
            </a:prstGeom>
            <a:noFill/>
            <a:ln w="9525">
              <a:noFill/>
              <a:miter lim="800000"/>
              <a:headEnd/>
              <a:tailEnd/>
            </a:ln>
            <a:effectLst/>
          </p:spPr>
        </p:pic>
        <p:pic>
          <p:nvPicPr>
            <p:cNvPr id="45" name="Picture 3"/>
            <p:cNvPicPr>
              <a:picLocks noChangeAspect="1" noChangeArrowheads="1"/>
            </p:cNvPicPr>
            <p:nvPr/>
          </p:nvPicPr>
          <p:blipFill>
            <a:blip r:embed="rId9" cstate="print"/>
            <a:srcRect l="51663" t="-3449" r="46745" b="24240"/>
            <a:stretch>
              <a:fillRect/>
            </a:stretch>
          </p:blipFill>
          <p:spPr bwMode="gray">
            <a:xfrm>
              <a:off x="1289051" y="3136901"/>
              <a:ext cx="118136" cy="227833"/>
            </a:xfrm>
            <a:prstGeom prst="rect">
              <a:avLst/>
            </a:prstGeom>
            <a:noFill/>
            <a:ln w="9525">
              <a:noFill/>
              <a:miter lim="800000"/>
              <a:headEnd/>
              <a:tailEnd/>
            </a:ln>
            <a:effectLst/>
          </p:spPr>
        </p:pic>
      </p:grpSp>
      <p:grpSp>
        <p:nvGrpSpPr>
          <p:cNvPr id="20" name="Gruppieren 19"/>
          <p:cNvGrpSpPr/>
          <p:nvPr/>
        </p:nvGrpSpPr>
        <p:grpSpPr bwMode="gray">
          <a:xfrm>
            <a:off x="1249363" y="5570220"/>
            <a:ext cx="6648450" cy="657543"/>
            <a:chOff x="1249363" y="5570220"/>
            <a:chExt cx="6648450" cy="657543"/>
          </a:xfrm>
        </p:grpSpPr>
        <p:sp>
          <p:nvSpPr>
            <p:cNvPr id="46" name="Rounded Rectangle 6"/>
            <p:cNvSpPr/>
            <p:nvPr/>
          </p:nvSpPr>
          <p:spPr bwMode="gray">
            <a:xfrm>
              <a:off x="1249363" y="5570220"/>
              <a:ext cx="6648450" cy="657543"/>
            </a:xfrm>
            <a:prstGeom prst="roundRect">
              <a:avLst/>
            </a:prstGeom>
            <a:solidFill>
              <a:schemeClr val="bg1"/>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971675" lvl="0"/>
              <a:r>
                <a:rPr lang="de-DE" sz="1600" b="1" dirty="0" smtClean="0">
                  <a:solidFill>
                    <a:srgbClr val="00B050"/>
                  </a:solidFill>
                </a:rPr>
                <a:t>Beim Potenzieren des Chiffrates mit dem privaten Schlüssel erhält man also wieder den Klartext.</a:t>
              </a:r>
            </a:p>
          </p:txBody>
        </p:sp>
        <p:pic>
          <p:nvPicPr>
            <p:cNvPr id="31747" name="Picture 3"/>
            <p:cNvPicPr>
              <a:picLocks noChangeAspect="1" noChangeArrowheads="1"/>
            </p:cNvPicPr>
            <p:nvPr/>
          </p:nvPicPr>
          <p:blipFill>
            <a:blip r:embed="rId11" cstate="print"/>
            <a:srcRect l="40417" t="-25541" r="41592" b="135"/>
            <a:stretch>
              <a:fillRect/>
            </a:stretch>
          </p:blipFill>
          <p:spPr bwMode="gray">
            <a:xfrm>
              <a:off x="1263650" y="5632928"/>
              <a:ext cx="1898650" cy="523715"/>
            </a:xfrm>
            <a:prstGeom prst="rect">
              <a:avLst/>
            </a:prstGeom>
            <a:noFill/>
            <a:ln w="9525">
              <a:noFill/>
              <a:miter lim="800000"/>
              <a:headEnd/>
              <a:tailEnd/>
            </a:ln>
            <a:effectLst/>
          </p:spPr>
        </p:pic>
      </p:grpSp>
      <p:sp>
        <p:nvSpPr>
          <p:cNvPr id="19" name="Foliennummernplatzhalter 18"/>
          <p:cNvSpPr>
            <a:spLocks noGrp="1"/>
          </p:cNvSpPr>
          <p:nvPr>
            <p:ph type="sldNum" sz="quarter" idx="4"/>
          </p:nvPr>
        </p:nvSpPr>
        <p:spPr>
          <a:xfrm>
            <a:off x="554038" y="6548120"/>
            <a:ext cx="1092200" cy="219075"/>
          </a:xfrm>
        </p:spPr>
        <p:txBody>
          <a:bodyPr/>
          <a:lstStyle/>
          <a:p>
            <a:fld id="{9DE08E51-56CF-4C15-BAC0-8C0D6423660B}" type="slidenum">
              <a:rPr lang="de-DE" smtClean="0"/>
              <a:pPr/>
              <a:t>15</a:t>
            </a:fld>
            <a:endParaRPr lang="de-DE"/>
          </a:p>
        </p:txBody>
      </p:sp>
      <p:pic>
        <p:nvPicPr>
          <p:cNvPr id="21" name="Picture 3"/>
          <p:cNvPicPr>
            <a:picLocks noChangeAspect="1" noChangeArrowheads="1"/>
          </p:cNvPicPr>
          <p:nvPr/>
        </p:nvPicPr>
        <p:blipFill>
          <a:blip r:embed="rId5" cstate="print"/>
          <a:srcRect l="51869" t="-7051" r="39439"/>
          <a:stretch>
            <a:fillRect/>
          </a:stretch>
        </p:blipFill>
        <p:spPr bwMode="gray">
          <a:xfrm>
            <a:off x="3275917" y="2153702"/>
            <a:ext cx="826183" cy="424398"/>
          </a:xfrm>
          <a:prstGeom prst="rect">
            <a:avLst/>
          </a:prstGeom>
          <a:noFill/>
          <a:ln w="9525">
            <a:noFill/>
            <a:miter lim="800000"/>
            <a:headEnd/>
            <a:tailEnd/>
          </a:ln>
          <a:effectLst/>
        </p:spPr>
      </p:pic>
      <p:pic>
        <p:nvPicPr>
          <p:cNvPr id="22" name="Picture 3"/>
          <p:cNvPicPr>
            <a:picLocks noChangeAspect="1" noChangeArrowheads="1"/>
          </p:cNvPicPr>
          <p:nvPr/>
        </p:nvPicPr>
        <p:blipFill>
          <a:blip r:embed="rId5" cstate="print"/>
          <a:srcRect l="51869" t="-7051" r="39439"/>
          <a:stretch>
            <a:fillRect/>
          </a:stretch>
        </p:blipFill>
        <p:spPr bwMode="gray">
          <a:xfrm>
            <a:off x="6979555" y="3779302"/>
            <a:ext cx="826183" cy="42439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xEl>
                                              <p:pRg st="2" end="2"/>
                                            </p:txEl>
                                          </p:spTgt>
                                        </p:tgtEl>
                                        <p:attrNameLst>
                                          <p:attrName>style.visibility</p:attrName>
                                        </p:attrNameLst>
                                      </p:cBhvr>
                                      <p:to>
                                        <p:strVal val="visible"/>
                                      </p:to>
                                    </p:set>
                                    <p:animEffect transition="in" filter="fade">
                                      <p:cBhvr>
                                        <p:cTn id="12" dur="500"/>
                                        <p:tgtEl>
                                          <p:spTgt spid="29">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40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nodeType="withEffect">
                                  <p:stCondLst>
                                    <p:cond delay="40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nodeType="withEffect">
                                  <p:stCondLst>
                                    <p:cond delay="60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xEl>
                                              <p:pRg st="6" end="6"/>
                                            </p:txEl>
                                          </p:spTgt>
                                        </p:tgtEl>
                                        <p:attrNameLst>
                                          <p:attrName>style.visibility</p:attrName>
                                        </p:attrNameLst>
                                      </p:cBhvr>
                                      <p:to>
                                        <p:strVal val="visible"/>
                                      </p:to>
                                    </p:set>
                                    <p:animEffect transition="in" filter="fade">
                                      <p:cBhvr>
                                        <p:cTn id="29" dur="500"/>
                                        <p:tgtEl>
                                          <p:spTgt spid="29">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xEl>
                                              <p:pRg st="7" end="7"/>
                                            </p:txEl>
                                          </p:spTgt>
                                        </p:tgtEl>
                                        <p:attrNameLst>
                                          <p:attrName>style.visibility</p:attrName>
                                        </p:attrNameLst>
                                      </p:cBhvr>
                                      <p:to>
                                        <p:strVal val="visible"/>
                                      </p:to>
                                    </p:set>
                                    <p:animEffect transition="in" filter="fade">
                                      <p:cBhvr>
                                        <p:cTn id="37" dur="500"/>
                                        <p:tgtEl>
                                          <p:spTgt spid="29">
                                            <p:txEl>
                                              <p:pRg st="7" end="7"/>
                                            </p:txEl>
                                          </p:spTgt>
                                        </p:tgtEl>
                                      </p:cBhvr>
                                    </p:animEffect>
                                  </p:childTnLst>
                                </p:cTn>
                              </p:par>
                              <p:par>
                                <p:cTn id="38" presetID="10" presetClass="entr" presetSubtype="0" fill="hold" nodeType="withEffect">
                                  <p:stCondLst>
                                    <p:cond delay="40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par>
                                <p:cTn id="41" presetID="10" presetClass="entr" presetSubtype="0" fill="hold" nodeType="withEffect">
                                  <p:stCondLst>
                                    <p:cond delay="40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9">
                                            <p:txEl>
                                              <p:pRg st="10" end="10"/>
                                            </p:txEl>
                                          </p:spTgt>
                                        </p:tgtEl>
                                        <p:attrNameLst>
                                          <p:attrName>style.visibility</p:attrName>
                                        </p:attrNameLst>
                                      </p:cBhvr>
                                      <p:to>
                                        <p:strVal val="visible"/>
                                      </p:to>
                                    </p:set>
                                    <p:animEffect transition="in" filter="fade">
                                      <p:cBhvr>
                                        <p:cTn id="48" dur="500"/>
                                        <p:tgtEl>
                                          <p:spTgt spid="29">
                                            <p:txEl>
                                              <p:pRg st="10" end="10"/>
                                            </p:txEl>
                                          </p:spTgt>
                                        </p:tgtEl>
                                      </p:cBhvr>
                                    </p:animEffect>
                                  </p:childTnLst>
                                </p:cTn>
                              </p:par>
                              <p:par>
                                <p:cTn id="49" presetID="10" presetClass="entr" presetSubtype="0" fill="hold" nodeType="withEffect">
                                  <p:stCondLst>
                                    <p:cond delay="40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par>
                                <p:cTn id="52" presetID="10" presetClass="entr" presetSubtype="0" fill="hold"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9">
                                            <p:txEl>
                                              <p:pRg st="13" end="13"/>
                                            </p:txEl>
                                          </p:spTgt>
                                        </p:tgtEl>
                                        <p:attrNameLst>
                                          <p:attrName>style.visibility</p:attrName>
                                        </p:attrNameLst>
                                      </p:cBhvr>
                                      <p:to>
                                        <p:strVal val="visible"/>
                                      </p:to>
                                    </p:set>
                                    <p:animEffect transition="in" filter="fade">
                                      <p:cBhvr>
                                        <p:cTn id="59" dur="500"/>
                                        <p:tgtEl>
                                          <p:spTgt spid="29">
                                            <p:txEl>
                                              <p:pRg st="13" end="13"/>
                                            </p:txEl>
                                          </p:spTgt>
                                        </p:tgtEl>
                                      </p:cBhvr>
                                    </p:animEffect>
                                  </p:childTnLst>
                                </p:cTn>
                              </p:par>
                              <p:par>
                                <p:cTn id="60" presetID="10" presetClass="entr" presetSubtype="0" fill="hold" nodeType="withEffect">
                                  <p:stCondLst>
                                    <p:cond delay="40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bwMode="gray"/>
        <p:txBody>
          <a:bodyPr/>
          <a:lstStyle/>
          <a:p>
            <a:r>
              <a:rPr lang="de-DE" sz="2400" noProof="0" smtClean="0"/>
              <a:t>Sicherheit des Verfahrens</a:t>
            </a:r>
            <a:endParaRPr lang="de-DE" sz="2400" noProof="0"/>
          </a:p>
        </p:txBody>
      </p:sp>
      <p:sp>
        <p:nvSpPr>
          <p:cNvPr id="105" name="Content Placeholder 104"/>
          <p:cNvSpPr>
            <a:spLocks noGrp="1"/>
          </p:cNvSpPr>
          <p:nvPr>
            <p:ph idx="1"/>
          </p:nvPr>
        </p:nvSpPr>
        <p:spPr bwMode="gray">
          <a:xfrm>
            <a:off x="457199" y="1095375"/>
            <a:ext cx="8248651" cy="5140325"/>
          </a:xfrm>
        </p:spPr>
        <p:txBody>
          <a:bodyPr>
            <a:noAutofit/>
          </a:bodyPr>
          <a:lstStyle/>
          <a:p>
            <a:pPr marL="180975" lvl="0" indent="-180975">
              <a:spcAft>
                <a:spcPts val="1200"/>
              </a:spcAft>
              <a:buFont typeface="Arial" pitchFamily="34" charset="0"/>
              <a:buChar char="•"/>
            </a:pPr>
            <a:r>
              <a:rPr lang="de-DE" sz="1600" b="0" noProof="0" dirty="0" smtClean="0"/>
              <a:t>Das Verfahren auf der vorangehenden Folie wurde stark vereinfacht, um das Prinzip </a:t>
            </a:r>
            <a:br>
              <a:rPr lang="de-DE" sz="1600" b="0" noProof="0" dirty="0" smtClean="0"/>
            </a:br>
            <a:r>
              <a:rPr lang="de-DE" sz="1600" b="0" noProof="0" dirty="0" smtClean="0"/>
              <a:t>zu verdeutlichen. So, wie es dargestellt wurde, ist es noch nicht sicher.</a:t>
            </a:r>
            <a:br>
              <a:rPr lang="de-DE" sz="1600" b="0" noProof="0" dirty="0" smtClean="0"/>
            </a:br>
            <a:r>
              <a:rPr lang="de-DE" sz="1600" b="0" noProof="0" dirty="0" smtClean="0"/>
              <a:t/>
            </a:r>
            <a:br>
              <a:rPr lang="de-DE" sz="1600" b="0" noProof="0" dirty="0" smtClean="0"/>
            </a:br>
            <a:r>
              <a:rPr lang="de-DE" sz="1600" b="0" noProof="0" dirty="0" smtClean="0"/>
              <a:t/>
            </a:r>
            <a:br>
              <a:rPr lang="de-DE" sz="1600" b="0" noProof="0" dirty="0" smtClean="0"/>
            </a:br>
            <a:r>
              <a:rPr lang="de-DE" sz="1600" b="0" noProof="0" dirty="0" smtClean="0"/>
              <a:t/>
            </a:r>
            <a:br>
              <a:rPr lang="de-DE" sz="1600" b="0" noProof="0" dirty="0" smtClean="0"/>
            </a:br>
            <a:r>
              <a:rPr lang="de-DE" sz="1600" b="0" noProof="0" dirty="0" smtClean="0"/>
              <a:t/>
            </a:r>
            <a:br>
              <a:rPr lang="de-DE" sz="1600" b="0" noProof="0" dirty="0" smtClean="0"/>
            </a:br>
            <a:r>
              <a:rPr lang="de-DE" sz="1600" b="0" noProof="0" dirty="0" smtClean="0"/>
              <a:t/>
            </a:r>
            <a:br>
              <a:rPr lang="de-DE" sz="1600" b="0" noProof="0" dirty="0" smtClean="0"/>
            </a:br>
            <a:r>
              <a:rPr lang="de-DE" sz="1600" b="0" noProof="0" dirty="0" smtClean="0"/>
              <a:t/>
            </a:r>
            <a:br>
              <a:rPr lang="de-DE" sz="1600" b="0" noProof="0" dirty="0" smtClean="0"/>
            </a:br>
            <a:r>
              <a:rPr lang="de-DE" sz="1600" b="0" noProof="0" dirty="0" smtClean="0"/>
              <a:t/>
            </a:r>
            <a:br>
              <a:rPr lang="de-DE" sz="1600" b="0" noProof="0" dirty="0" smtClean="0"/>
            </a:br>
            <a:endParaRPr lang="de-DE" sz="1600" b="0" noProof="0" dirty="0" smtClean="0"/>
          </a:p>
          <a:p>
            <a:pPr marL="180975" lvl="0" indent="-180975">
              <a:spcAft>
                <a:spcPts val="1200"/>
              </a:spcAft>
              <a:buFont typeface="Arial" pitchFamily="34" charset="0"/>
              <a:buChar char="•"/>
            </a:pPr>
            <a:r>
              <a:rPr lang="de-DE" sz="1600" b="0" noProof="0" dirty="0" smtClean="0"/>
              <a:t>Um dieses Problem zu umgehen, fasst man mehrere Zahlen als Blöcke zusammen. </a:t>
            </a:r>
            <a:br>
              <a:rPr lang="de-DE" sz="1600" b="0" noProof="0" dirty="0" smtClean="0"/>
            </a:br>
            <a:r>
              <a:rPr lang="de-DE" sz="1600" b="0" noProof="0" dirty="0" smtClean="0"/>
              <a:t>In unserem Beispiel könnte man z.B. wie folgt zusammenfassen und dann erneut verschlüsseln:</a:t>
            </a:r>
          </a:p>
          <a:p>
            <a:pPr marL="180975" lvl="0" indent="-180975">
              <a:spcAft>
                <a:spcPts val="1200"/>
              </a:spcAft>
            </a:pPr>
            <a:r>
              <a:rPr lang="de-DE" sz="1600" b="0" noProof="0" dirty="0" smtClean="0"/>
              <a:t/>
            </a:r>
            <a:br>
              <a:rPr lang="de-DE" sz="1600" b="0" noProof="0" dirty="0" smtClean="0"/>
            </a:br>
            <a:r>
              <a:rPr lang="de-DE" sz="1600" b="0" noProof="0" dirty="0" smtClean="0"/>
              <a:t/>
            </a:r>
            <a:br>
              <a:rPr lang="de-DE" sz="1600" b="0" noProof="0" dirty="0" smtClean="0"/>
            </a:br>
            <a:endParaRPr lang="de-DE" sz="1600" b="0" noProof="0" dirty="0" smtClean="0"/>
          </a:p>
          <a:p>
            <a:pPr marL="180975" indent="-180975">
              <a:spcAft>
                <a:spcPts val="1200"/>
              </a:spcAft>
              <a:buFont typeface="Arial" pitchFamily="34" charset="0"/>
              <a:buChar char="•"/>
            </a:pPr>
            <a:r>
              <a:rPr lang="de-DE" sz="1600" b="0" dirty="0" smtClean="0"/>
              <a:t>In der Praxis werden mit RSA keine Textblöcke verschlüsselt, sondern man kombiniert RSA mit einem symmetrischen Verschlüsselungsverfahren. Mit RSA wird nur dessen Schlüssel verschlüsselt </a:t>
            </a:r>
            <a:r>
              <a:rPr lang="de-DE" sz="1600" b="0" dirty="0" smtClean="0">
                <a:hlinkClick r:id="rId3"/>
              </a:rPr>
              <a:t>(Hybridverschlüsselung)</a:t>
            </a:r>
            <a:r>
              <a:rPr lang="de-DE" sz="1600" b="0" dirty="0" smtClean="0"/>
              <a:t>.</a:t>
            </a:r>
            <a:endParaRPr lang="de-DE" sz="1600" noProof="0" dirty="0" smtClean="0"/>
          </a:p>
          <a:p>
            <a:pPr lvl="1"/>
            <a:endParaRPr lang="de-DE" noProof="0" dirty="0" smtClean="0"/>
          </a:p>
        </p:txBody>
      </p:sp>
      <p:sp>
        <p:nvSpPr>
          <p:cNvPr id="29" name="Rounded Rectangle 28"/>
          <p:cNvSpPr/>
          <p:nvPr/>
        </p:nvSpPr>
        <p:spPr bwMode="gray">
          <a:xfrm>
            <a:off x="692451" y="1857733"/>
            <a:ext cx="1797283" cy="494525"/>
          </a:xfrm>
          <a:prstGeom prst="roundRect">
            <a:avLst/>
          </a:prstGeom>
          <a:gradFill>
            <a:gsLst>
              <a:gs pos="57000">
                <a:srgbClr val="14DA43"/>
              </a:gs>
              <a:gs pos="100000">
                <a:srgbClr val="00B050"/>
              </a:gs>
            </a:gsLst>
            <a:lin ang="5400000" scaled="0"/>
          </a:gradFill>
          <a:ln>
            <a:solidFill>
              <a:srgbClr val="14DA4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DE" sz="1600" b="1" dirty="0">
              <a:solidFill>
                <a:schemeClr val="bg1"/>
              </a:solidFill>
            </a:endParaRPr>
          </a:p>
        </p:txBody>
      </p:sp>
      <p:graphicFrame>
        <p:nvGraphicFramePr>
          <p:cNvPr id="32" name="Table 31"/>
          <p:cNvGraphicFramePr>
            <a:graphicFrameLocks noGrp="1"/>
          </p:cNvGraphicFramePr>
          <p:nvPr/>
        </p:nvGraphicFramePr>
        <p:xfrm>
          <a:off x="694272" y="1856619"/>
          <a:ext cx="1803084" cy="484344"/>
        </p:xfrm>
        <a:graphic>
          <a:graphicData uri="http://schemas.openxmlformats.org/drawingml/2006/table">
            <a:tbl>
              <a:tblPr firstRow="1" bandRow="1">
                <a:tableStyleId>{5C22544A-7EE6-4342-B048-85BDC9FD1C3A}</a:tableStyleId>
              </a:tblPr>
              <a:tblGrid>
                <a:gridCol w="300514"/>
                <a:gridCol w="300514"/>
                <a:gridCol w="300514"/>
                <a:gridCol w="300514"/>
                <a:gridCol w="300514"/>
                <a:gridCol w="300514"/>
              </a:tblGrid>
              <a:tr h="240466">
                <a:tc>
                  <a:txBody>
                    <a:bodyPr/>
                    <a:lstStyle/>
                    <a:p>
                      <a:pPr algn="ctr"/>
                      <a:r>
                        <a:rPr lang="de-DE" sz="1200" dirty="0" smtClean="0">
                          <a:solidFill>
                            <a:schemeClr val="bg1"/>
                          </a:solidFill>
                        </a:rPr>
                        <a:t>G</a:t>
                      </a:r>
                      <a:endParaRPr lang="de-DE" sz="1200" dirty="0">
                        <a:solidFill>
                          <a:schemeClr val="bg1"/>
                        </a:solidFill>
                      </a:endParaRPr>
                    </a:p>
                  </a:txBody>
                  <a:tcPr marL="59293" marR="59293" marT="29646" marB="29646">
                    <a:lnL w="12700" cmpd="sng">
                      <a:noFill/>
                    </a:lnL>
                    <a:lnR w="12700" cap="flat" cmpd="sng" algn="ctr">
                      <a:solidFill>
                        <a:srgbClr val="14DA43"/>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dirty="0" smtClean="0">
                          <a:solidFill>
                            <a:schemeClr val="bg1"/>
                          </a:solidFill>
                        </a:rPr>
                        <a:t>E</a:t>
                      </a:r>
                      <a:endParaRPr lang="de-DE" sz="1200" dirty="0">
                        <a:solidFill>
                          <a:schemeClr val="bg1"/>
                        </a:solidFill>
                      </a:endParaRPr>
                    </a:p>
                  </a:txBody>
                  <a:tcPr marL="59293" marR="59293" marT="29646" marB="29646">
                    <a:lnL w="12700" cap="flat" cmpd="sng" algn="ctr">
                      <a:solidFill>
                        <a:srgbClr val="14DA43"/>
                      </a:solidFill>
                      <a:prstDash val="solid"/>
                      <a:round/>
                      <a:headEnd type="none" w="med" len="med"/>
                      <a:tailEnd type="none" w="med" len="med"/>
                    </a:lnL>
                    <a:lnR w="12700" cap="flat" cmpd="sng" algn="ctr">
                      <a:solidFill>
                        <a:srgbClr val="14DA43"/>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dirty="0" smtClean="0">
                          <a:solidFill>
                            <a:schemeClr val="bg1"/>
                          </a:solidFill>
                        </a:rPr>
                        <a:t>H</a:t>
                      </a:r>
                      <a:endParaRPr lang="de-DE" sz="1200" dirty="0">
                        <a:solidFill>
                          <a:schemeClr val="bg1"/>
                        </a:solidFill>
                      </a:endParaRPr>
                    </a:p>
                  </a:txBody>
                  <a:tcPr marL="59293" marR="59293" marT="29646" marB="29646">
                    <a:lnL w="12700" cap="flat" cmpd="sng" algn="ctr">
                      <a:solidFill>
                        <a:srgbClr val="14DA43"/>
                      </a:solidFill>
                      <a:prstDash val="solid"/>
                      <a:round/>
                      <a:headEnd type="none" w="med" len="med"/>
                      <a:tailEnd type="none" w="med" len="med"/>
                    </a:lnL>
                    <a:lnR w="12700" cap="flat" cmpd="sng" algn="ctr">
                      <a:solidFill>
                        <a:srgbClr val="14DA43"/>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dirty="0" smtClean="0">
                          <a:solidFill>
                            <a:schemeClr val="bg1"/>
                          </a:solidFill>
                        </a:rPr>
                        <a:t>E</a:t>
                      </a:r>
                      <a:endParaRPr lang="de-DE" sz="1200" dirty="0">
                        <a:solidFill>
                          <a:schemeClr val="bg1"/>
                        </a:solidFill>
                      </a:endParaRPr>
                    </a:p>
                  </a:txBody>
                  <a:tcPr marL="59293" marR="59293" marT="29646" marB="29646">
                    <a:lnL w="12700" cap="flat" cmpd="sng" algn="ctr">
                      <a:solidFill>
                        <a:srgbClr val="14DA43"/>
                      </a:solidFill>
                      <a:prstDash val="solid"/>
                      <a:round/>
                      <a:headEnd type="none" w="med" len="med"/>
                      <a:tailEnd type="none" w="med" len="med"/>
                    </a:lnL>
                    <a:lnR w="12700" cap="flat" cmpd="sng" algn="ctr">
                      <a:solidFill>
                        <a:srgbClr val="14DA43"/>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dirty="0" smtClean="0">
                          <a:solidFill>
                            <a:schemeClr val="bg1"/>
                          </a:solidFill>
                        </a:rPr>
                        <a:t>I</a:t>
                      </a:r>
                      <a:endParaRPr lang="de-DE" sz="1200" dirty="0">
                        <a:solidFill>
                          <a:schemeClr val="bg1"/>
                        </a:solidFill>
                      </a:endParaRPr>
                    </a:p>
                  </a:txBody>
                  <a:tcPr marL="59293" marR="59293" marT="29646" marB="29646">
                    <a:lnL w="12700" cap="flat" cmpd="sng" algn="ctr">
                      <a:solidFill>
                        <a:srgbClr val="14DA43"/>
                      </a:solidFill>
                      <a:prstDash val="solid"/>
                      <a:round/>
                      <a:headEnd type="none" w="med" len="med"/>
                      <a:tailEnd type="none" w="med" len="med"/>
                    </a:lnL>
                    <a:lnR w="12700" cap="flat" cmpd="sng" algn="ctr">
                      <a:solidFill>
                        <a:srgbClr val="14DA43"/>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dirty="0" smtClean="0">
                          <a:solidFill>
                            <a:schemeClr val="bg1"/>
                          </a:solidFill>
                        </a:rPr>
                        <a:t>M</a:t>
                      </a:r>
                      <a:endParaRPr lang="de-DE" sz="1200" dirty="0">
                        <a:solidFill>
                          <a:schemeClr val="bg1"/>
                        </a:solidFill>
                      </a:endParaRPr>
                    </a:p>
                  </a:txBody>
                  <a:tcPr marL="59293" marR="59293" marT="29646" marB="29646">
                    <a:lnL w="12700" cap="flat" cmpd="sng" algn="ctr">
                      <a:solidFill>
                        <a:srgbClr val="14DA43"/>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0466">
                <a:tc>
                  <a:txBody>
                    <a:bodyPr/>
                    <a:lstStyle/>
                    <a:p>
                      <a:pPr algn="ctr"/>
                      <a:r>
                        <a:rPr lang="de-DE" sz="1200" dirty="0" smtClean="0">
                          <a:solidFill>
                            <a:schemeClr val="bg1"/>
                          </a:solidFill>
                        </a:rPr>
                        <a:t>07</a:t>
                      </a:r>
                      <a:endParaRPr lang="de-DE" sz="1200" dirty="0">
                        <a:solidFill>
                          <a:schemeClr val="bg1"/>
                        </a:solidFill>
                      </a:endParaRPr>
                    </a:p>
                  </a:txBody>
                  <a:tcPr marL="59293" marR="59293" marT="29646" marB="29646">
                    <a:lnL w="12700" cap="flat" cmpd="sng" algn="ctr">
                      <a:noFill/>
                      <a:prstDash val="solid"/>
                      <a:round/>
                      <a:headEnd type="none" w="med" len="med"/>
                      <a:tailEnd type="none" w="med" len="med"/>
                    </a:lnL>
                    <a:lnR w="12700" cap="flat" cmpd="sng" algn="ctr">
                      <a:solidFill>
                        <a:srgbClr val="14DA4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de-DE" sz="1200" dirty="0" smtClean="0">
                          <a:solidFill>
                            <a:schemeClr val="bg1"/>
                          </a:solidFill>
                        </a:rPr>
                        <a:t>05</a:t>
                      </a:r>
                      <a:endParaRPr lang="de-DE" sz="1200" dirty="0">
                        <a:solidFill>
                          <a:schemeClr val="bg1"/>
                        </a:solidFill>
                      </a:endParaRPr>
                    </a:p>
                  </a:txBody>
                  <a:tcPr marL="59293" marR="59293" marT="29646" marB="29646">
                    <a:lnL w="12700" cap="flat" cmpd="sng" algn="ctr">
                      <a:solidFill>
                        <a:srgbClr val="14DA43"/>
                      </a:solidFill>
                      <a:prstDash val="solid"/>
                      <a:round/>
                      <a:headEnd type="none" w="med" len="med"/>
                      <a:tailEnd type="none" w="med" len="med"/>
                    </a:lnL>
                    <a:lnR w="12700" cap="flat" cmpd="sng" algn="ctr">
                      <a:solidFill>
                        <a:srgbClr val="14DA4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de-DE" sz="1200" dirty="0" smtClean="0">
                          <a:solidFill>
                            <a:schemeClr val="bg1"/>
                          </a:solidFill>
                        </a:rPr>
                        <a:t>08</a:t>
                      </a:r>
                      <a:endParaRPr lang="de-DE" sz="1200" dirty="0">
                        <a:solidFill>
                          <a:schemeClr val="bg1"/>
                        </a:solidFill>
                      </a:endParaRPr>
                    </a:p>
                  </a:txBody>
                  <a:tcPr marL="59293" marR="59293" marT="29646" marB="29646">
                    <a:lnL w="12700" cap="flat" cmpd="sng" algn="ctr">
                      <a:solidFill>
                        <a:srgbClr val="14DA43"/>
                      </a:solidFill>
                      <a:prstDash val="solid"/>
                      <a:round/>
                      <a:headEnd type="none" w="med" len="med"/>
                      <a:tailEnd type="none" w="med" len="med"/>
                    </a:lnL>
                    <a:lnR w="12700" cap="flat" cmpd="sng" algn="ctr">
                      <a:solidFill>
                        <a:srgbClr val="14DA4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de-DE" sz="1200" dirty="0" smtClean="0">
                          <a:solidFill>
                            <a:schemeClr val="bg1"/>
                          </a:solidFill>
                        </a:rPr>
                        <a:t>05</a:t>
                      </a:r>
                      <a:endParaRPr lang="de-DE" sz="1200" dirty="0">
                        <a:solidFill>
                          <a:schemeClr val="bg1"/>
                        </a:solidFill>
                      </a:endParaRPr>
                    </a:p>
                  </a:txBody>
                  <a:tcPr marL="59293" marR="59293" marT="29646" marB="29646">
                    <a:lnL w="12700" cap="flat" cmpd="sng" algn="ctr">
                      <a:solidFill>
                        <a:srgbClr val="14DA43"/>
                      </a:solidFill>
                      <a:prstDash val="solid"/>
                      <a:round/>
                      <a:headEnd type="none" w="med" len="med"/>
                      <a:tailEnd type="none" w="med" len="med"/>
                    </a:lnL>
                    <a:lnR w="12700" cap="flat" cmpd="sng" algn="ctr">
                      <a:solidFill>
                        <a:srgbClr val="14DA4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de-DE" sz="1200" dirty="0" smtClean="0">
                          <a:solidFill>
                            <a:schemeClr val="bg1"/>
                          </a:solidFill>
                        </a:rPr>
                        <a:t>09</a:t>
                      </a:r>
                      <a:endParaRPr lang="de-DE" sz="1200" dirty="0">
                        <a:solidFill>
                          <a:schemeClr val="bg1"/>
                        </a:solidFill>
                      </a:endParaRPr>
                    </a:p>
                  </a:txBody>
                  <a:tcPr marL="59293" marR="59293" marT="29646" marB="29646">
                    <a:lnL w="12700" cap="flat" cmpd="sng" algn="ctr">
                      <a:solidFill>
                        <a:srgbClr val="14DA43"/>
                      </a:solidFill>
                      <a:prstDash val="solid"/>
                      <a:round/>
                      <a:headEnd type="none" w="med" len="med"/>
                      <a:tailEnd type="none" w="med" len="med"/>
                    </a:lnL>
                    <a:lnR w="12700" cap="flat" cmpd="sng" algn="ctr">
                      <a:solidFill>
                        <a:srgbClr val="14DA4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de-DE" sz="1200" dirty="0" smtClean="0">
                          <a:solidFill>
                            <a:schemeClr val="bg1"/>
                          </a:solidFill>
                        </a:rPr>
                        <a:t>13</a:t>
                      </a:r>
                      <a:endParaRPr lang="de-DE" sz="1200" dirty="0">
                        <a:solidFill>
                          <a:schemeClr val="bg1"/>
                        </a:solidFill>
                      </a:endParaRPr>
                    </a:p>
                  </a:txBody>
                  <a:tcPr marL="59293" marR="59293" marT="29646" marB="29646">
                    <a:lnL w="12700" cap="flat" cmpd="sng" algn="ctr">
                      <a:solidFill>
                        <a:srgbClr val="14DA43"/>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4" name="Rounded Rectangle 33"/>
          <p:cNvSpPr/>
          <p:nvPr/>
        </p:nvSpPr>
        <p:spPr bwMode="gray">
          <a:xfrm>
            <a:off x="702277" y="2504173"/>
            <a:ext cx="1797283" cy="284163"/>
          </a:xfrm>
          <a:prstGeom prst="roundRect">
            <a:avLst/>
          </a:prstGeom>
          <a:gradFill>
            <a:gsLst>
              <a:gs pos="57000">
                <a:srgbClr val="FF0000"/>
              </a:gs>
              <a:gs pos="100000">
                <a:srgbClr val="C00000"/>
              </a:gs>
            </a:gsLst>
            <a:lin ang="540000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600" b="1" dirty="0">
              <a:solidFill>
                <a:schemeClr val="bg1"/>
              </a:solidFill>
            </a:endParaRPr>
          </a:p>
        </p:txBody>
      </p:sp>
      <p:graphicFrame>
        <p:nvGraphicFramePr>
          <p:cNvPr id="35" name="Table 34"/>
          <p:cNvGraphicFramePr>
            <a:graphicFrameLocks noGrp="1"/>
          </p:cNvGraphicFramePr>
          <p:nvPr/>
        </p:nvGraphicFramePr>
        <p:xfrm>
          <a:off x="698831" y="2510522"/>
          <a:ext cx="1817874" cy="277813"/>
        </p:xfrm>
        <a:graphic>
          <a:graphicData uri="http://schemas.openxmlformats.org/drawingml/2006/table">
            <a:tbl>
              <a:tblPr firstRow="1" bandRow="1">
                <a:tableStyleId>{5C22544A-7EE6-4342-B048-85BDC9FD1C3A}</a:tableStyleId>
              </a:tblPr>
              <a:tblGrid>
                <a:gridCol w="302979"/>
                <a:gridCol w="302979"/>
                <a:gridCol w="302979"/>
                <a:gridCol w="302979"/>
                <a:gridCol w="302979"/>
                <a:gridCol w="302979"/>
              </a:tblGrid>
              <a:tr h="277813">
                <a:tc>
                  <a:txBody>
                    <a:bodyPr/>
                    <a:lstStyle/>
                    <a:p>
                      <a:pPr algn="ctr"/>
                      <a:r>
                        <a:rPr lang="de-DE" sz="1200" dirty="0" smtClean="0">
                          <a:solidFill>
                            <a:schemeClr val="bg1"/>
                          </a:solidFill>
                        </a:rPr>
                        <a:t>63</a:t>
                      </a:r>
                      <a:endParaRPr lang="de-DE" sz="1200" dirty="0">
                        <a:solidFill>
                          <a:schemeClr val="bg1"/>
                        </a:solidFill>
                      </a:endParaRPr>
                    </a:p>
                  </a:txBody>
                  <a:tcPr marL="59293" marR="59293" marT="29646" marB="29646">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de-DE" sz="1200" dirty="0" smtClean="0">
                          <a:solidFill>
                            <a:schemeClr val="bg1"/>
                          </a:solidFill>
                        </a:rPr>
                        <a:t>31</a:t>
                      </a:r>
                      <a:endParaRPr lang="de-DE" sz="1200" dirty="0">
                        <a:solidFill>
                          <a:schemeClr val="bg1"/>
                        </a:solidFill>
                      </a:endParaRPr>
                    </a:p>
                  </a:txBody>
                  <a:tcPr marL="59293" marR="59293" marT="29646" marB="2964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de-DE" sz="1200" dirty="0" smtClean="0">
                          <a:solidFill>
                            <a:schemeClr val="bg1"/>
                          </a:solidFill>
                        </a:rPr>
                        <a:t>08</a:t>
                      </a:r>
                      <a:endParaRPr lang="de-DE" sz="1200" dirty="0">
                        <a:solidFill>
                          <a:schemeClr val="bg1"/>
                        </a:solidFill>
                      </a:endParaRPr>
                    </a:p>
                  </a:txBody>
                  <a:tcPr marL="59293" marR="59293" marT="29646" marB="2964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de-DE" sz="1200" dirty="0" smtClean="0">
                          <a:solidFill>
                            <a:schemeClr val="bg1"/>
                          </a:solidFill>
                        </a:rPr>
                        <a:t>31</a:t>
                      </a:r>
                      <a:endParaRPr lang="de-DE" sz="1200" dirty="0">
                        <a:solidFill>
                          <a:schemeClr val="bg1"/>
                        </a:solidFill>
                      </a:endParaRPr>
                    </a:p>
                  </a:txBody>
                  <a:tcPr marL="59293" marR="59293" marT="29646" marB="2964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de-DE" sz="1200" dirty="0" smtClean="0">
                          <a:solidFill>
                            <a:schemeClr val="bg1"/>
                          </a:solidFill>
                        </a:rPr>
                        <a:t>81</a:t>
                      </a:r>
                      <a:endParaRPr lang="de-DE" sz="1200" dirty="0">
                        <a:solidFill>
                          <a:schemeClr val="bg1"/>
                        </a:solidFill>
                      </a:endParaRPr>
                    </a:p>
                  </a:txBody>
                  <a:tcPr marL="59293" marR="59293" marT="29646" marB="2964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de-DE" sz="1200" dirty="0" smtClean="0">
                          <a:solidFill>
                            <a:schemeClr val="bg1"/>
                          </a:solidFill>
                        </a:rPr>
                        <a:t>13</a:t>
                      </a:r>
                      <a:endParaRPr lang="de-DE" sz="1200" dirty="0">
                        <a:solidFill>
                          <a:schemeClr val="bg1"/>
                        </a:solidFill>
                      </a:endParaRPr>
                    </a:p>
                  </a:txBody>
                  <a:tcPr marL="59293" marR="59293" marT="29646" marB="29646">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7" name="TextBox 36"/>
          <p:cNvSpPr txBox="1"/>
          <p:nvPr/>
        </p:nvSpPr>
        <p:spPr bwMode="gray">
          <a:xfrm>
            <a:off x="2845675" y="1769431"/>
            <a:ext cx="5860175" cy="2031325"/>
          </a:xfrm>
          <a:prstGeom prst="rect">
            <a:avLst/>
          </a:prstGeom>
          <a:noFill/>
        </p:spPr>
        <p:txBody>
          <a:bodyPr wrap="square" lIns="0" rtlCol="0">
            <a:spAutoFit/>
          </a:bodyPr>
          <a:lstStyle/>
          <a:p>
            <a:pPr lvl="0">
              <a:spcAft>
                <a:spcPts val="1200"/>
              </a:spcAft>
            </a:pPr>
            <a:r>
              <a:rPr lang="de-DE" sz="1400" dirty="0" smtClean="0">
                <a:latin typeface="+mj-lt"/>
                <a:ea typeface="Times New Roman"/>
                <a:cs typeface="Times New Roman"/>
              </a:rPr>
              <a:t>Verschlüsselt man jeden Buchstaben einzeln, wird bei der Verschlüsselung jedem Buchstaben eindeutig eine bestimmte Zahl zugeordnet. Dies ist eine </a:t>
            </a:r>
            <a:br>
              <a:rPr lang="de-DE" sz="1400" dirty="0" smtClean="0">
                <a:latin typeface="+mj-lt"/>
                <a:ea typeface="Times New Roman"/>
                <a:cs typeface="Times New Roman"/>
              </a:rPr>
            </a:br>
            <a:r>
              <a:rPr lang="de-DE" sz="1400" dirty="0" smtClean="0">
                <a:latin typeface="+mj-lt"/>
                <a:ea typeface="Times New Roman"/>
                <a:cs typeface="Times New Roman"/>
              </a:rPr>
              <a:t>erste Angriffsmöglichkeit für eine </a:t>
            </a:r>
            <a:r>
              <a:rPr lang="de-DE" sz="1400" b="1" dirty="0" smtClean="0">
                <a:latin typeface="+mj-lt"/>
                <a:ea typeface="Times New Roman"/>
                <a:cs typeface="Times New Roman"/>
              </a:rPr>
              <a:t>Häufigkeitsanalyse</a:t>
            </a:r>
            <a:r>
              <a:rPr lang="de-DE" sz="1400" dirty="0" smtClean="0">
                <a:latin typeface="+mj-lt"/>
                <a:ea typeface="Times New Roman"/>
                <a:cs typeface="Times New Roman"/>
              </a:rPr>
              <a:t>, denn das Alphabet </a:t>
            </a:r>
            <a:br>
              <a:rPr lang="de-DE" sz="1400" dirty="0" smtClean="0">
                <a:latin typeface="+mj-lt"/>
                <a:ea typeface="Times New Roman"/>
                <a:cs typeface="Times New Roman"/>
              </a:rPr>
            </a:br>
            <a:r>
              <a:rPr lang="de-DE" sz="1400" dirty="0" smtClean="0">
                <a:latin typeface="+mj-lt"/>
                <a:ea typeface="Times New Roman"/>
                <a:cs typeface="Times New Roman"/>
              </a:rPr>
              <a:t>ist recht klein.</a:t>
            </a:r>
            <a:br>
              <a:rPr lang="de-DE" sz="1400" dirty="0" smtClean="0">
                <a:latin typeface="+mj-lt"/>
                <a:ea typeface="Times New Roman"/>
                <a:cs typeface="Times New Roman"/>
              </a:rPr>
            </a:br>
            <a:r>
              <a:rPr lang="de-DE" sz="1400" dirty="0" smtClean="0">
                <a:latin typeface="+mj-lt"/>
                <a:ea typeface="Times New Roman"/>
                <a:cs typeface="Times New Roman"/>
              </a:rPr>
              <a:t>Bei einer solchen Analyse wertet man die Häufigkeiten der vorkommenden Werte aus und sortiert sie nach ihren Häufigkeiten. Dann kann man ausnutzen, dass Buchstaben in einer Sprache verschieden oft vorkommen. Im Deutschen ist der häufigste Buchstabe das „E“. Mit etwas Ausprobieren kann man so den Klartext erhalten.</a:t>
            </a:r>
          </a:p>
        </p:txBody>
      </p:sp>
      <p:sp>
        <p:nvSpPr>
          <p:cNvPr id="9" name="Rounded Rectangle 8"/>
          <p:cNvSpPr/>
          <p:nvPr/>
        </p:nvSpPr>
        <p:spPr bwMode="gray">
          <a:xfrm>
            <a:off x="692451" y="2934476"/>
            <a:ext cx="1797283" cy="289016"/>
          </a:xfrm>
          <a:prstGeom prst="roundRect">
            <a:avLst/>
          </a:prstGeom>
          <a:gradFill>
            <a:gsLst>
              <a:gs pos="57000">
                <a:srgbClr val="14DA43"/>
              </a:gs>
              <a:gs pos="100000">
                <a:srgbClr val="00B050"/>
              </a:gs>
            </a:gsLst>
            <a:lin ang="5400000" scaled="0"/>
          </a:gradFill>
          <a:ln>
            <a:solidFill>
              <a:srgbClr val="14DA4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DE" sz="1600" b="1" dirty="0">
              <a:solidFill>
                <a:schemeClr val="bg1"/>
              </a:solidFill>
            </a:endParaRPr>
          </a:p>
        </p:txBody>
      </p:sp>
      <p:graphicFrame>
        <p:nvGraphicFramePr>
          <p:cNvPr id="10" name="Table 9"/>
          <p:cNvGraphicFramePr>
            <a:graphicFrameLocks noGrp="1"/>
          </p:cNvGraphicFramePr>
          <p:nvPr/>
        </p:nvGraphicFramePr>
        <p:xfrm>
          <a:off x="694272" y="2956221"/>
          <a:ext cx="1803084" cy="242172"/>
        </p:xfrm>
        <a:graphic>
          <a:graphicData uri="http://schemas.openxmlformats.org/drawingml/2006/table">
            <a:tbl>
              <a:tblPr firstRow="1" bandRow="1">
                <a:tableStyleId>{5C22544A-7EE6-4342-B048-85BDC9FD1C3A}</a:tableStyleId>
              </a:tblPr>
              <a:tblGrid>
                <a:gridCol w="300514"/>
                <a:gridCol w="300514"/>
                <a:gridCol w="300514"/>
                <a:gridCol w="300514"/>
                <a:gridCol w="300514"/>
                <a:gridCol w="300514"/>
              </a:tblGrid>
              <a:tr h="149683">
                <a:tc>
                  <a:txBody>
                    <a:bodyPr/>
                    <a:lstStyle/>
                    <a:p>
                      <a:pPr algn="ctr"/>
                      <a:r>
                        <a:rPr lang="de-DE" sz="1200" dirty="0" smtClean="0">
                          <a:solidFill>
                            <a:schemeClr val="bg1"/>
                          </a:solidFill>
                        </a:rPr>
                        <a:t>.</a:t>
                      </a:r>
                      <a:endParaRPr lang="de-DE" sz="1200" dirty="0">
                        <a:solidFill>
                          <a:schemeClr val="bg1"/>
                        </a:solidFill>
                      </a:endParaRPr>
                    </a:p>
                  </a:txBody>
                  <a:tcPr marL="59293" marR="59293" marT="29646" marB="29646">
                    <a:lnL w="12700" cmpd="sng">
                      <a:noFill/>
                    </a:lnL>
                    <a:lnR w="12700" cap="flat" cmpd="sng" algn="ctr">
                      <a:solidFill>
                        <a:srgbClr val="14DA43"/>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dirty="0" smtClean="0">
                          <a:solidFill>
                            <a:schemeClr val="bg1"/>
                          </a:solidFill>
                        </a:rPr>
                        <a:t>E</a:t>
                      </a:r>
                      <a:endParaRPr lang="de-DE" sz="1200" dirty="0">
                        <a:solidFill>
                          <a:schemeClr val="bg1"/>
                        </a:solidFill>
                      </a:endParaRPr>
                    </a:p>
                  </a:txBody>
                  <a:tcPr marL="59293" marR="59293" marT="29646" marB="29646">
                    <a:lnL w="12700" cap="flat" cmpd="sng" algn="ctr">
                      <a:solidFill>
                        <a:srgbClr val="14DA43"/>
                      </a:solidFill>
                      <a:prstDash val="solid"/>
                      <a:round/>
                      <a:headEnd type="none" w="med" len="med"/>
                      <a:tailEnd type="none" w="med" len="med"/>
                    </a:lnL>
                    <a:lnR w="12700" cap="flat" cmpd="sng" algn="ctr">
                      <a:solidFill>
                        <a:srgbClr val="14DA43"/>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dirty="0" smtClean="0">
                          <a:solidFill>
                            <a:schemeClr val="bg1"/>
                          </a:solidFill>
                        </a:rPr>
                        <a:t>.</a:t>
                      </a:r>
                      <a:endParaRPr lang="de-DE" sz="1200" dirty="0">
                        <a:solidFill>
                          <a:schemeClr val="bg1"/>
                        </a:solidFill>
                      </a:endParaRPr>
                    </a:p>
                  </a:txBody>
                  <a:tcPr marL="59293" marR="59293" marT="29646" marB="29646">
                    <a:lnL w="12700" cap="flat" cmpd="sng" algn="ctr">
                      <a:solidFill>
                        <a:srgbClr val="14DA43"/>
                      </a:solidFill>
                      <a:prstDash val="solid"/>
                      <a:round/>
                      <a:headEnd type="none" w="med" len="med"/>
                      <a:tailEnd type="none" w="med" len="med"/>
                    </a:lnL>
                    <a:lnR w="12700" cap="flat" cmpd="sng" algn="ctr">
                      <a:solidFill>
                        <a:srgbClr val="14DA43"/>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dirty="0" smtClean="0">
                          <a:solidFill>
                            <a:schemeClr val="bg1"/>
                          </a:solidFill>
                        </a:rPr>
                        <a:t>E</a:t>
                      </a:r>
                      <a:endParaRPr lang="de-DE" sz="1200" dirty="0">
                        <a:solidFill>
                          <a:schemeClr val="bg1"/>
                        </a:solidFill>
                      </a:endParaRPr>
                    </a:p>
                  </a:txBody>
                  <a:tcPr marL="59293" marR="59293" marT="29646" marB="29646">
                    <a:lnL w="12700" cap="flat" cmpd="sng" algn="ctr">
                      <a:solidFill>
                        <a:srgbClr val="14DA43"/>
                      </a:solidFill>
                      <a:prstDash val="solid"/>
                      <a:round/>
                      <a:headEnd type="none" w="med" len="med"/>
                      <a:tailEnd type="none" w="med" len="med"/>
                    </a:lnL>
                    <a:lnR w="12700" cap="flat" cmpd="sng" algn="ctr">
                      <a:solidFill>
                        <a:srgbClr val="14DA43"/>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dirty="0" smtClean="0">
                          <a:solidFill>
                            <a:schemeClr val="bg1"/>
                          </a:solidFill>
                        </a:rPr>
                        <a:t>.</a:t>
                      </a:r>
                      <a:endParaRPr lang="de-DE" sz="1200" dirty="0">
                        <a:solidFill>
                          <a:schemeClr val="bg1"/>
                        </a:solidFill>
                      </a:endParaRPr>
                    </a:p>
                  </a:txBody>
                  <a:tcPr marL="59293" marR="59293" marT="29646" marB="29646">
                    <a:lnL w="12700" cap="flat" cmpd="sng" algn="ctr">
                      <a:solidFill>
                        <a:srgbClr val="14DA43"/>
                      </a:solidFill>
                      <a:prstDash val="solid"/>
                      <a:round/>
                      <a:headEnd type="none" w="med" len="med"/>
                      <a:tailEnd type="none" w="med" len="med"/>
                    </a:lnL>
                    <a:lnR w="12700" cap="flat" cmpd="sng" algn="ctr">
                      <a:solidFill>
                        <a:srgbClr val="14DA43"/>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dirty="0" smtClean="0">
                          <a:solidFill>
                            <a:schemeClr val="bg1"/>
                          </a:solidFill>
                        </a:rPr>
                        <a:t>.</a:t>
                      </a:r>
                      <a:endParaRPr lang="de-DE" sz="1200" dirty="0">
                        <a:solidFill>
                          <a:schemeClr val="bg1"/>
                        </a:solidFill>
                      </a:endParaRPr>
                    </a:p>
                  </a:txBody>
                  <a:tcPr marL="59293" marR="59293" marT="29646" marB="29646">
                    <a:lnL w="12700" cap="flat" cmpd="sng" algn="ctr">
                      <a:solidFill>
                        <a:srgbClr val="14DA43"/>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4" name="Rounded Rectangle 13"/>
          <p:cNvSpPr/>
          <p:nvPr/>
        </p:nvSpPr>
        <p:spPr bwMode="gray">
          <a:xfrm>
            <a:off x="692451" y="4532301"/>
            <a:ext cx="1797283" cy="494525"/>
          </a:xfrm>
          <a:prstGeom prst="roundRect">
            <a:avLst/>
          </a:prstGeom>
          <a:gradFill>
            <a:gsLst>
              <a:gs pos="57000">
                <a:srgbClr val="14DA43"/>
              </a:gs>
              <a:gs pos="100000">
                <a:srgbClr val="00B050"/>
              </a:gs>
            </a:gsLst>
            <a:lin ang="5400000" scaled="0"/>
          </a:gradFill>
          <a:ln>
            <a:solidFill>
              <a:srgbClr val="14DA4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DE" sz="1600" b="1" dirty="0">
              <a:solidFill>
                <a:schemeClr val="bg1"/>
              </a:solidFill>
            </a:endParaRPr>
          </a:p>
        </p:txBody>
      </p:sp>
      <p:graphicFrame>
        <p:nvGraphicFramePr>
          <p:cNvPr id="15" name="Table 14"/>
          <p:cNvGraphicFramePr>
            <a:graphicFrameLocks noGrp="1"/>
          </p:cNvGraphicFramePr>
          <p:nvPr/>
        </p:nvGraphicFramePr>
        <p:xfrm>
          <a:off x="694272" y="4531187"/>
          <a:ext cx="1803084" cy="484344"/>
        </p:xfrm>
        <a:graphic>
          <a:graphicData uri="http://schemas.openxmlformats.org/drawingml/2006/table">
            <a:tbl>
              <a:tblPr firstRow="1" bandRow="1">
                <a:tableStyleId>{5C22544A-7EE6-4342-B048-85BDC9FD1C3A}</a:tableStyleId>
              </a:tblPr>
              <a:tblGrid>
                <a:gridCol w="901542"/>
                <a:gridCol w="901542"/>
              </a:tblGrid>
              <a:tr h="240466">
                <a:tc>
                  <a:txBody>
                    <a:bodyPr/>
                    <a:lstStyle/>
                    <a:p>
                      <a:pPr algn="ctr"/>
                      <a:r>
                        <a:rPr lang="de-DE" sz="1200" dirty="0" smtClean="0">
                          <a:solidFill>
                            <a:schemeClr val="bg1"/>
                          </a:solidFill>
                        </a:rPr>
                        <a:t>GEH</a:t>
                      </a:r>
                      <a:endParaRPr lang="de-DE" sz="1200" dirty="0">
                        <a:solidFill>
                          <a:schemeClr val="bg1"/>
                        </a:solidFill>
                      </a:endParaRPr>
                    </a:p>
                  </a:txBody>
                  <a:tcPr marL="59293" marR="59293" marT="29646" marB="29646">
                    <a:lnL w="12700" cmpd="sng">
                      <a:noFill/>
                    </a:lnL>
                    <a:lnR w="12700" cap="flat" cmpd="sng" algn="ctr">
                      <a:solidFill>
                        <a:srgbClr val="14DA43"/>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dirty="0" smtClean="0">
                          <a:solidFill>
                            <a:schemeClr val="bg1"/>
                          </a:solidFill>
                        </a:rPr>
                        <a:t>EIM</a:t>
                      </a:r>
                      <a:endParaRPr lang="de-DE" sz="1200" dirty="0">
                        <a:solidFill>
                          <a:schemeClr val="bg1"/>
                        </a:solidFill>
                      </a:endParaRPr>
                    </a:p>
                  </a:txBody>
                  <a:tcPr marL="59293" marR="59293" marT="29646" marB="29646">
                    <a:lnL w="12700" cap="flat" cmpd="sng" algn="ctr">
                      <a:solidFill>
                        <a:srgbClr val="14DA43"/>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0466">
                <a:tc>
                  <a:txBody>
                    <a:bodyPr/>
                    <a:lstStyle/>
                    <a:p>
                      <a:pPr algn="ctr"/>
                      <a:r>
                        <a:rPr lang="de-DE" sz="1200" dirty="0" smtClean="0">
                          <a:solidFill>
                            <a:schemeClr val="bg1"/>
                          </a:solidFill>
                        </a:rPr>
                        <a:t>070508</a:t>
                      </a:r>
                      <a:endParaRPr lang="de-DE" sz="1200" dirty="0">
                        <a:solidFill>
                          <a:schemeClr val="bg1"/>
                        </a:solidFill>
                      </a:endParaRPr>
                    </a:p>
                  </a:txBody>
                  <a:tcPr marL="59293" marR="59293" marT="29646" marB="29646">
                    <a:lnL w="12700" cap="flat" cmpd="sng" algn="ctr">
                      <a:noFill/>
                      <a:prstDash val="solid"/>
                      <a:round/>
                      <a:headEnd type="none" w="med" len="med"/>
                      <a:tailEnd type="none" w="med" len="med"/>
                    </a:lnL>
                    <a:lnR w="12700" cap="flat" cmpd="sng" algn="ctr">
                      <a:solidFill>
                        <a:srgbClr val="14DA4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de-DE" sz="1200" dirty="0" smtClean="0">
                          <a:solidFill>
                            <a:schemeClr val="bg1"/>
                          </a:solidFill>
                        </a:rPr>
                        <a:t>050913</a:t>
                      </a:r>
                      <a:endParaRPr lang="de-DE" sz="1200" dirty="0">
                        <a:solidFill>
                          <a:schemeClr val="bg1"/>
                        </a:solidFill>
                      </a:endParaRPr>
                    </a:p>
                  </a:txBody>
                  <a:tcPr marL="59293" marR="59293" marT="29646" marB="29646">
                    <a:lnL w="12700" cap="flat" cmpd="sng" algn="ctr">
                      <a:solidFill>
                        <a:srgbClr val="14DA43"/>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pSp>
        <p:nvGrpSpPr>
          <p:cNvPr id="19" name="Gruppieren 18"/>
          <p:cNvGrpSpPr/>
          <p:nvPr/>
        </p:nvGrpSpPr>
        <p:grpSpPr bwMode="gray">
          <a:xfrm>
            <a:off x="2847975" y="4530785"/>
            <a:ext cx="5857875" cy="663515"/>
            <a:chOff x="2847975" y="4530785"/>
            <a:chExt cx="5857875" cy="663515"/>
          </a:xfrm>
        </p:grpSpPr>
        <p:sp>
          <p:nvSpPr>
            <p:cNvPr id="16" name="Rounded Rectangle 15"/>
            <p:cNvSpPr/>
            <p:nvPr/>
          </p:nvSpPr>
          <p:spPr bwMode="gray">
            <a:xfrm>
              <a:off x="2847975" y="4530785"/>
              <a:ext cx="5857875" cy="663515"/>
            </a:xfrm>
            <a:prstGeom prst="roundRect">
              <a:avLst/>
            </a:prstGeom>
            <a:solidFill>
              <a:schemeClr val="bg1"/>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7063"/>
              <a:r>
                <a:rPr lang="de-DE" sz="1400" b="1" dirty="0" smtClean="0">
                  <a:solidFill>
                    <a:srgbClr val="C00000"/>
                  </a:solidFill>
                </a:rPr>
                <a:t>Zu beachten ist hierbei, dass der Modulus      größer sein muss, als die maximale mögliche Zahl </a:t>
              </a:r>
              <a:r>
                <a:rPr lang="de-DE" sz="1400" b="1" smtClean="0">
                  <a:solidFill>
                    <a:srgbClr val="C00000"/>
                  </a:solidFill>
                </a:rPr>
                <a:t>in einem Block.</a:t>
              </a:r>
              <a:endParaRPr lang="de-DE" sz="1400" b="1" dirty="0" smtClean="0">
                <a:solidFill>
                  <a:srgbClr val="C00000"/>
                </a:solidFill>
              </a:endParaRPr>
            </a:p>
          </p:txBody>
        </p:sp>
        <p:sp>
          <p:nvSpPr>
            <p:cNvPr id="17" name="Rounded Rectangle 16"/>
            <p:cNvSpPr/>
            <p:nvPr/>
          </p:nvSpPr>
          <p:spPr bwMode="gray">
            <a:xfrm>
              <a:off x="2996914" y="4667042"/>
              <a:ext cx="373864" cy="373864"/>
            </a:xfrm>
            <a:prstGeom prst="roundRect">
              <a:avLst/>
            </a:prstGeom>
            <a:gradFill>
              <a:gsLst>
                <a:gs pos="57000">
                  <a:srgbClr val="FFFF00"/>
                </a:gs>
                <a:gs pos="100000">
                  <a:srgbClr val="FFC000"/>
                </a:gs>
              </a:gsLst>
              <a:lin ang="5400000" scaled="0"/>
            </a:gra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de-DE" sz="2400" b="1" dirty="0" smtClean="0">
                  <a:solidFill>
                    <a:schemeClr val="tx1"/>
                  </a:solidFill>
                </a:rPr>
                <a:t>!</a:t>
              </a:r>
              <a:endParaRPr lang="de-DE" sz="2400" b="1" dirty="0">
                <a:solidFill>
                  <a:schemeClr val="tx1"/>
                </a:solidFill>
              </a:endParaRPr>
            </a:p>
          </p:txBody>
        </p:sp>
        <p:pic>
          <p:nvPicPr>
            <p:cNvPr id="18" name="Picture 2"/>
            <p:cNvPicPr>
              <a:picLocks noChangeAspect="1" noChangeArrowheads="1"/>
            </p:cNvPicPr>
            <p:nvPr/>
          </p:nvPicPr>
          <p:blipFill>
            <a:blip r:embed="rId4" cstate="print"/>
            <a:srcRect l="48691" t="3560" r="48630" b="25406"/>
            <a:stretch>
              <a:fillRect/>
            </a:stretch>
          </p:blipFill>
          <p:spPr bwMode="gray">
            <a:xfrm>
              <a:off x="6703012" y="4640831"/>
              <a:ext cx="201025" cy="207057"/>
            </a:xfrm>
            <a:prstGeom prst="rect">
              <a:avLst/>
            </a:prstGeom>
            <a:noFill/>
            <a:ln w="9525">
              <a:noFill/>
              <a:miter lim="800000"/>
              <a:headEnd/>
              <a:tailEnd/>
            </a:ln>
            <a:effectLst/>
          </p:spPr>
        </p:pic>
      </p:grpSp>
      <p:sp>
        <p:nvSpPr>
          <p:cNvPr id="20" name="Foliennummernplatzhalter 19"/>
          <p:cNvSpPr>
            <a:spLocks noGrp="1"/>
          </p:cNvSpPr>
          <p:nvPr>
            <p:ph type="sldNum" sz="quarter" idx="4"/>
          </p:nvPr>
        </p:nvSpPr>
        <p:spPr>
          <a:xfrm>
            <a:off x="554038" y="6548120"/>
            <a:ext cx="1092200" cy="219075"/>
          </a:xfrm>
        </p:spPr>
        <p:txBody>
          <a:bodyPr/>
          <a:lstStyle/>
          <a:p>
            <a:fld id="{9DE08E51-56CF-4C15-BAC0-8C0D6423660B}" type="slidenum">
              <a:rPr lang="de-DE" smtClean="0"/>
              <a:pPr/>
              <a:t>16</a:t>
            </a:fld>
            <a:endParaRPr lang="de-DE"/>
          </a:p>
        </p:txBody>
      </p:sp>
      <p:sp>
        <p:nvSpPr>
          <p:cNvPr id="21" name="Fußzeilenplatzhalter 59"/>
          <p:cNvSpPr>
            <a:spLocks noGrp="1"/>
          </p:cNvSpPr>
          <p:nvPr>
            <p:ph type="ftr" sz="quarter" idx="3"/>
          </p:nvPr>
        </p:nvSpPr>
        <p:spPr>
          <a:xfrm>
            <a:off x="1820863" y="6548120"/>
            <a:ext cx="6719888" cy="219075"/>
          </a:xfrm>
        </p:spPr>
        <p:txBody>
          <a:bodyPr/>
          <a:lstStyle/>
          <a:p>
            <a:r>
              <a:rPr lang="de-DE" dirty="0" smtClean="0"/>
              <a:t>Näheres siehe CrypTool-Skript, Kap 1.3</a:t>
            </a:r>
            <a:endParaRPr lang="de-DE"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animEffect transition="in" filter="fade">
                                      <p:cBhvr>
                                        <p:cTn id="7" dur="500"/>
                                        <p:tgtEl>
                                          <p:spTgt spid="105">
                                            <p:txEl>
                                              <p:pRg st="0" end="0"/>
                                            </p:txEl>
                                          </p:spTgt>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30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30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nodeType="withEffect">
                                  <p:stCondLst>
                                    <p:cond delay="3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grpId="0" nodeType="withEffect">
                                  <p:stCondLst>
                                    <p:cond delay="3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3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5">
                                            <p:txEl>
                                              <p:pRg st="1" end="1"/>
                                            </p:txEl>
                                          </p:spTgt>
                                        </p:tgtEl>
                                        <p:attrNameLst>
                                          <p:attrName>style.visibility</p:attrName>
                                        </p:attrNameLst>
                                      </p:cBhvr>
                                      <p:to>
                                        <p:strVal val="visible"/>
                                      </p:to>
                                    </p:set>
                                    <p:animEffect transition="in" filter="fade">
                                      <p:cBhvr>
                                        <p:cTn id="33" dur="500"/>
                                        <p:tgtEl>
                                          <p:spTgt spid="10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5">
                                            <p:txEl>
                                              <p:pRg st="2" end="2"/>
                                            </p:txEl>
                                          </p:spTgt>
                                        </p:tgtEl>
                                        <p:attrNameLst>
                                          <p:attrName>style.visibility</p:attrName>
                                        </p:attrNameLst>
                                      </p:cBhvr>
                                      <p:to>
                                        <p:strVal val="visible"/>
                                      </p:to>
                                    </p:set>
                                    <p:animEffect transition="in" filter="fade">
                                      <p:cBhvr>
                                        <p:cTn id="38" dur="500"/>
                                        <p:tgtEl>
                                          <p:spTgt spid="105">
                                            <p:txEl>
                                              <p:pRg st="2" end="2"/>
                                            </p:txEl>
                                          </p:spTgt>
                                        </p:tgtEl>
                                      </p:cBhvr>
                                    </p:animEffect>
                                  </p:childTnLst>
                                </p:cTn>
                              </p:par>
                              <p:par>
                                <p:cTn id="39" presetID="10" presetClass="entr" presetSubtype="0" fill="hold" grpId="0" nodeType="withEffect">
                                  <p:stCondLst>
                                    <p:cond delay="30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nodeType="withEffect">
                                  <p:stCondLst>
                                    <p:cond delay="30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nodeType="withEffect">
                                  <p:stCondLst>
                                    <p:cond delay="50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5">
                                            <p:txEl>
                                              <p:pRg st="3" end="3"/>
                                            </p:txEl>
                                          </p:spTgt>
                                        </p:tgtEl>
                                        <p:attrNameLst>
                                          <p:attrName>style.visibility</p:attrName>
                                        </p:attrNameLst>
                                      </p:cBhvr>
                                      <p:to>
                                        <p:strVal val="visible"/>
                                      </p:to>
                                    </p:set>
                                    <p:animEffect transition="in" filter="fade">
                                      <p:cBhvr>
                                        <p:cTn id="52" dur="500"/>
                                        <p:tgtEl>
                                          <p:spTgt spid="1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uiExpand="1" build="p"/>
      <p:bldP spid="29" grpId="0" animBg="1"/>
      <p:bldP spid="34" grpId="0" animBg="1"/>
      <p:bldP spid="37" grpId="0"/>
      <p:bldP spid="9"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Content Placeholder 104"/>
          <p:cNvSpPr>
            <a:spLocks noGrp="1"/>
          </p:cNvSpPr>
          <p:nvPr>
            <p:ph idx="1"/>
          </p:nvPr>
        </p:nvSpPr>
        <p:spPr bwMode="gray">
          <a:xfrm>
            <a:off x="457200" y="1095375"/>
            <a:ext cx="8229600" cy="4929644"/>
          </a:xfrm>
        </p:spPr>
        <p:txBody>
          <a:bodyPr vert="horz" lIns="91440" tIns="45720" rIns="91440" bIns="45720" rtlCol="0">
            <a:normAutofit/>
          </a:bodyPr>
          <a:lstStyle/>
          <a:p>
            <a:pPr lvl="1"/>
            <a:r>
              <a:rPr lang="de-DE" noProof="0" dirty="0" smtClean="0"/>
              <a:t>Wieso die Sicherheit des Verfahrens auf dem schwierigen mathematischen Problem der Primfaktorzerlegung beruht, wird nun geklärt. </a:t>
            </a:r>
          </a:p>
          <a:p>
            <a:pPr lvl="1"/>
            <a:r>
              <a:rPr lang="de-DE" noProof="0" dirty="0" smtClean="0"/>
              <a:t>Dies lässt sich gut an unserem Beispiel erklären. </a:t>
            </a:r>
            <a:br>
              <a:rPr lang="de-DE" noProof="0" dirty="0" smtClean="0"/>
            </a:br>
            <a:r>
              <a:rPr lang="de-DE" noProof="0" dirty="0" smtClean="0"/>
              <a:t>Für unsere hier gewählte Zahl     lässt sich die Primfaktorzerlegung leicht finden:</a:t>
            </a:r>
          </a:p>
          <a:p>
            <a:pPr lvl="1"/>
            <a:endParaRPr lang="de-DE" noProof="0" dirty="0" smtClean="0"/>
          </a:p>
          <a:p>
            <a:pPr lvl="1"/>
            <a:endParaRPr lang="de-DE" noProof="0" dirty="0" smtClean="0"/>
          </a:p>
          <a:p>
            <a:pPr lvl="1"/>
            <a:r>
              <a:rPr lang="de-DE" noProof="0" dirty="0" smtClean="0"/>
              <a:t>Somit lässt sich ebenfalls            berechnen. Mit Hilfe des bekannten öffentlichen Schlüssels    und            kann man nun den privaten Schlüssel    finden, da stets</a:t>
            </a:r>
            <a:br>
              <a:rPr lang="de-DE" noProof="0" dirty="0" smtClean="0"/>
            </a:br>
            <a:r>
              <a:rPr lang="de-DE" noProof="0" dirty="0" smtClean="0"/>
              <a:t>gelten muss. Hat man einmal den privaten Schlüssel gefunden, kann man die Nachricht entschlüsseln.</a:t>
            </a:r>
          </a:p>
          <a:p>
            <a:pPr lvl="1"/>
            <a:r>
              <a:rPr lang="de-DE" noProof="0" dirty="0" smtClean="0"/>
              <a:t>Es hat noch niemand einen anderen Weg gefunden,</a:t>
            </a:r>
          </a:p>
          <a:p>
            <a:pPr lvl="2"/>
            <a:r>
              <a:rPr lang="de-DE" dirty="0" smtClean="0"/>
              <a:t>u</a:t>
            </a:r>
            <a:r>
              <a:rPr lang="de-DE" noProof="0" dirty="0" smtClean="0"/>
              <a:t>m aus dem öffentlichen Schlüssel das     zu berechnen, außer über die Primfaktorzerlegung.</a:t>
            </a:r>
          </a:p>
          <a:p>
            <a:pPr lvl="2"/>
            <a:r>
              <a:rPr lang="de-DE" noProof="0" dirty="0" smtClean="0"/>
              <a:t>um den Klartext aus dem Chiffrat ohne     zu berechnen.</a:t>
            </a:r>
          </a:p>
        </p:txBody>
      </p:sp>
      <p:sp>
        <p:nvSpPr>
          <p:cNvPr id="31" name="Title 30"/>
          <p:cNvSpPr>
            <a:spLocks noGrp="1"/>
          </p:cNvSpPr>
          <p:nvPr>
            <p:ph type="title"/>
          </p:nvPr>
        </p:nvSpPr>
        <p:spPr bwMode="gray"/>
        <p:txBody>
          <a:bodyPr/>
          <a:lstStyle/>
          <a:p>
            <a:r>
              <a:rPr lang="de-DE" sz="2400" noProof="0" smtClean="0"/>
              <a:t>Zusammenhang Primfaktorzerlegung – RSA-Verfahren</a:t>
            </a:r>
            <a:endParaRPr lang="de-DE" sz="2400" noProof="0"/>
          </a:p>
        </p:txBody>
      </p:sp>
      <p:pic>
        <p:nvPicPr>
          <p:cNvPr id="22" name="Picture 2"/>
          <p:cNvPicPr>
            <a:picLocks noChangeAspect="1" noChangeArrowheads="1"/>
          </p:cNvPicPr>
          <p:nvPr/>
        </p:nvPicPr>
        <p:blipFill>
          <a:blip r:embed="rId3" cstate="print"/>
          <a:srcRect l="38717" t="8665" r="57652" b="16978"/>
          <a:stretch>
            <a:fillRect/>
          </a:stretch>
        </p:blipFill>
        <p:spPr bwMode="gray">
          <a:xfrm>
            <a:off x="3072796" y="1944303"/>
            <a:ext cx="290431" cy="230572"/>
          </a:xfrm>
          <a:prstGeom prst="rect">
            <a:avLst/>
          </a:prstGeom>
          <a:noFill/>
          <a:ln w="9525">
            <a:noFill/>
            <a:miter lim="800000"/>
            <a:headEnd/>
            <a:tailEnd/>
          </a:ln>
          <a:effectLst/>
        </p:spPr>
      </p:pic>
      <p:pic>
        <p:nvPicPr>
          <p:cNvPr id="27653" name="Picture 5"/>
          <p:cNvPicPr>
            <a:picLocks noChangeAspect="1" noChangeArrowheads="1"/>
          </p:cNvPicPr>
          <p:nvPr/>
        </p:nvPicPr>
        <p:blipFill>
          <a:blip r:embed="rId4" cstate="print"/>
          <a:srcRect l="34599" t="-14483" r="34171" b="-6896"/>
          <a:stretch>
            <a:fillRect/>
          </a:stretch>
        </p:blipFill>
        <p:spPr bwMode="gray">
          <a:xfrm>
            <a:off x="3320715" y="2347875"/>
            <a:ext cx="2502570" cy="377100"/>
          </a:xfrm>
          <a:prstGeom prst="rect">
            <a:avLst/>
          </a:prstGeom>
          <a:noFill/>
          <a:ln w="9525">
            <a:noFill/>
            <a:miter lim="800000"/>
            <a:headEnd/>
            <a:tailEnd/>
          </a:ln>
          <a:effectLst/>
        </p:spPr>
      </p:pic>
      <p:pic>
        <p:nvPicPr>
          <p:cNvPr id="38" name="Picture 48"/>
          <p:cNvPicPr>
            <a:picLocks noChangeAspect="1" noChangeArrowheads="1"/>
          </p:cNvPicPr>
          <p:nvPr/>
        </p:nvPicPr>
        <p:blipFill>
          <a:blip r:embed="rId5" cstate="print"/>
          <a:srcRect l="35570" r="60400" b="17443"/>
          <a:stretch>
            <a:fillRect/>
          </a:stretch>
        </p:blipFill>
        <p:spPr bwMode="gray">
          <a:xfrm>
            <a:off x="3630630" y="4105906"/>
            <a:ext cx="255564" cy="228579"/>
          </a:xfrm>
          <a:prstGeom prst="rect">
            <a:avLst/>
          </a:prstGeom>
          <a:noFill/>
          <a:ln w="9525">
            <a:noFill/>
            <a:miter lim="800000"/>
            <a:headEnd/>
            <a:tailEnd/>
          </a:ln>
          <a:effectLst/>
        </p:spPr>
      </p:pic>
      <p:pic>
        <p:nvPicPr>
          <p:cNvPr id="13" name="Picture 48"/>
          <p:cNvPicPr>
            <a:picLocks noChangeAspect="1" noChangeArrowheads="1"/>
          </p:cNvPicPr>
          <p:nvPr/>
        </p:nvPicPr>
        <p:blipFill>
          <a:blip r:embed="rId5" cstate="print"/>
          <a:srcRect l="35570" r="60400" b="17443"/>
          <a:stretch>
            <a:fillRect/>
          </a:stretch>
        </p:blipFill>
        <p:spPr bwMode="gray">
          <a:xfrm>
            <a:off x="3652797" y="4363728"/>
            <a:ext cx="255564" cy="228579"/>
          </a:xfrm>
          <a:prstGeom prst="rect">
            <a:avLst/>
          </a:prstGeom>
          <a:noFill/>
          <a:ln w="9525">
            <a:noFill/>
            <a:miter lim="800000"/>
            <a:headEnd/>
            <a:tailEnd/>
          </a:ln>
          <a:effectLst/>
        </p:spPr>
      </p:pic>
      <p:grpSp>
        <p:nvGrpSpPr>
          <p:cNvPr id="19" name="Gruppieren 18"/>
          <p:cNvGrpSpPr/>
          <p:nvPr/>
        </p:nvGrpSpPr>
        <p:grpSpPr bwMode="gray">
          <a:xfrm>
            <a:off x="1035572" y="2764890"/>
            <a:ext cx="7336027" cy="538885"/>
            <a:chOff x="1035572" y="2764890"/>
            <a:chExt cx="7336027" cy="538885"/>
          </a:xfrm>
        </p:grpSpPr>
        <p:pic>
          <p:nvPicPr>
            <p:cNvPr id="33" name="Picture 62"/>
            <p:cNvPicPr>
              <a:picLocks noChangeAspect="1" noChangeArrowheads="1"/>
            </p:cNvPicPr>
            <p:nvPr/>
          </p:nvPicPr>
          <p:blipFill>
            <a:blip r:embed="rId6" cstate="print"/>
            <a:srcRect r="97471" b="49804"/>
            <a:stretch>
              <a:fillRect/>
            </a:stretch>
          </p:blipFill>
          <p:spPr bwMode="gray">
            <a:xfrm>
              <a:off x="4696792" y="3061607"/>
              <a:ext cx="178593" cy="242168"/>
            </a:xfrm>
            <a:prstGeom prst="rect">
              <a:avLst/>
            </a:prstGeom>
            <a:noFill/>
            <a:ln w="9525">
              <a:noFill/>
              <a:miter lim="800000"/>
              <a:headEnd/>
              <a:tailEnd/>
            </a:ln>
            <a:effectLst/>
          </p:spPr>
        </p:pic>
        <p:pic>
          <p:nvPicPr>
            <p:cNvPr id="36" name="Picture 2"/>
            <p:cNvPicPr>
              <a:picLocks noChangeAspect="1" noChangeArrowheads="1"/>
            </p:cNvPicPr>
            <p:nvPr/>
          </p:nvPicPr>
          <p:blipFill>
            <a:blip r:embed="rId7" cstate="print"/>
            <a:srcRect l="45368" t="-2291" r="51309" b="25406"/>
            <a:stretch>
              <a:fillRect/>
            </a:stretch>
          </p:blipFill>
          <p:spPr bwMode="gray">
            <a:xfrm>
              <a:off x="8122198" y="2800315"/>
              <a:ext cx="249401" cy="224112"/>
            </a:xfrm>
            <a:prstGeom prst="rect">
              <a:avLst/>
            </a:prstGeom>
            <a:noFill/>
            <a:ln w="9525">
              <a:noFill/>
              <a:miter lim="800000"/>
              <a:headEnd/>
              <a:tailEnd/>
            </a:ln>
            <a:effectLst/>
          </p:spPr>
        </p:pic>
        <p:pic>
          <p:nvPicPr>
            <p:cNvPr id="33793" name="Picture 1"/>
            <p:cNvPicPr>
              <a:picLocks noChangeAspect="1" noChangeArrowheads="1"/>
            </p:cNvPicPr>
            <p:nvPr/>
          </p:nvPicPr>
          <p:blipFill>
            <a:blip r:embed="rId8" cstate="print"/>
            <a:srcRect l="46109" t="-9576" r="46271" b="13401"/>
            <a:stretch>
              <a:fillRect/>
            </a:stretch>
          </p:blipFill>
          <p:spPr bwMode="gray">
            <a:xfrm>
              <a:off x="2760661" y="2764890"/>
              <a:ext cx="583718" cy="285649"/>
            </a:xfrm>
            <a:prstGeom prst="rect">
              <a:avLst/>
            </a:prstGeom>
            <a:noFill/>
            <a:ln w="9525">
              <a:noFill/>
              <a:miter lim="800000"/>
              <a:headEnd/>
              <a:tailEnd/>
            </a:ln>
            <a:effectLst/>
          </p:spPr>
        </p:pic>
        <p:pic>
          <p:nvPicPr>
            <p:cNvPr id="12" name="Picture 1"/>
            <p:cNvPicPr>
              <a:picLocks noChangeAspect="1" noChangeArrowheads="1"/>
            </p:cNvPicPr>
            <p:nvPr/>
          </p:nvPicPr>
          <p:blipFill>
            <a:blip r:embed="rId8" cstate="print"/>
            <a:srcRect l="46109" t="-9576" r="46271" b="13401"/>
            <a:stretch>
              <a:fillRect/>
            </a:stretch>
          </p:blipFill>
          <p:spPr bwMode="gray">
            <a:xfrm>
              <a:off x="1035572" y="3016351"/>
              <a:ext cx="583718" cy="285649"/>
            </a:xfrm>
            <a:prstGeom prst="rect">
              <a:avLst/>
            </a:prstGeom>
            <a:noFill/>
            <a:ln w="9525">
              <a:noFill/>
              <a:miter lim="800000"/>
              <a:headEnd/>
              <a:tailEnd/>
            </a:ln>
            <a:effectLst/>
          </p:spPr>
        </p:pic>
        <p:pic>
          <p:nvPicPr>
            <p:cNvPr id="15" name="Picture 48"/>
            <p:cNvPicPr>
              <a:picLocks noChangeAspect="1" noChangeArrowheads="1"/>
            </p:cNvPicPr>
            <p:nvPr/>
          </p:nvPicPr>
          <p:blipFill>
            <a:blip r:embed="rId5" cstate="print"/>
            <a:srcRect l="35570" r="36506" b="17443"/>
            <a:stretch>
              <a:fillRect/>
            </a:stretch>
          </p:blipFill>
          <p:spPr bwMode="gray">
            <a:xfrm>
              <a:off x="6076604" y="3059591"/>
              <a:ext cx="1770647" cy="228579"/>
            </a:xfrm>
            <a:prstGeom prst="rect">
              <a:avLst/>
            </a:prstGeom>
            <a:noFill/>
            <a:ln w="9525">
              <a:noFill/>
              <a:miter lim="800000"/>
              <a:headEnd/>
              <a:tailEnd/>
            </a:ln>
            <a:effectLst/>
          </p:spPr>
        </p:pic>
      </p:grpSp>
      <p:grpSp>
        <p:nvGrpSpPr>
          <p:cNvPr id="14" name="Gruppieren 13"/>
          <p:cNvGrpSpPr/>
          <p:nvPr/>
        </p:nvGrpSpPr>
        <p:grpSpPr bwMode="gray">
          <a:xfrm>
            <a:off x="554038" y="5389880"/>
            <a:ext cx="8151812" cy="845820"/>
            <a:chOff x="554038" y="5567680"/>
            <a:chExt cx="8151812" cy="845820"/>
          </a:xfrm>
        </p:grpSpPr>
        <p:sp>
          <p:nvSpPr>
            <p:cNvPr id="16" name="Rounded Rectangle 15"/>
            <p:cNvSpPr/>
            <p:nvPr/>
          </p:nvSpPr>
          <p:spPr bwMode="gray">
            <a:xfrm>
              <a:off x="554038" y="5567680"/>
              <a:ext cx="8151812" cy="845820"/>
            </a:xfrm>
            <a:prstGeom prst="roundRect">
              <a:avLst/>
            </a:prstGeom>
            <a:solidFill>
              <a:schemeClr val="bg1"/>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7063"/>
              <a:r>
                <a:rPr lang="de-DE" sz="1400" b="1" dirty="0" smtClean="0">
                  <a:solidFill>
                    <a:srgbClr val="C00000"/>
                  </a:solidFill>
                </a:rPr>
                <a:t>Die Primfaktorzerlegung erlaubt also, aus dem öffentlichen Schlüssel               den privaten Schlüssel zu berechnen. Der Angreifer führt dabei nach der Primfaktorzerlegung nochmal </a:t>
              </a:r>
              <a:br>
                <a:rPr lang="de-DE" sz="1400" b="1" dirty="0" smtClean="0">
                  <a:solidFill>
                    <a:srgbClr val="C00000"/>
                  </a:solidFill>
                </a:rPr>
              </a:br>
              <a:r>
                <a:rPr lang="de-DE" sz="1400" b="1" dirty="0" smtClean="0">
                  <a:solidFill>
                    <a:srgbClr val="C00000"/>
                  </a:solidFill>
                </a:rPr>
                <a:t>den initialen Schritt 1 durch.</a:t>
              </a:r>
            </a:p>
          </p:txBody>
        </p:sp>
        <p:sp>
          <p:nvSpPr>
            <p:cNvPr id="17" name="Rounded Rectangle 16"/>
            <p:cNvSpPr/>
            <p:nvPr/>
          </p:nvSpPr>
          <p:spPr bwMode="gray">
            <a:xfrm>
              <a:off x="702977" y="5695499"/>
              <a:ext cx="373864" cy="373864"/>
            </a:xfrm>
            <a:prstGeom prst="roundRect">
              <a:avLst/>
            </a:prstGeom>
            <a:gradFill>
              <a:gsLst>
                <a:gs pos="57000">
                  <a:srgbClr val="FFFF00"/>
                </a:gs>
                <a:gs pos="100000">
                  <a:srgbClr val="FFC000"/>
                </a:gs>
              </a:gsLst>
              <a:lin ang="5400000" scaled="0"/>
            </a:gra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de-DE" sz="2400" b="1" dirty="0" smtClean="0">
                  <a:solidFill>
                    <a:schemeClr val="tx1"/>
                  </a:solidFill>
                </a:rPr>
                <a:t>!</a:t>
              </a:r>
              <a:endParaRPr lang="de-DE" sz="2400" b="1" dirty="0">
                <a:solidFill>
                  <a:schemeClr val="tx1"/>
                </a:solidFill>
              </a:endParaRPr>
            </a:p>
          </p:txBody>
        </p:sp>
      </p:grpSp>
      <p:sp>
        <p:nvSpPr>
          <p:cNvPr id="18" name="Foliennummernplatzhalter 17"/>
          <p:cNvSpPr>
            <a:spLocks noGrp="1"/>
          </p:cNvSpPr>
          <p:nvPr>
            <p:ph type="sldNum" sz="quarter" idx="4"/>
          </p:nvPr>
        </p:nvSpPr>
        <p:spPr>
          <a:xfrm>
            <a:off x="554038" y="6548120"/>
            <a:ext cx="1092200" cy="219075"/>
          </a:xfrm>
        </p:spPr>
        <p:txBody>
          <a:bodyPr/>
          <a:lstStyle/>
          <a:p>
            <a:fld id="{9DE08E51-56CF-4C15-BAC0-8C0D6423660B}" type="slidenum">
              <a:rPr lang="de-DE" smtClean="0"/>
              <a:pPr/>
              <a:t>17</a:t>
            </a:fld>
            <a:endParaRPr lang="de-DE"/>
          </a:p>
        </p:txBody>
      </p:sp>
      <p:pic>
        <p:nvPicPr>
          <p:cNvPr id="20" name="Picture 49"/>
          <p:cNvPicPr>
            <a:picLocks noChangeAspect="1" noChangeArrowheads="1"/>
          </p:cNvPicPr>
          <p:nvPr/>
        </p:nvPicPr>
        <p:blipFill>
          <a:blip r:embed="rId9" cstate="print"/>
          <a:srcRect l="46419" r="45609" b="-3150"/>
          <a:stretch>
            <a:fillRect/>
          </a:stretch>
        </p:blipFill>
        <p:spPr bwMode="gray">
          <a:xfrm>
            <a:off x="6369798" y="5480765"/>
            <a:ext cx="605678" cy="30567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animEffect transition="in" filter="fade">
                                      <p:cBhvr>
                                        <p:cTn id="7" dur="500"/>
                                        <p:tgtEl>
                                          <p:spTgt spid="1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5">
                                            <p:txEl>
                                              <p:pRg st="1" end="1"/>
                                            </p:txEl>
                                          </p:spTgt>
                                        </p:tgtEl>
                                        <p:attrNameLst>
                                          <p:attrName>style.visibility</p:attrName>
                                        </p:attrNameLst>
                                      </p:cBhvr>
                                      <p:to>
                                        <p:strVal val="visible"/>
                                      </p:to>
                                    </p:set>
                                    <p:animEffect transition="in" filter="fade">
                                      <p:cBhvr>
                                        <p:cTn id="12" dur="500"/>
                                        <p:tgtEl>
                                          <p:spTgt spid="10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7653"/>
                                        </p:tgtEl>
                                        <p:attrNameLst>
                                          <p:attrName>style.visibility</p:attrName>
                                        </p:attrNameLst>
                                      </p:cBhvr>
                                      <p:to>
                                        <p:strVal val="visible"/>
                                      </p:to>
                                    </p:set>
                                    <p:animEffect transition="in" filter="fade">
                                      <p:cBhvr>
                                        <p:cTn id="18" dur="500"/>
                                        <p:tgtEl>
                                          <p:spTgt spid="2765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5">
                                            <p:txEl>
                                              <p:pRg st="4" end="4"/>
                                            </p:txEl>
                                          </p:spTgt>
                                        </p:tgtEl>
                                        <p:attrNameLst>
                                          <p:attrName>style.visibility</p:attrName>
                                        </p:attrNameLst>
                                      </p:cBhvr>
                                      <p:to>
                                        <p:strVal val="visible"/>
                                      </p:to>
                                    </p:set>
                                    <p:animEffect transition="in" filter="fade">
                                      <p:cBhvr>
                                        <p:cTn id="23" dur="500"/>
                                        <p:tgtEl>
                                          <p:spTgt spid="10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5">
                                            <p:txEl>
                                              <p:pRg st="5" end="5"/>
                                            </p:txEl>
                                          </p:spTgt>
                                        </p:tgtEl>
                                        <p:attrNameLst>
                                          <p:attrName>style.visibility</p:attrName>
                                        </p:attrNameLst>
                                      </p:cBhvr>
                                      <p:to>
                                        <p:strVal val="visible"/>
                                      </p:to>
                                    </p:set>
                                    <p:animEffect transition="in" filter="fade">
                                      <p:cBhvr>
                                        <p:cTn id="39" dur="500"/>
                                        <p:tgtEl>
                                          <p:spTgt spid="105">
                                            <p:txEl>
                                              <p:pRg st="5" end="5"/>
                                            </p:txEl>
                                          </p:spTgt>
                                        </p:tgtEl>
                                      </p:cBhvr>
                                    </p:animEffect>
                                  </p:childTnLst>
                                </p:cTn>
                              </p:par>
                              <p:par>
                                <p:cTn id="40" presetID="10" presetClass="entr" presetSubtype="0" fill="hold" grpId="0" nodeType="withEffect">
                                  <p:stCondLst>
                                    <p:cond delay="700"/>
                                  </p:stCondLst>
                                  <p:childTnLst>
                                    <p:set>
                                      <p:cBhvr>
                                        <p:cTn id="41" dur="1" fill="hold">
                                          <p:stCondLst>
                                            <p:cond delay="0"/>
                                          </p:stCondLst>
                                        </p:cTn>
                                        <p:tgtEl>
                                          <p:spTgt spid="105">
                                            <p:txEl>
                                              <p:pRg st="6" end="6"/>
                                            </p:txEl>
                                          </p:spTgt>
                                        </p:tgtEl>
                                        <p:attrNameLst>
                                          <p:attrName>style.visibility</p:attrName>
                                        </p:attrNameLst>
                                      </p:cBhvr>
                                      <p:to>
                                        <p:strVal val="visible"/>
                                      </p:to>
                                    </p:set>
                                    <p:animEffect transition="in" filter="fade">
                                      <p:cBhvr>
                                        <p:cTn id="42" dur="500"/>
                                        <p:tgtEl>
                                          <p:spTgt spid="105">
                                            <p:txEl>
                                              <p:pRg st="6" end="6"/>
                                            </p:txEl>
                                          </p:spTgt>
                                        </p:tgtEl>
                                      </p:cBhvr>
                                    </p:animEffect>
                                  </p:childTnLst>
                                </p:cTn>
                              </p:par>
                              <p:par>
                                <p:cTn id="43" presetID="10" presetClass="entr" presetSubtype="0" fill="hold" nodeType="withEffect">
                                  <p:stCondLst>
                                    <p:cond delay="70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par>
                                <p:cTn id="46" presetID="10" presetClass="entr" presetSubtype="0" fill="hold" grpId="0" nodeType="withEffect">
                                  <p:stCondLst>
                                    <p:cond delay="1400"/>
                                  </p:stCondLst>
                                  <p:childTnLst>
                                    <p:set>
                                      <p:cBhvr>
                                        <p:cTn id="47" dur="1" fill="hold">
                                          <p:stCondLst>
                                            <p:cond delay="0"/>
                                          </p:stCondLst>
                                        </p:cTn>
                                        <p:tgtEl>
                                          <p:spTgt spid="105">
                                            <p:txEl>
                                              <p:pRg st="7" end="7"/>
                                            </p:txEl>
                                          </p:spTgt>
                                        </p:tgtEl>
                                        <p:attrNameLst>
                                          <p:attrName>style.visibility</p:attrName>
                                        </p:attrNameLst>
                                      </p:cBhvr>
                                      <p:to>
                                        <p:strVal val="visible"/>
                                      </p:to>
                                    </p:set>
                                    <p:animEffect transition="in" filter="fade">
                                      <p:cBhvr>
                                        <p:cTn id="48" dur="500"/>
                                        <p:tgtEl>
                                          <p:spTgt spid="105">
                                            <p:txEl>
                                              <p:pRg st="7" end="7"/>
                                            </p:txEl>
                                          </p:spTgt>
                                        </p:tgtEl>
                                      </p:cBhvr>
                                    </p:animEffect>
                                  </p:childTnLst>
                                </p:cTn>
                              </p:par>
                              <p:par>
                                <p:cTn id="49" presetID="10" presetClass="entr" presetSubtype="0" fill="hold" nodeType="withEffect">
                                  <p:stCondLst>
                                    <p:cond delay="140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llipse 14"/>
          <p:cNvSpPr/>
          <p:nvPr/>
        </p:nvSpPr>
        <p:spPr bwMode="gray">
          <a:xfrm>
            <a:off x="5934074" y="3827463"/>
            <a:ext cx="2260600" cy="2260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Content Placeholder 104"/>
          <p:cNvSpPr>
            <a:spLocks noGrp="1"/>
          </p:cNvSpPr>
          <p:nvPr>
            <p:ph idx="1"/>
          </p:nvPr>
        </p:nvSpPr>
        <p:spPr bwMode="gray"/>
        <p:txBody>
          <a:bodyPr vert="horz" lIns="91440" tIns="45720" rIns="91440" bIns="45720" rtlCol="0">
            <a:normAutofit/>
          </a:bodyPr>
          <a:lstStyle/>
          <a:p>
            <a:pPr lvl="1">
              <a:spcAft>
                <a:spcPts val="600"/>
              </a:spcAft>
            </a:pPr>
            <a:r>
              <a:rPr lang="de-DE" noProof="0" dirty="0" smtClean="0">
                <a:hlinkClick r:id="rId3"/>
              </a:rPr>
              <a:t>http://www.cryptool.org</a:t>
            </a:r>
            <a:r>
              <a:rPr lang="de-DE" noProof="0" dirty="0" smtClean="0"/>
              <a:t/>
            </a:r>
            <a:br>
              <a:rPr lang="de-DE" noProof="0" dirty="0" smtClean="0"/>
            </a:br>
            <a:r>
              <a:rPr lang="de-DE" sz="1400" noProof="0" dirty="0" smtClean="0"/>
              <a:t>Ein OpenSource-Programm zum Erlernen und Lehren von kryptografischen Verfahren und zur Kryptoanalyse</a:t>
            </a:r>
            <a:endParaRPr lang="de-DE" noProof="0" dirty="0" smtClean="0"/>
          </a:p>
          <a:p>
            <a:pPr lvl="1">
              <a:spcAft>
                <a:spcPts val="600"/>
              </a:spcAft>
            </a:pPr>
            <a:r>
              <a:rPr lang="de-DE" noProof="0" dirty="0" smtClean="0">
                <a:hlinkClick r:id="rId4"/>
              </a:rPr>
              <a:t>http://cryptool.org/download/CrypToolScript-de.pdf</a:t>
            </a:r>
            <a:r>
              <a:rPr lang="de-DE" noProof="0" dirty="0" smtClean="0"/>
              <a:t/>
            </a:r>
            <a:br>
              <a:rPr lang="de-DE" noProof="0" dirty="0" smtClean="0"/>
            </a:br>
            <a:r>
              <a:rPr lang="de-DE" sz="1400" noProof="0" dirty="0" smtClean="0"/>
              <a:t>Skript zu CrypTool, das näher auf die Mathematik hinter den verschiedenen kryptografischen </a:t>
            </a:r>
            <a:br>
              <a:rPr lang="de-DE" sz="1400" noProof="0" dirty="0" smtClean="0"/>
            </a:br>
            <a:r>
              <a:rPr lang="de-DE" sz="1400" noProof="0" dirty="0" smtClean="0"/>
              <a:t>Verfahren eingeht</a:t>
            </a:r>
            <a:endParaRPr lang="de-DE" noProof="0" dirty="0" smtClean="0"/>
          </a:p>
          <a:p>
            <a:pPr lvl="1">
              <a:spcAft>
                <a:spcPts val="600"/>
              </a:spcAft>
            </a:pPr>
            <a:r>
              <a:rPr lang="de-DE" noProof="0" dirty="0" smtClean="0">
                <a:hlinkClick r:id="rId5"/>
              </a:rPr>
              <a:t>https://www.datenschutzzentrum.de/selbstdatenschutz/internet/verschluesseln.htm</a:t>
            </a:r>
            <a:r>
              <a:rPr lang="de-DE" noProof="0" dirty="0" smtClean="0"/>
              <a:t/>
            </a:r>
            <a:br>
              <a:rPr lang="de-DE" noProof="0" dirty="0" smtClean="0"/>
            </a:br>
            <a:r>
              <a:rPr lang="de-DE" sz="1400" noProof="0" dirty="0" smtClean="0"/>
              <a:t>Weiterführende Informationen zu Sicherheit und Datenschutz im Internet</a:t>
            </a:r>
            <a:endParaRPr lang="de-DE" noProof="0" dirty="0" smtClean="0"/>
          </a:p>
          <a:p>
            <a:pPr lvl="1">
              <a:spcAft>
                <a:spcPts val="600"/>
              </a:spcAft>
            </a:pPr>
            <a:r>
              <a:rPr lang="de-DE" noProof="0" dirty="0" smtClean="0">
                <a:hlinkClick r:id="rId6"/>
              </a:rPr>
              <a:t>http://de.wikipedia.org/wiki/Kryptographie</a:t>
            </a:r>
            <a:r>
              <a:rPr lang="de-DE" noProof="0" dirty="0" smtClean="0"/>
              <a:t/>
            </a:r>
            <a:br>
              <a:rPr lang="de-DE" noProof="0" dirty="0" smtClean="0"/>
            </a:br>
            <a:r>
              <a:rPr lang="de-DE" sz="1400" noProof="0" dirty="0" smtClean="0"/>
              <a:t>Allgemeiner Wikipedia-Artikel über Kryptografie</a:t>
            </a:r>
            <a:endParaRPr lang="de-DE" noProof="0" dirty="0" smtClean="0"/>
          </a:p>
          <a:p>
            <a:pPr lvl="1">
              <a:spcAft>
                <a:spcPts val="600"/>
              </a:spcAft>
            </a:pPr>
            <a:r>
              <a:rPr lang="de-DE" noProof="0" dirty="0" smtClean="0">
                <a:hlinkClick r:id="rId7"/>
              </a:rPr>
              <a:t>http://www.xplora.org/downloads/Knoppix/MathePrisma/Start/</a:t>
            </a:r>
            <a:r>
              <a:rPr lang="de-DE" noProof="0" dirty="0" smtClean="0"/>
              <a:t/>
            </a:r>
            <a:br>
              <a:rPr lang="de-DE" noProof="0" dirty="0" smtClean="0"/>
            </a:br>
            <a:r>
              <a:rPr lang="de-DE" sz="1400" noProof="0" dirty="0" smtClean="0"/>
              <a:t>Diverse mathematisch orientierte Workshops, unter anderem</a:t>
            </a:r>
            <a:br>
              <a:rPr lang="de-DE" sz="1400" noProof="0" dirty="0" smtClean="0"/>
            </a:br>
            <a:r>
              <a:rPr lang="de-DE" sz="1400" noProof="0" dirty="0" smtClean="0"/>
              <a:t>zu den Themen RSA und Caesar-Verschlüsselung</a:t>
            </a:r>
          </a:p>
          <a:p>
            <a:pPr lvl="1">
              <a:spcAft>
                <a:spcPts val="600"/>
              </a:spcAft>
            </a:pPr>
            <a:r>
              <a:rPr lang="de-DE" sz="1400" dirty="0" smtClean="0">
                <a:hlinkClick r:id="rId8"/>
              </a:rPr>
              <a:t>http://</a:t>
            </a:r>
            <a:r>
              <a:rPr lang="de-DE" dirty="0" smtClean="0">
                <a:hlinkClick r:id="rId8"/>
              </a:rPr>
              <a:t>de.wikipedia.org/wiki/RSA-Kryptosystem</a:t>
            </a:r>
            <a:r>
              <a:rPr lang="de-DE" sz="1400" dirty="0" smtClean="0"/>
              <a:t/>
            </a:r>
            <a:br>
              <a:rPr lang="de-DE" sz="1400" dirty="0" smtClean="0"/>
            </a:br>
            <a:r>
              <a:rPr lang="de-DE" sz="1400" dirty="0" smtClean="0"/>
              <a:t>Wikipedia-Artikel über das RSA-Verfahren</a:t>
            </a:r>
            <a:endParaRPr lang="de-DE" noProof="0" dirty="0" smtClean="0"/>
          </a:p>
          <a:p>
            <a:pPr lvl="1"/>
            <a:endParaRPr lang="de-DE" noProof="0" dirty="0" smtClean="0"/>
          </a:p>
          <a:p>
            <a:pPr lvl="1"/>
            <a:endParaRPr lang="de-DE" noProof="0" dirty="0" smtClean="0"/>
          </a:p>
          <a:p>
            <a:pPr lvl="1"/>
            <a:endParaRPr lang="de-DE" noProof="0" dirty="0" smtClean="0"/>
          </a:p>
        </p:txBody>
      </p:sp>
      <p:sp>
        <p:nvSpPr>
          <p:cNvPr id="31" name="Title 30"/>
          <p:cNvSpPr>
            <a:spLocks noGrp="1"/>
          </p:cNvSpPr>
          <p:nvPr>
            <p:ph type="title"/>
          </p:nvPr>
        </p:nvSpPr>
        <p:spPr bwMode="gray"/>
        <p:txBody>
          <a:bodyPr/>
          <a:lstStyle/>
          <a:p>
            <a:r>
              <a:rPr lang="de-DE" sz="2400" noProof="0" smtClean="0"/>
              <a:t>Weiterführende Links und Referenzen</a:t>
            </a:r>
            <a:endParaRPr lang="de-DE" sz="2400" noProof="0"/>
          </a:p>
        </p:txBody>
      </p:sp>
      <p:pic>
        <p:nvPicPr>
          <p:cNvPr id="62468" name="Picture 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gray">
          <a:xfrm>
            <a:off x="5455920" y="3238500"/>
            <a:ext cx="3394711" cy="3394711"/>
          </a:xfrm>
          <a:prstGeom prst="rect">
            <a:avLst/>
          </a:prstGeom>
          <a:noFill/>
          <a:ln w="9525">
            <a:noFill/>
            <a:miter lim="800000"/>
            <a:headEnd/>
            <a:tailEnd/>
          </a:ln>
          <a:effectLst/>
        </p:spPr>
      </p:pic>
      <p:sp>
        <p:nvSpPr>
          <p:cNvPr id="6" name="Foliennummernplatzhalter 5"/>
          <p:cNvSpPr>
            <a:spLocks noGrp="1"/>
          </p:cNvSpPr>
          <p:nvPr>
            <p:ph type="sldNum" sz="quarter" idx="4"/>
          </p:nvPr>
        </p:nvSpPr>
        <p:spPr>
          <a:xfrm>
            <a:off x="554038" y="6548120"/>
            <a:ext cx="1092200" cy="219075"/>
          </a:xfrm>
        </p:spPr>
        <p:txBody>
          <a:bodyPr/>
          <a:lstStyle/>
          <a:p>
            <a:fld id="{9DE08E51-56CF-4C15-BAC0-8C0D6423660B}" type="slidenum">
              <a:rPr lang="de-DE" smtClean="0"/>
              <a:pPr/>
              <a:t>18</a:t>
            </a:fld>
            <a:endParaRPr lang="de-DE"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pPr algn="r">
              <a:lnSpc>
                <a:spcPts val="4400"/>
              </a:lnSpc>
            </a:pPr>
            <a:r>
              <a:rPr lang="de-DE" sz="3600" noProof="0" dirty="0" smtClean="0"/>
              <a:t>Funktionsweise des </a:t>
            </a:r>
            <a:br>
              <a:rPr lang="de-DE" sz="3600" noProof="0" dirty="0" smtClean="0"/>
            </a:br>
            <a:r>
              <a:rPr lang="de-DE" sz="5400" noProof="0" dirty="0" smtClean="0"/>
              <a:t>RSA-Verfahrens</a:t>
            </a:r>
            <a:br>
              <a:rPr lang="de-DE" sz="5400" noProof="0" dirty="0" smtClean="0"/>
            </a:br>
            <a:endParaRPr lang="de-DE" sz="5400" noProof="0" dirty="0"/>
          </a:p>
        </p:txBody>
      </p:sp>
      <p:sp>
        <p:nvSpPr>
          <p:cNvPr id="3" name="Subtitle 2"/>
          <p:cNvSpPr>
            <a:spLocks noGrp="1"/>
          </p:cNvSpPr>
          <p:nvPr>
            <p:ph type="body" idx="1"/>
          </p:nvPr>
        </p:nvSpPr>
        <p:spPr bwMode="gray"/>
        <p:txBody>
          <a:bodyPr/>
          <a:lstStyle/>
          <a:p>
            <a:pPr algn="r"/>
            <a:r>
              <a:rPr lang="de-DE" noProof="0" dirty="0" smtClean="0"/>
              <a:t>CrypTool-Team</a:t>
            </a:r>
            <a:r>
              <a:rPr lang="de-DE" noProof="0" smtClean="0"/>
              <a:t/>
            </a:r>
            <a:br>
              <a:rPr lang="de-DE" noProof="0" smtClean="0"/>
            </a:br>
            <a:r>
              <a:rPr lang="de-DE" b="0" noProof="0" smtClean="0"/>
              <a:t>November 2010</a:t>
            </a:r>
            <a:endParaRPr lang="de-DE" b="0" noProof="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hteck 24"/>
          <p:cNvSpPr/>
          <p:nvPr/>
        </p:nvSpPr>
        <p:spPr bwMode="gray">
          <a:xfrm>
            <a:off x="0" y="4704080"/>
            <a:ext cx="9144000" cy="1523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Rectangle 32"/>
          <p:cNvSpPr/>
          <p:nvPr/>
        </p:nvSpPr>
        <p:spPr bwMode="gray">
          <a:xfrm>
            <a:off x="0" y="3056796"/>
            <a:ext cx="9144000" cy="2541364"/>
          </a:xfrm>
          <a:prstGeom prst="rect">
            <a:avLst/>
          </a:prstGeom>
          <a:gradFill>
            <a:gsLst>
              <a:gs pos="100000">
                <a:schemeClr val="bg1"/>
              </a:gs>
              <a:gs pos="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Rectangle 33"/>
          <p:cNvSpPr/>
          <p:nvPr/>
        </p:nvSpPr>
        <p:spPr bwMode="gray">
          <a:xfrm flipV="1">
            <a:off x="0" y="2771045"/>
            <a:ext cx="9144000" cy="285752"/>
          </a:xfrm>
          <a:prstGeom prst="rect">
            <a:avLst/>
          </a:prstGeom>
          <a:gradFill>
            <a:gsLst>
              <a:gs pos="100000">
                <a:schemeClr val="bg1"/>
              </a:gs>
              <a:gs pos="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le 1"/>
          <p:cNvSpPr>
            <a:spLocks noGrp="1"/>
          </p:cNvSpPr>
          <p:nvPr>
            <p:ph type="title"/>
          </p:nvPr>
        </p:nvSpPr>
        <p:spPr bwMode="gray"/>
        <p:txBody>
          <a:bodyPr>
            <a:noAutofit/>
          </a:bodyPr>
          <a:lstStyle/>
          <a:p>
            <a:r>
              <a:rPr lang="de-DE" sz="2400" noProof="0" smtClean="0"/>
              <a:t>Kryptografie – wozu?</a:t>
            </a:r>
            <a:endParaRPr lang="de-DE" sz="2400" b="1" noProof="0">
              <a:solidFill>
                <a:srgbClr val="0070C0"/>
              </a:solidFill>
            </a:endParaRPr>
          </a:p>
        </p:txBody>
      </p:sp>
      <p:sp>
        <p:nvSpPr>
          <p:cNvPr id="3" name="Content Placeholder 2"/>
          <p:cNvSpPr>
            <a:spLocks noGrp="1"/>
          </p:cNvSpPr>
          <p:nvPr>
            <p:ph idx="1"/>
          </p:nvPr>
        </p:nvSpPr>
        <p:spPr bwMode="gray"/>
        <p:txBody>
          <a:bodyPr>
            <a:normAutofit/>
          </a:bodyPr>
          <a:lstStyle/>
          <a:p>
            <a:pPr lvl="1"/>
            <a:r>
              <a:rPr lang="de-DE" noProof="0" dirty="0" smtClean="0"/>
              <a:t>Das Verschlüsseln von Nachrichten hat in der Geschichte der Menschheit schon immer eine wichtige Rolle gespielt. In jedem Zeitalter gab es </a:t>
            </a:r>
            <a:r>
              <a:rPr lang="de-DE" b="1" noProof="0" dirty="0" smtClean="0"/>
              <a:t>Informationen</a:t>
            </a:r>
            <a:r>
              <a:rPr lang="de-DE" noProof="0" dirty="0" smtClean="0"/>
              <a:t>, die vor anderen </a:t>
            </a:r>
            <a:r>
              <a:rPr lang="de-DE" b="1" noProof="0" dirty="0" smtClean="0"/>
              <a:t>geschützt</a:t>
            </a:r>
            <a:r>
              <a:rPr lang="de-DE" noProof="0" dirty="0" smtClean="0"/>
              <a:t> werden mussten. </a:t>
            </a:r>
          </a:p>
          <a:p>
            <a:pPr lvl="1"/>
            <a:endParaRPr lang="de-DE" noProof="0" dirty="0" smtClean="0"/>
          </a:p>
          <a:p>
            <a:pPr lvl="1"/>
            <a:r>
              <a:rPr lang="de-DE" noProof="0" dirty="0" smtClean="0"/>
              <a:t>Gerade in der heutigen Zeit, dem Zeitalter des Internet, ist es wichtig, Daten zu schützen.</a:t>
            </a:r>
            <a:endParaRPr lang="de-DE" noProof="0" dirty="0"/>
          </a:p>
        </p:txBody>
      </p:sp>
      <p:sp>
        <p:nvSpPr>
          <p:cNvPr id="11278" name="Rectangle 14"/>
          <p:cNvSpPr>
            <a:spLocks noChangeArrowheads="1"/>
          </p:cNvSpPr>
          <p:nvPr/>
        </p:nvSpPr>
        <p:spPr bwMode="gray">
          <a:xfrm>
            <a:off x="0" y="2914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de-DE" sz="1200" b="0" i="1" u="none" strike="noStrike" cap="none" normalizeH="0" baseline="0" dirty="0" smtClean="0">
                <a:ln>
                  <a:noFill/>
                </a:ln>
                <a:solidFill>
                  <a:schemeClr val="tx1"/>
                </a:solidFill>
                <a:effectLst/>
                <a:latin typeface="Cambria Math" pitchFamily="18" charset="0"/>
                <a:ea typeface="Times New Roman" pitchFamily="18" charset="0"/>
                <a:cs typeface="Times New Roman" pitchFamily="18" charset="0"/>
              </a:rPr>
              <a:t/>
            </a:r>
            <a:br>
              <a:rPr kumimoji="0" lang="de-DE" sz="1200" b="0" i="1" u="none" strike="noStrike" cap="none" normalizeH="0" baseline="0" dirty="0" smtClean="0">
                <a:ln>
                  <a:noFill/>
                </a:ln>
                <a:solidFill>
                  <a:schemeClr val="tx1"/>
                </a:solidFill>
                <a:effectLst/>
                <a:latin typeface="Cambria Math" pitchFamily="18" charset="0"/>
                <a:ea typeface="Times New Roman" pitchFamily="18" charset="0"/>
                <a:cs typeface="Times New Roman" pitchFamily="18" charset="0"/>
              </a:rPr>
            </a:b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 name="Rectangle 31"/>
          <p:cNvSpPr/>
          <p:nvPr/>
        </p:nvSpPr>
        <p:spPr bwMode="gray">
          <a:xfrm>
            <a:off x="1492470" y="5858431"/>
            <a:ext cx="7213382" cy="369332"/>
          </a:xfrm>
          <a:prstGeom prst="rect">
            <a:avLst/>
          </a:prstGeom>
        </p:spPr>
        <p:txBody>
          <a:bodyPr wrap="square">
            <a:spAutoFit/>
          </a:bodyPr>
          <a:lstStyle/>
          <a:p>
            <a:pPr algn="r"/>
            <a:r>
              <a:rPr lang="de-DE" b="1" dirty="0" smtClean="0"/>
              <a:t>Moderne Kryptografie kümmert sich um den Schutz dieser Daten.</a:t>
            </a:r>
            <a:endParaRPr lang="de-DE" b="1" dirty="0"/>
          </a:p>
        </p:txBody>
      </p:sp>
      <p:sp>
        <p:nvSpPr>
          <p:cNvPr id="36" name="Rounded Rectangle 35"/>
          <p:cNvSpPr/>
          <p:nvPr/>
        </p:nvSpPr>
        <p:spPr bwMode="gray">
          <a:xfrm>
            <a:off x="4572000" y="3423425"/>
            <a:ext cx="4133850" cy="669074"/>
          </a:xfrm>
          <a:prstGeom prst="roundRect">
            <a:avLst/>
          </a:prstGeom>
          <a:gradFill>
            <a:gsLst>
              <a:gs pos="57000">
                <a:srgbClr val="14DA43"/>
              </a:gs>
              <a:gs pos="100000">
                <a:srgbClr val="00B050"/>
              </a:gs>
            </a:gsLst>
            <a:lin ang="5400000" scaled="0"/>
          </a:gradFill>
          <a:ln>
            <a:solidFill>
              <a:srgbClr val="14DA4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e-DE" sz="1600" b="1" dirty="0" smtClean="0">
                <a:solidFill>
                  <a:schemeClr val="bg1"/>
                </a:solidFill>
              </a:rPr>
              <a:t>Daten im Internet gelangen über Umwege </a:t>
            </a:r>
            <a:br>
              <a:rPr lang="de-DE" sz="1600" b="1" dirty="0" smtClean="0">
                <a:solidFill>
                  <a:schemeClr val="bg1"/>
                </a:solidFill>
              </a:rPr>
            </a:br>
            <a:r>
              <a:rPr lang="de-DE" sz="1600" b="1" dirty="0" smtClean="0">
                <a:solidFill>
                  <a:schemeClr val="bg1"/>
                </a:solidFill>
              </a:rPr>
              <a:t>zum Empfänger.</a:t>
            </a:r>
            <a:endParaRPr lang="de-DE" sz="1600" b="1" dirty="0">
              <a:solidFill>
                <a:schemeClr val="bg1"/>
              </a:solidFill>
            </a:endParaRPr>
          </a:p>
        </p:txBody>
      </p:sp>
      <p:sp>
        <p:nvSpPr>
          <p:cNvPr id="38" name="Rounded Rectangle 37"/>
          <p:cNvSpPr/>
          <p:nvPr/>
        </p:nvSpPr>
        <p:spPr bwMode="gray">
          <a:xfrm>
            <a:off x="4572000" y="4259766"/>
            <a:ext cx="4133850" cy="820234"/>
          </a:xfrm>
          <a:prstGeom prst="roundRect">
            <a:avLst/>
          </a:prstGeom>
          <a:gradFill>
            <a:gsLst>
              <a:gs pos="57000">
                <a:srgbClr val="FF0000"/>
              </a:gs>
              <a:gs pos="100000">
                <a:srgbClr val="C00000"/>
              </a:gs>
            </a:gsLst>
            <a:lin ang="540000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e-DE" sz="1600" b="1" dirty="0" smtClean="0">
                <a:solidFill>
                  <a:schemeClr val="bg1"/>
                </a:solidFill>
              </a:rPr>
              <a:t>An jeder Zwischenstation können die Daten abgefangen, mitgelesen und sogar verändert werden.</a:t>
            </a:r>
          </a:p>
        </p:txBody>
      </p:sp>
      <p:pic>
        <p:nvPicPr>
          <p:cNvPr id="13313" name="Picture 1" descr="c:\Documents and Settings\n6r130\My Documents\CrypTool Miscs\Sequenz1.png"/>
          <p:cNvPicPr>
            <a:picLocks noChangeAspect="1" noChangeArrowheads="1"/>
          </p:cNvPicPr>
          <p:nvPr/>
        </p:nvPicPr>
        <p:blipFill>
          <a:blip r:embed="rId3" cstate="print"/>
          <a:srcRect/>
          <a:stretch>
            <a:fillRect/>
          </a:stretch>
        </p:blipFill>
        <p:spPr bwMode="gray">
          <a:xfrm>
            <a:off x="597308" y="3048907"/>
            <a:ext cx="3308048" cy="2481036"/>
          </a:xfrm>
          <a:prstGeom prst="rect">
            <a:avLst/>
          </a:prstGeom>
          <a:noFill/>
        </p:spPr>
      </p:pic>
      <p:pic>
        <p:nvPicPr>
          <p:cNvPr id="13314" name="Picture 2" descr="c:\Documents and Settings\n6r130\My Documents\CrypTool Miscs\Sequenz2.png"/>
          <p:cNvPicPr>
            <a:picLocks noChangeAspect="1" noChangeArrowheads="1"/>
          </p:cNvPicPr>
          <p:nvPr/>
        </p:nvPicPr>
        <p:blipFill>
          <a:blip r:embed="rId4" cstate="print"/>
          <a:srcRect/>
          <a:stretch>
            <a:fillRect/>
          </a:stretch>
        </p:blipFill>
        <p:spPr bwMode="gray">
          <a:xfrm>
            <a:off x="597308" y="3048907"/>
            <a:ext cx="3308048" cy="2481036"/>
          </a:xfrm>
          <a:prstGeom prst="rect">
            <a:avLst/>
          </a:prstGeom>
          <a:noFill/>
        </p:spPr>
      </p:pic>
      <p:pic>
        <p:nvPicPr>
          <p:cNvPr id="13315" name="Picture 3" descr="c:\Documents and Settings\n6r130\My Documents\CrypTool Miscs\Sequenz3.png"/>
          <p:cNvPicPr>
            <a:picLocks noChangeAspect="1" noChangeArrowheads="1"/>
          </p:cNvPicPr>
          <p:nvPr/>
        </p:nvPicPr>
        <p:blipFill>
          <a:blip r:embed="rId5" cstate="print"/>
          <a:srcRect/>
          <a:stretch>
            <a:fillRect/>
          </a:stretch>
        </p:blipFill>
        <p:spPr bwMode="gray">
          <a:xfrm>
            <a:off x="597308" y="3048907"/>
            <a:ext cx="3308048" cy="2481036"/>
          </a:xfrm>
          <a:prstGeom prst="rect">
            <a:avLst/>
          </a:prstGeom>
          <a:noFill/>
        </p:spPr>
      </p:pic>
      <p:pic>
        <p:nvPicPr>
          <p:cNvPr id="13317" name="Picture 5" descr="c:\Documents and Settings\n6r130\My Documents\CrypTool Miscs\Sequenz4.png"/>
          <p:cNvPicPr>
            <a:picLocks noChangeAspect="1" noChangeArrowheads="1"/>
          </p:cNvPicPr>
          <p:nvPr/>
        </p:nvPicPr>
        <p:blipFill>
          <a:blip r:embed="rId6" cstate="print"/>
          <a:srcRect/>
          <a:stretch>
            <a:fillRect/>
          </a:stretch>
        </p:blipFill>
        <p:spPr bwMode="gray">
          <a:xfrm>
            <a:off x="597308" y="3048907"/>
            <a:ext cx="3308048" cy="2481036"/>
          </a:xfrm>
          <a:prstGeom prst="rect">
            <a:avLst/>
          </a:prstGeom>
          <a:noFill/>
        </p:spPr>
      </p:pic>
      <p:pic>
        <p:nvPicPr>
          <p:cNvPr id="13318" name="Picture 6" descr="c:\Documents and Settings\n6r130\My Documents\CrypTool Miscs\Sequenz5.png"/>
          <p:cNvPicPr>
            <a:picLocks noChangeAspect="1" noChangeArrowheads="1"/>
          </p:cNvPicPr>
          <p:nvPr/>
        </p:nvPicPr>
        <p:blipFill>
          <a:blip r:embed="rId7" cstate="print"/>
          <a:srcRect/>
          <a:stretch>
            <a:fillRect/>
          </a:stretch>
        </p:blipFill>
        <p:spPr bwMode="gray">
          <a:xfrm>
            <a:off x="597308" y="3048907"/>
            <a:ext cx="3308048" cy="2481036"/>
          </a:xfrm>
          <a:prstGeom prst="rect">
            <a:avLst/>
          </a:prstGeom>
          <a:noFill/>
        </p:spPr>
      </p:pic>
      <p:pic>
        <p:nvPicPr>
          <p:cNvPr id="13319" name="Picture 7" descr="c:\Documents and Settings\n6r130\My Documents\CrypTool Miscs\Sequenz6_Rot.png"/>
          <p:cNvPicPr>
            <a:picLocks noChangeAspect="1" noChangeArrowheads="1"/>
          </p:cNvPicPr>
          <p:nvPr/>
        </p:nvPicPr>
        <p:blipFill>
          <a:blip r:embed="rId8" cstate="print"/>
          <a:srcRect/>
          <a:stretch>
            <a:fillRect/>
          </a:stretch>
        </p:blipFill>
        <p:spPr bwMode="gray">
          <a:xfrm>
            <a:off x="597308" y="3048907"/>
            <a:ext cx="3308048" cy="2481036"/>
          </a:xfrm>
          <a:prstGeom prst="rect">
            <a:avLst/>
          </a:prstGeom>
          <a:noFill/>
        </p:spPr>
      </p:pic>
      <p:grpSp>
        <p:nvGrpSpPr>
          <p:cNvPr id="20" name="Gruppieren 19"/>
          <p:cNvGrpSpPr/>
          <p:nvPr/>
        </p:nvGrpSpPr>
        <p:grpSpPr bwMode="gray">
          <a:xfrm rot="21309343">
            <a:off x="2309683" y="4852079"/>
            <a:ext cx="358571" cy="232612"/>
            <a:chOff x="2711450" y="2225676"/>
            <a:chExt cx="3714750" cy="2409825"/>
          </a:xfrm>
          <a:gradFill flip="none" rotWithShape="1">
            <a:gsLst>
              <a:gs pos="0">
                <a:schemeClr val="bg1">
                  <a:lumMod val="75000"/>
                </a:schemeClr>
              </a:gs>
              <a:gs pos="38000">
                <a:schemeClr val="bg1">
                  <a:lumMod val="95000"/>
                </a:schemeClr>
              </a:gs>
            </a:gsLst>
            <a:lin ang="16200000" scaled="1"/>
            <a:tileRect/>
          </a:gradFill>
        </p:grpSpPr>
        <p:sp>
          <p:nvSpPr>
            <p:cNvPr id="21" name="Freeform 13"/>
            <p:cNvSpPr>
              <a:spLocks/>
            </p:cNvSpPr>
            <p:nvPr/>
          </p:nvSpPr>
          <p:spPr bwMode="gray">
            <a:xfrm>
              <a:off x="2711450" y="2582863"/>
              <a:ext cx="1549400" cy="1727200"/>
            </a:xfrm>
            <a:custGeom>
              <a:avLst/>
              <a:gdLst/>
              <a:ahLst/>
              <a:cxnLst>
                <a:cxn ang="0">
                  <a:pos x="7" y="4535"/>
                </a:cxn>
                <a:cxn ang="0">
                  <a:pos x="4069" y="2324"/>
                </a:cxn>
                <a:cxn ang="0">
                  <a:pos x="0" y="0"/>
                </a:cxn>
                <a:cxn ang="0">
                  <a:pos x="0" y="4464"/>
                </a:cxn>
                <a:cxn ang="0">
                  <a:pos x="7" y="4535"/>
                </a:cxn>
              </a:cxnLst>
              <a:rect l="0" t="0" r="r" b="b"/>
              <a:pathLst>
                <a:path w="4069" h="4535">
                  <a:moveTo>
                    <a:pt x="7" y="4535"/>
                  </a:moveTo>
                  <a:lnTo>
                    <a:pt x="4069" y="2324"/>
                  </a:lnTo>
                  <a:lnTo>
                    <a:pt x="0" y="0"/>
                  </a:lnTo>
                  <a:lnTo>
                    <a:pt x="0" y="4464"/>
                  </a:lnTo>
                  <a:cubicBezTo>
                    <a:pt x="0" y="4488"/>
                    <a:pt x="5" y="4511"/>
                    <a:pt x="7" y="4535"/>
                  </a:cubicBezTo>
                  <a:close/>
                </a:path>
              </a:pathLst>
            </a:custGeom>
            <a:grpFill/>
            <a:ln w="7"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sp>
          <p:nvSpPr>
            <p:cNvPr id="22" name="Freeform 14"/>
            <p:cNvSpPr>
              <a:spLocks/>
            </p:cNvSpPr>
            <p:nvPr/>
          </p:nvSpPr>
          <p:spPr bwMode="gray">
            <a:xfrm>
              <a:off x="2714625" y="3459163"/>
              <a:ext cx="3706812" cy="1176338"/>
            </a:xfrm>
            <a:custGeom>
              <a:avLst/>
              <a:gdLst/>
              <a:ahLst/>
              <a:cxnLst>
                <a:cxn ang="0">
                  <a:pos x="9740" y="2255"/>
                </a:cxn>
                <a:cxn ang="0">
                  <a:pos x="5654" y="0"/>
                </a:cxn>
                <a:cxn ang="0">
                  <a:pos x="4845" y="470"/>
                </a:cxn>
                <a:cxn ang="0">
                  <a:pos x="4062" y="22"/>
                </a:cxn>
                <a:cxn ang="0">
                  <a:pos x="0" y="2233"/>
                </a:cxn>
                <a:cxn ang="0">
                  <a:pos x="921" y="3089"/>
                </a:cxn>
                <a:cxn ang="0">
                  <a:pos x="8823" y="3089"/>
                </a:cxn>
                <a:cxn ang="0">
                  <a:pos x="9740" y="2255"/>
                </a:cxn>
              </a:cxnLst>
              <a:rect l="0" t="0" r="r" b="b"/>
              <a:pathLst>
                <a:path w="9740" h="3089">
                  <a:moveTo>
                    <a:pt x="9740" y="2255"/>
                  </a:moveTo>
                  <a:lnTo>
                    <a:pt x="5654" y="0"/>
                  </a:lnTo>
                  <a:lnTo>
                    <a:pt x="4845" y="470"/>
                  </a:lnTo>
                  <a:lnTo>
                    <a:pt x="4062" y="22"/>
                  </a:lnTo>
                  <a:lnTo>
                    <a:pt x="0" y="2233"/>
                  </a:lnTo>
                  <a:cubicBezTo>
                    <a:pt x="37" y="2712"/>
                    <a:pt x="431" y="3089"/>
                    <a:pt x="921" y="3089"/>
                  </a:cubicBezTo>
                  <a:lnTo>
                    <a:pt x="8823" y="3089"/>
                  </a:lnTo>
                  <a:cubicBezTo>
                    <a:pt x="9305" y="3089"/>
                    <a:pt x="9693" y="2724"/>
                    <a:pt x="9740" y="2255"/>
                  </a:cubicBezTo>
                  <a:close/>
                </a:path>
              </a:pathLst>
            </a:custGeom>
            <a:grpFill/>
            <a:ln w="7"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sp>
          <p:nvSpPr>
            <p:cNvPr id="23" name="Freeform 15"/>
            <p:cNvSpPr>
              <a:spLocks/>
            </p:cNvSpPr>
            <p:nvPr/>
          </p:nvSpPr>
          <p:spPr bwMode="gray">
            <a:xfrm>
              <a:off x="4867275" y="2557463"/>
              <a:ext cx="1558925" cy="1760538"/>
            </a:xfrm>
            <a:custGeom>
              <a:avLst/>
              <a:gdLst/>
              <a:ahLst/>
              <a:cxnLst>
                <a:cxn ang="0">
                  <a:pos x="4091" y="0"/>
                </a:cxn>
                <a:cxn ang="0">
                  <a:pos x="0" y="2369"/>
                </a:cxn>
                <a:cxn ang="0">
                  <a:pos x="4086" y="4624"/>
                </a:cxn>
                <a:cxn ang="0">
                  <a:pos x="4096" y="4531"/>
                </a:cxn>
                <a:cxn ang="0">
                  <a:pos x="4096" y="55"/>
                </a:cxn>
                <a:cxn ang="0">
                  <a:pos x="4091" y="0"/>
                </a:cxn>
              </a:cxnLst>
              <a:rect l="0" t="0" r="r" b="b"/>
              <a:pathLst>
                <a:path w="4096" h="4624">
                  <a:moveTo>
                    <a:pt x="4091" y="0"/>
                  </a:moveTo>
                  <a:lnTo>
                    <a:pt x="0" y="2369"/>
                  </a:lnTo>
                  <a:lnTo>
                    <a:pt x="4086" y="4624"/>
                  </a:lnTo>
                  <a:cubicBezTo>
                    <a:pt x="4089" y="4593"/>
                    <a:pt x="4096" y="4563"/>
                    <a:pt x="4096" y="4531"/>
                  </a:cubicBezTo>
                  <a:lnTo>
                    <a:pt x="4096" y="55"/>
                  </a:lnTo>
                  <a:cubicBezTo>
                    <a:pt x="4096" y="36"/>
                    <a:pt x="4092" y="18"/>
                    <a:pt x="4091" y="0"/>
                  </a:cubicBezTo>
                  <a:close/>
                </a:path>
              </a:pathLst>
            </a:custGeom>
            <a:grpFill/>
            <a:ln w="7"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sp>
          <p:nvSpPr>
            <p:cNvPr id="24" name="Freeform 16"/>
            <p:cNvSpPr>
              <a:spLocks/>
            </p:cNvSpPr>
            <p:nvPr/>
          </p:nvSpPr>
          <p:spPr bwMode="gray">
            <a:xfrm>
              <a:off x="2713038" y="2225676"/>
              <a:ext cx="3711575" cy="1412875"/>
            </a:xfrm>
            <a:custGeom>
              <a:avLst/>
              <a:gdLst/>
              <a:ahLst/>
              <a:cxnLst>
                <a:cxn ang="0">
                  <a:pos x="0" y="939"/>
                </a:cxn>
                <a:cxn ang="0">
                  <a:pos x="4852" y="3711"/>
                </a:cxn>
                <a:cxn ang="0">
                  <a:pos x="9752" y="872"/>
                </a:cxn>
                <a:cxn ang="0">
                  <a:pos x="8830" y="0"/>
                </a:cxn>
                <a:cxn ang="0">
                  <a:pos x="928" y="0"/>
                </a:cxn>
                <a:cxn ang="0">
                  <a:pos x="0" y="927"/>
                </a:cxn>
                <a:cxn ang="0">
                  <a:pos x="0" y="939"/>
                </a:cxn>
              </a:cxnLst>
              <a:rect l="0" t="0" r="r" b="b"/>
              <a:pathLst>
                <a:path w="9752" h="3711">
                  <a:moveTo>
                    <a:pt x="0" y="939"/>
                  </a:moveTo>
                  <a:lnTo>
                    <a:pt x="4852" y="3711"/>
                  </a:lnTo>
                  <a:lnTo>
                    <a:pt x="9752" y="872"/>
                  </a:lnTo>
                  <a:cubicBezTo>
                    <a:pt x="9723" y="384"/>
                    <a:pt x="9325" y="0"/>
                    <a:pt x="8830" y="0"/>
                  </a:cubicBezTo>
                  <a:lnTo>
                    <a:pt x="928" y="0"/>
                  </a:lnTo>
                  <a:cubicBezTo>
                    <a:pt x="414" y="0"/>
                    <a:pt x="0" y="413"/>
                    <a:pt x="0" y="927"/>
                  </a:cubicBezTo>
                  <a:lnTo>
                    <a:pt x="0" y="939"/>
                  </a:lnTo>
                  <a:close/>
                </a:path>
              </a:pathLst>
            </a:custGeom>
            <a:grpFill/>
            <a:ln w="7"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grpSp>
      <p:grpSp>
        <p:nvGrpSpPr>
          <p:cNvPr id="26" name="Gruppieren 25"/>
          <p:cNvGrpSpPr/>
          <p:nvPr/>
        </p:nvGrpSpPr>
        <p:grpSpPr bwMode="gray">
          <a:xfrm rot="768192">
            <a:off x="1786181" y="4352860"/>
            <a:ext cx="237687" cy="154192"/>
            <a:chOff x="2711450" y="2225676"/>
            <a:chExt cx="3714750" cy="2409825"/>
          </a:xfrm>
          <a:gradFill flip="none" rotWithShape="1">
            <a:gsLst>
              <a:gs pos="0">
                <a:schemeClr val="bg1">
                  <a:lumMod val="75000"/>
                </a:schemeClr>
              </a:gs>
              <a:gs pos="38000">
                <a:schemeClr val="bg1">
                  <a:lumMod val="95000"/>
                </a:schemeClr>
              </a:gs>
            </a:gsLst>
            <a:lin ang="16200000" scaled="1"/>
            <a:tileRect/>
          </a:gradFill>
        </p:grpSpPr>
        <p:sp>
          <p:nvSpPr>
            <p:cNvPr id="27" name="Freeform 13"/>
            <p:cNvSpPr>
              <a:spLocks/>
            </p:cNvSpPr>
            <p:nvPr/>
          </p:nvSpPr>
          <p:spPr bwMode="gray">
            <a:xfrm>
              <a:off x="2711450" y="2582863"/>
              <a:ext cx="1549400" cy="1727200"/>
            </a:xfrm>
            <a:custGeom>
              <a:avLst/>
              <a:gdLst/>
              <a:ahLst/>
              <a:cxnLst>
                <a:cxn ang="0">
                  <a:pos x="7" y="4535"/>
                </a:cxn>
                <a:cxn ang="0">
                  <a:pos x="4069" y="2324"/>
                </a:cxn>
                <a:cxn ang="0">
                  <a:pos x="0" y="0"/>
                </a:cxn>
                <a:cxn ang="0">
                  <a:pos x="0" y="4464"/>
                </a:cxn>
                <a:cxn ang="0">
                  <a:pos x="7" y="4535"/>
                </a:cxn>
              </a:cxnLst>
              <a:rect l="0" t="0" r="r" b="b"/>
              <a:pathLst>
                <a:path w="4069" h="4535">
                  <a:moveTo>
                    <a:pt x="7" y="4535"/>
                  </a:moveTo>
                  <a:lnTo>
                    <a:pt x="4069" y="2324"/>
                  </a:lnTo>
                  <a:lnTo>
                    <a:pt x="0" y="0"/>
                  </a:lnTo>
                  <a:lnTo>
                    <a:pt x="0" y="4464"/>
                  </a:lnTo>
                  <a:cubicBezTo>
                    <a:pt x="0" y="4488"/>
                    <a:pt x="5" y="4511"/>
                    <a:pt x="7" y="4535"/>
                  </a:cubicBezTo>
                  <a:close/>
                </a:path>
              </a:pathLst>
            </a:custGeom>
            <a:grpFill/>
            <a:ln w="7"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sp>
          <p:nvSpPr>
            <p:cNvPr id="28" name="Freeform 14"/>
            <p:cNvSpPr>
              <a:spLocks/>
            </p:cNvSpPr>
            <p:nvPr/>
          </p:nvSpPr>
          <p:spPr bwMode="gray">
            <a:xfrm>
              <a:off x="2714625" y="3459163"/>
              <a:ext cx="3706812" cy="1176338"/>
            </a:xfrm>
            <a:custGeom>
              <a:avLst/>
              <a:gdLst/>
              <a:ahLst/>
              <a:cxnLst>
                <a:cxn ang="0">
                  <a:pos x="9740" y="2255"/>
                </a:cxn>
                <a:cxn ang="0">
                  <a:pos x="5654" y="0"/>
                </a:cxn>
                <a:cxn ang="0">
                  <a:pos x="4845" y="470"/>
                </a:cxn>
                <a:cxn ang="0">
                  <a:pos x="4062" y="22"/>
                </a:cxn>
                <a:cxn ang="0">
                  <a:pos x="0" y="2233"/>
                </a:cxn>
                <a:cxn ang="0">
                  <a:pos x="921" y="3089"/>
                </a:cxn>
                <a:cxn ang="0">
                  <a:pos x="8823" y="3089"/>
                </a:cxn>
                <a:cxn ang="0">
                  <a:pos x="9740" y="2255"/>
                </a:cxn>
              </a:cxnLst>
              <a:rect l="0" t="0" r="r" b="b"/>
              <a:pathLst>
                <a:path w="9740" h="3089">
                  <a:moveTo>
                    <a:pt x="9740" y="2255"/>
                  </a:moveTo>
                  <a:lnTo>
                    <a:pt x="5654" y="0"/>
                  </a:lnTo>
                  <a:lnTo>
                    <a:pt x="4845" y="470"/>
                  </a:lnTo>
                  <a:lnTo>
                    <a:pt x="4062" y="22"/>
                  </a:lnTo>
                  <a:lnTo>
                    <a:pt x="0" y="2233"/>
                  </a:lnTo>
                  <a:cubicBezTo>
                    <a:pt x="37" y="2712"/>
                    <a:pt x="431" y="3089"/>
                    <a:pt x="921" y="3089"/>
                  </a:cubicBezTo>
                  <a:lnTo>
                    <a:pt x="8823" y="3089"/>
                  </a:lnTo>
                  <a:cubicBezTo>
                    <a:pt x="9305" y="3089"/>
                    <a:pt x="9693" y="2724"/>
                    <a:pt x="9740" y="2255"/>
                  </a:cubicBezTo>
                  <a:close/>
                </a:path>
              </a:pathLst>
            </a:custGeom>
            <a:grpFill/>
            <a:ln w="7"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sp>
          <p:nvSpPr>
            <p:cNvPr id="29" name="Freeform 15"/>
            <p:cNvSpPr>
              <a:spLocks/>
            </p:cNvSpPr>
            <p:nvPr/>
          </p:nvSpPr>
          <p:spPr bwMode="gray">
            <a:xfrm>
              <a:off x="4867275" y="2557463"/>
              <a:ext cx="1558925" cy="1760538"/>
            </a:xfrm>
            <a:custGeom>
              <a:avLst/>
              <a:gdLst/>
              <a:ahLst/>
              <a:cxnLst>
                <a:cxn ang="0">
                  <a:pos x="4091" y="0"/>
                </a:cxn>
                <a:cxn ang="0">
                  <a:pos x="0" y="2369"/>
                </a:cxn>
                <a:cxn ang="0">
                  <a:pos x="4086" y="4624"/>
                </a:cxn>
                <a:cxn ang="0">
                  <a:pos x="4096" y="4531"/>
                </a:cxn>
                <a:cxn ang="0">
                  <a:pos x="4096" y="55"/>
                </a:cxn>
                <a:cxn ang="0">
                  <a:pos x="4091" y="0"/>
                </a:cxn>
              </a:cxnLst>
              <a:rect l="0" t="0" r="r" b="b"/>
              <a:pathLst>
                <a:path w="4096" h="4624">
                  <a:moveTo>
                    <a:pt x="4091" y="0"/>
                  </a:moveTo>
                  <a:lnTo>
                    <a:pt x="0" y="2369"/>
                  </a:lnTo>
                  <a:lnTo>
                    <a:pt x="4086" y="4624"/>
                  </a:lnTo>
                  <a:cubicBezTo>
                    <a:pt x="4089" y="4593"/>
                    <a:pt x="4096" y="4563"/>
                    <a:pt x="4096" y="4531"/>
                  </a:cubicBezTo>
                  <a:lnTo>
                    <a:pt x="4096" y="55"/>
                  </a:lnTo>
                  <a:cubicBezTo>
                    <a:pt x="4096" y="36"/>
                    <a:pt x="4092" y="18"/>
                    <a:pt x="4091" y="0"/>
                  </a:cubicBezTo>
                  <a:close/>
                </a:path>
              </a:pathLst>
            </a:custGeom>
            <a:grpFill/>
            <a:ln w="7"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sp>
          <p:nvSpPr>
            <p:cNvPr id="30" name="Freeform 16"/>
            <p:cNvSpPr>
              <a:spLocks/>
            </p:cNvSpPr>
            <p:nvPr/>
          </p:nvSpPr>
          <p:spPr bwMode="gray">
            <a:xfrm>
              <a:off x="2713038" y="2225676"/>
              <a:ext cx="3711575" cy="1412875"/>
            </a:xfrm>
            <a:custGeom>
              <a:avLst/>
              <a:gdLst/>
              <a:ahLst/>
              <a:cxnLst>
                <a:cxn ang="0">
                  <a:pos x="0" y="939"/>
                </a:cxn>
                <a:cxn ang="0">
                  <a:pos x="4852" y="3711"/>
                </a:cxn>
                <a:cxn ang="0">
                  <a:pos x="9752" y="872"/>
                </a:cxn>
                <a:cxn ang="0">
                  <a:pos x="8830" y="0"/>
                </a:cxn>
                <a:cxn ang="0">
                  <a:pos x="928" y="0"/>
                </a:cxn>
                <a:cxn ang="0">
                  <a:pos x="0" y="927"/>
                </a:cxn>
                <a:cxn ang="0">
                  <a:pos x="0" y="939"/>
                </a:cxn>
              </a:cxnLst>
              <a:rect l="0" t="0" r="r" b="b"/>
              <a:pathLst>
                <a:path w="9752" h="3711">
                  <a:moveTo>
                    <a:pt x="0" y="939"/>
                  </a:moveTo>
                  <a:lnTo>
                    <a:pt x="4852" y="3711"/>
                  </a:lnTo>
                  <a:lnTo>
                    <a:pt x="9752" y="872"/>
                  </a:lnTo>
                  <a:cubicBezTo>
                    <a:pt x="9723" y="384"/>
                    <a:pt x="9325" y="0"/>
                    <a:pt x="8830" y="0"/>
                  </a:cubicBezTo>
                  <a:lnTo>
                    <a:pt x="928" y="0"/>
                  </a:lnTo>
                  <a:cubicBezTo>
                    <a:pt x="414" y="0"/>
                    <a:pt x="0" y="413"/>
                    <a:pt x="0" y="927"/>
                  </a:cubicBezTo>
                  <a:lnTo>
                    <a:pt x="0" y="939"/>
                  </a:lnTo>
                  <a:close/>
                </a:path>
              </a:pathLst>
            </a:custGeom>
            <a:grpFill/>
            <a:ln w="7"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grpSp>
      <p:sp>
        <p:nvSpPr>
          <p:cNvPr id="31" name="Foliennummernplatzhalter 30"/>
          <p:cNvSpPr>
            <a:spLocks noGrp="1"/>
          </p:cNvSpPr>
          <p:nvPr>
            <p:ph type="sldNum" sz="quarter" idx="4"/>
          </p:nvPr>
        </p:nvSpPr>
        <p:spPr>
          <a:xfrm>
            <a:off x="554038" y="6548120"/>
            <a:ext cx="1092200" cy="219075"/>
          </a:xfrm>
        </p:spPr>
        <p:txBody>
          <a:bodyPr/>
          <a:lstStyle/>
          <a:p>
            <a:fld id="{9DE08E51-56CF-4C15-BAC0-8C0D6423660B}" type="slidenum">
              <a:rPr lang="de-DE" smtClean="0"/>
              <a:pPr/>
              <a:t>3</a:t>
            </a:fld>
            <a:endParaRPr lang="de-DE"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3"/>
                                        </p:tgtEl>
                                        <p:attrNameLst>
                                          <p:attrName>style.visibility</p:attrName>
                                        </p:attrNameLst>
                                      </p:cBhvr>
                                      <p:to>
                                        <p:strVal val="visible"/>
                                      </p:to>
                                    </p:set>
                                    <p:animEffect transition="in" filter="fade">
                                      <p:cBhvr>
                                        <p:cTn id="17" dur="500"/>
                                        <p:tgtEl>
                                          <p:spTgt spid="13313"/>
                                        </p:tgtEl>
                                      </p:cBhvr>
                                    </p:animEffect>
                                  </p:childTnLst>
                                </p:cTn>
                              </p:par>
                              <p:par>
                                <p:cTn id="18" presetID="10" presetClass="entr" presetSubtype="0" fill="hold" nodeType="withEffect">
                                  <p:stCondLst>
                                    <p:cond delay="120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nodeType="withEffect">
                                  <p:stCondLst>
                                    <p:cond delay="1200"/>
                                  </p:stCondLst>
                                  <p:childTnLst>
                                    <p:set>
                                      <p:cBhvr>
                                        <p:cTn id="22" dur="1" fill="hold">
                                          <p:stCondLst>
                                            <p:cond delay="0"/>
                                          </p:stCondLst>
                                        </p:cTn>
                                        <p:tgtEl>
                                          <p:spTgt spid="13314"/>
                                        </p:tgtEl>
                                        <p:attrNameLst>
                                          <p:attrName>style.visibility</p:attrName>
                                        </p:attrNameLst>
                                      </p:cBhvr>
                                      <p:to>
                                        <p:strVal val="visible"/>
                                      </p:to>
                                    </p:set>
                                    <p:animEffect transition="in" filter="fade">
                                      <p:cBhvr>
                                        <p:cTn id="23" dur="500"/>
                                        <p:tgtEl>
                                          <p:spTgt spid="13314"/>
                                        </p:tgtEl>
                                      </p:cBhvr>
                                    </p:animEffect>
                                  </p:childTnLst>
                                </p:cTn>
                              </p:par>
                              <p:par>
                                <p:cTn id="24" presetID="0" presetClass="path" presetSubtype="0" fill="hold" nodeType="withEffect">
                                  <p:stCondLst>
                                    <p:cond delay="1200"/>
                                  </p:stCondLst>
                                  <p:childTnLst>
                                    <p:animMotion origin="layout" path="M -2.22222E-6 4.44444E-6 C -0.0217 -0.02825 -0.04288 -0.05695 -0.05121 -0.0757 C -0.05955 -0.09445 -0.05 -0.09931 -0.04965 -0.11274 C -0.0493 -0.12616 -0.0526 -0.14306 -0.0493 -0.15579 C -0.046 -0.16852 -0.03819 -0.18588 -0.02969 -0.18936 C -0.02118 -0.19283 -0.00607 -0.17686 0.00226 -0.17732 C 0.01059 -0.17778 0.02118 -0.17917 0.02031 -0.19237 C 0.01945 -0.20556 0.00174 -0.24329 -0.00312 -0.25672 " pathEditMode="relative" rAng="0" ptsTypes="aaaaaaaa">
                                      <p:cBhvr>
                                        <p:cTn id="25" dur="5000" fill="hold"/>
                                        <p:tgtEl>
                                          <p:spTgt spid="20"/>
                                        </p:tgtEl>
                                        <p:attrNameLst>
                                          <p:attrName>ppt_x</p:attrName>
                                          <p:attrName>ppt_y</p:attrName>
                                        </p:attrNameLst>
                                      </p:cBhvr>
                                      <p:rCtr x="-19" y="-128"/>
                                    </p:animMotion>
                                  </p:childTnLst>
                                </p:cTn>
                              </p:par>
                              <p:par>
                                <p:cTn id="26" presetID="6" presetClass="emph" presetSubtype="0" fill="hold" nodeType="withEffect">
                                  <p:stCondLst>
                                    <p:cond delay="1200"/>
                                  </p:stCondLst>
                                  <p:childTnLst>
                                    <p:animScale>
                                      <p:cBhvr>
                                        <p:cTn id="27" dur="5000" fill="hold"/>
                                        <p:tgtEl>
                                          <p:spTgt spid="20"/>
                                        </p:tgtEl>
                                      </p:cBhvr>
                                      <p:by x="33000" y="33000"/>
                                    </p:animScale>
                                  </p:childTnLst>
                                </p:cTn>
                              </p:par>
                              <p:par>
                                <p:cTn id="28" presetID="8" presetClass="emph" presetSubtype="0" fill="hold" nodeType="withEffect">
                                  <p:stCondLst>
                                    <p:cond delay="1200"/>
                                  </p:stCondLst>
                                  <p:childTnLst>
                                    <p:animRot by="1800000">
                                      <p:cBhvr>
                                        <p:cTn id="29" dur="5000" fill="hold"/>
                                        <p:tgtEl>
                                          <p:spTgt spid="20"/>
                                        </p:tgtEl>
                                        <p:attrNameLst>
                                          <p:attrName>r</p:attrName>
                                        </p:attrNameLst>
                                      </p:cBhvr>
                                    </p:animRot>
                                  </p:childTnLst>
                                </p:cTn>
                              </p:par>
                              <p:par>
                                <p:cTn id="30" presetID="10" presetClass="entr" presetSubtype="0" fill="hold" nodeType="withEffect">
                                  <p:stCondLst>
                                    <p:cond delay="2200"/>
                                  </p:stCondLst>
                                  <p:childTnLst>
                                    <p:set>
                                      <p:cBhvr>
                                        <p:cTn id="31" dur="1" fill="hold">
                                          <p:stCondLst>
                                            <p:cond delay="0"/>
                                          </p:stCondLst>
                                        </p:cTn>
                                        <p:tgtEl>
                                          <p:spTgt spid="13315"/>
                                        </p:tgtEl>
                                        <p:attrNameLst>
                                          <p:attrName>style.visibility</p:attrName>
                                        </p:attrNameLst>
                                      </p:cBhvr>
                                      <p:to>
                                        <p:strVal val="visible"/>
                                      </p:to>
                                    </p:set>
                                    <p:animEffect transition="in" filter="fade">
                                      <p:cBhvr>
                                        <p:cTn id="32" dur="500"/>
                                        <p:tgtEl>
                                          <p:spTgt spid="13315"/>
                                        </p:tgtEl>
                                      </p:cBhvr>
                                    </p:animEffect>
                                  </p:childTnLst>
                                </p:cTn>
                              </p:par>
                              <p:par>
                                <p:cTn id="33" presetID="10" presetClass="entr" presetSubtype="0" fill="hold" nodeType="withEffect">
                                  <p:stCondLst>
                                    <p:cond delay="4500"/>
                                  </p:stCondLst>
                                  <p:childTnLst>
                                    <p:set>
                                      <p:cBhvr>
                                        <p:cTn id="34" dur="1" fill="hold">
                                          <p:stCondLst>
                                            <p:cond delay="0"/>
                                          </p:stCondLst>
                                        </p:cTn>
                                        <p:tgtEl>
                                          <p:spTgt spid="13317"/>
                                        </p:tgtEl>
                                        <p:attrNameLst>
                                          <p:attrName>style.visibility</p:attrName>
                                        </p:attrNameLst>
                                      </p:cBhvr>
                                      <p:to>
                                        <p:strVal val="visible"/>
                                      </p:to>
                                    </p:set>
                                    <p:animEffect transition="in" filter="fade">
                                      <p:cBhvr>
                                        <p:cTn id="35" dur="500"/>
                                        <p:tgtEl>
                                          <p:spTgt spid="13317"/>
                                        </p:tgtEl>
                                      </p:cBhvr>
                                    </p:animEffect>
                                  </p:childTnLst>
                                </p:cTn>
                              </p:par>
                              <p:par>
                                <p:cTn id="36" presetID="10" presetClass="entr" presetSubtype="0" fill="hold" nodeType="withEffect">
                                  <p:stCondLst>
                                    <p:cond delay="5200"/>
                                  </p:stCondLst>
                                  <p:childTnLst>
                                    <p:set>
                                      <p:cBhvr>
                                        <p:cTn id="37" dur="1" fill="hold">
                                          <p:stCondLst>
                                            <p:cond delay="0"/>
                                          </p:stCondLst>
                                        </p:cTn>
                                        <p:tgtEl>
                                          <p:spTgt spid="13318"/>
                                        </p:tgtEl>
                                        <p:attrNameLst>
                                          <p:attrName>style.visibility</p:attrName>
                                        </p:attrNameLst>
                                      </p:cBhvr>
                                      <p:to>
                                        <p:strVal val="visible"/>
                                      </p:to>
                                    </p:set>
                                    <p:animEffect transition="in" filter="fade">
                                      <p:cBhvr>
                                        <p:cTn id="38" dur="500"/>
                                        <p:tgtEl>
                                          <p:spTgt spid="13318"/>
                                        </p:tgtEl>
                                      </p:cBhvr>
                                    </p:animEffect>
                                  </p:childTnLst>
                                </p:cTn>
                              </p:par>
                              <p:par>
                                <p:cTn id="39" presetID="10" presetClass="entr" presetSubtype="0" fill="hold" nodeType="withEffect">
                                  <p:stCondLst>
                                    <p:cond delay="6900"/>
                                  </p:stCondLst>
                                  <p:childTnLst>
                                    <p:set>
                                      <p:cBhvr>
                                        <p:cTn id="40" dur="1" fill="hold">
                                          <p:stCondLst>
                                            <p:cond delay="0"/>
                                          </p:stCondLst>
                                        </p:cTn>
                                        <p:tgtEl>
                                          <p:spTgt spid="13319"/>
                                        </p:tgtEl>
                                        <p:attrNameLst>
                                          <p:attrName>style.visibility</p:attrName>
                                        </p:attrNameLst>
                                      </p:cBhvr>
                                      <p:to>
                                        <p:strVal val="visible"/>
                                      </p:to>
                                    </p:set>
                                    <p:animEffect transition="in" filter="fade">
                                      <p:cBhvr>
                                        <p:cTn id="41" dur="500"/>
                                        <p:tgtEl>
                                          <p:spTgt spid="13319"/>
                                        </p:tgtEl>
                                      </p:cBhvr>
                                    </p:animEffect>
                                  </p:childTnLst>
                                </p:cTn>
                              </p:par>
                              <p:par>
                                <p:cTn id="42" presetID="10" presetClass="entr" presetSubtype="0" fill="hold" grpId="0" nodeType="withEffect">
                                  <p:stCondLst>
                                    <p:cond delay="690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1000"/>
                                        <p:tgtEl>
                                          <p:spTgt spid="38"/>
                                        </p:tgtEl>
                                      </p:cBhvr>
                                    </p:animEffect>
                                  </p:childTnLst>
                                </p:cTn>
                              </p:par>
                              <p:par>
                                <p:cTn id="45" presetID="10" presetClass="entr" presetSubtype="0" fill="hold" nodeType="withEffect">
                                  <p:stCondLst>
                                    <p:cond delay="690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par>
                                <p:cTn id="48" presetID="10" presetClass="entr" presetSubtype="0" fill="hold" grpId="0" nodeType="withEffect">
                                  <p:stCondLst>
                                    <p:cond delay="120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1000"/>
                                        <p:tgtEl>
                                          <p:spTgt spid="36"/>
                                        </p:tgtEl>
                                      </p:cBhvr>
                                    </p:animEffect>
                                  </p:childTnLst>
                                </p:cTn>
                              </p:par>
                            </p:childTnLst>
                          </p:cTn>
                        </p:par>
                        <p:par>
                          <p:cTn id="51" fill="hold">
                            <p:stCondLst>
                              <p:cond delay="7900"/>
                            </p:stCondLst>
                            <p:childTnLst>
                              <p:par>
                                <p:cTn id="52" presetID="10" presetClass="entr" presetSubtype="0" fill="hold" grpId="0" nodeType="afterEffect">
                                  <p:stCondLst>
                                    <p:cond delay="60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2" grpId="0"/>
      <p:bldP spid="36" grpId="0" animBg="1"/>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Freeform 126"/>
          <p:cNvSpPr>
            <a:spLocks/>
          </p:cNvSpPr>
          <p:nvPr/>
        </p:nvSpPr>
        <p:spPr bwMode="gray">
          <a:xfrm>
            <a:off x="2273131" y="4313161"/>
            <a:ext cx="4802584" cy="1723663"/>
          </a:xfrm>
          <a:custGeom>
            <a:avLst/>
            <a:gdLst/>
            <a:ahLst/>
            <a:cxnLst>
              <a:cxn ang="0">
                <a:pos x="0" y="428"/>
              </a:cxn>
              <a:cxn ang="0">
                <a:pos x="7441" y="3535"/>
              </a:cxn>
              <a:cxn ang="0">
                <a:pos x="12344" y="1283"/>
              </a:cxn>
              <a:cxn ang="0">
                <a:pos x="11689" y="798"/>
              </a:cxn>
              <a:cxn ang="0">
                <a:pos x="14825" y="0"/>
              </a:cxn>
              <a:cxn ang="0">
                <a:pos x="15053" y="2937"/>
              </a:cxn>
              <a:cxn ang="0">
                <a:pos x="14369" y="2395"/>
              </a:cxn>
              <a:cxn ang="0">
                <a:pos x="7327" y="5417"/>
              </a:cxn>
              <a:cxn ang="0">
                <a:pos x="0" y="428"/>
              </a:cxn>
            </a:cxnLst>
            <a:rect l="0" t="0" r="r" b="b"/>
            <a:pathLst>
              <a:path w="15053" h="5417">
                <a:moveTo>
                  <a:pt x="0" y="428"/>
                </a:moveTo>
                <a:cubicBezTo>
                  <a:pt x="0" y="428"/>
                  <a:pt x="3592" y="3792"/>
                  <a:pt x="7441" y="3535"/>
                </a:cubicBezTo>
                <a:cubicBezTo>
                  <a:pt x="10580" y="3326"/>
                  <a:pt x="12344" y="1283"/>
                  <a:pt x="12344" y="1283"/>
                </a:cubicBezTo>
                <a:lnTo>
                  <a:pt x="11689" y="798"/>
                </a:lnTo>
                <a:lnTo>
                  <a:pt x="14825" y="0"/>
                </a:lnTo>
                <a:lnTo>
                  <a:pt x="15053" y="2937"/>
                </a:lnTo>
                <a:lnTo>
                  <a:pt x="14369" y="2395"/>
                </a:lnTo>
                <a:cubicBezTo>
                  <a:pt x="14369" y="2395"/>
                  <a:pt x="11603" y="5388"/>
                  <a:pt x="7327" y="5417"/>
                </a:cubicBezTo>
                <a:cubicBezTo>
                  <a:pt x="3992" y="5412"/>
                  <a:pt x="571" y="3493"/>
                  <a:pt x="0" y="428"/>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smtClean="0">
              <a:solidFill>
                <a:srgbClr val="00B050"/>
              </a:solidFill>
            </a:endParaRPr>
          </a:p>
        </p:txBody>
      </p:sp>
      <p:sp>
        <p:nvSpPr>
          <p:cNvPr id="135" name="Ellipse 134"/>
          <p:cNvSpPr/>
          <p:nvPr/>
        </p:nvSpPr>
        <p:spPr bwMode="gray">
          <a:xfrm>
            <a:off x="3243631" y="3291758"/>
            <a:ext cx="2656738" cy="2656738"/>
          </a:xfrm>
          <a:prstGeom prst="ellipse">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Title 30"/>
          <p:cNvSpPr>
            <a:spLocks noGrp="1"/>
          </p:cNvSpPr>
          <p:nvPr>
            <p:ph type="title"/>
          </p:nvPr>
        </p:nvSpPr>
        <p:spPr bwMode="gray"/>
        <p:txBody>
          <a:bodyPr/>
          <a:lstStyle/>
          <a:p>
            <a:r>
              <a:rPr lang="de-DE" sz="2400" noProof="0" smtClean="0"/>
              <a:t>Einführendes Beispiel: Caesar-Verfahren</a:t>
            </a:r>
            <a:endParaRPr lang="de-DE" sz="2400" noProof="0"/>
          </a:p>
        </p:txBody>
      </p:sp>
      <p:sp>
        <p:nvSpPr>
          <p:cNvPr id="33" name="Content Placeholder 32"/>
          <p:cNvSpPr>
            <a:spLocks noGrp="1"/>
          </p:cNvSpPr>
          <p:nvPr>
            <p:ph idx="1"/>
          </p:nvPr>
        </p:nvSpPr>
        <p:spPr bwMode="gray"/>
        <p:txBody>
          <a:bodyPr/>
          <a:lstStyle/>
          <a:p>
            <a:pPr lvl="1"/>
            <a:r>
              <a:rPr lang="de-DE" noProof="0" dirty="0" smtClean="0"/>
              <a:t>Mit eines der ersten kryptologischen Verfahren war das Caesar-Verfahren. </a:t>
            </a:r>
            <a:br>
              <a:rPr lang="de-DE" noProof="0" dirty="0" smtClean="0"/>
            </a:br>
            <a:r>
              <a:rPr lang="de-DE" noProof="0" dirty="0" smtClean="0"/>
              <a:t>Der Name stammt vom römischen Kaiser Julius Caesar, der mit diesem Verfahren</a:t>
            </a:r>
            <a:br>
              <a:rPr lang="de-DE" noProof="0" dirty="0" smtClean="0"/>
            </a:br>
            <a:r>
              <a:rPr lang="de-DE" noProof="0" dirty="0" smtClean="0"/>
              <a:t>vor rund 2000 Jahren verschlüsselte Nachrichten an seine Generäle verschickte.</a:t>
            </a:r>
          </a:p>
          <a:p>
            <a:pPr lvl="1"/>
            <a:r>
              <a:rPr lang="de-DE" noProof="0" dirty="0" smtClean="0"/>
              <a:t>Das Verfahren funktioniert wie folgt:</a:t>
            </a:r>
          </a:p>
          <a:p>
            <a:pPr lvl="1"/>
            <a:endParaRPr lang="de-DE" noProof="0" dirty="0"/>
          </a:p>
        </p:txBody>
      </p:sp>
      <p:sp>
        <p:nvSpPr>
          <p:cNvPr id="35" name="Rectangle 34"/>
          <p:cNvSpPr/>
          <p:nvPr/>
        </p:nvSpPr>
        <p:spPr bwMode="gray">
          <a:xfrm>
            <a:off x="554038" y="3429000"/>
            <a:ext cx="2286000" cy="646331"/>
          </a:xfrm>
          <a:prstGeom prst="rect">
            <a:avLst/>
          </a:prstGeom>
        </p:spPr>
        <p:txBody>
          <a:bodyPr wrap="square">
            <a:spAutoFit/>
          </a:bodyPr>
          <a:lstStyle/>
          <a:p>
            <a:pPr algn="ctr"/>
            <a:r>
              <a:rPr lang="de-DE" dirty="0" smtClean="0"/>
              <a:t>Dies ist eine geheime Information!</a:t>
            </a:r>
          </a:p>
        </p:txBody>
      </p:sp>
      <p:grpSp>
        <p:nvGrpSpPr>
          <p:cNvPr id="2" name="Gruppieren 137"/>
          <p:cNvGrpSpPr/>
          <p:nvPr/>
        </p:nvGrpSpPr>
        <p:grpSpPr bwMode="gray">
          <a:xfrm>
            <a:off x="3220466" y="3270189"/>
            <a:ext cx="2703067" cy="2703637"/>
            <a:chOff x="3076004" y="3270189"/>
            <a:chExt cx="2703067" cy="2703637"/>
          </a:xfrm>
        </p:grpSpPr>
        <p:grpSp>
          <p:nvGrpSpPr>
            <p:cNvPr id="3" name="Gruppieren 126"/>
            <p:cNvGrpSpPr/>
            <p:nvPr/>
          </p:nvGrpSpPr>
          <p:grpSpPr bwMode="gray">
            <a:xfrm>
              <a:off x="3076004" y="3270189"/>
              <a:ext cx="2703067" cy="2703637"/>
              <a:chOff x="-10202867" y="3446463"/>
              <a:chExt cx="7505709" cy="7507289"/>
            </a:xfrm>
            <a:solidFill>
              <a:schemeClr val="accent1"/>
            </a:solidFill>
          </p:grpSpPr>
          <p:sp>
            <p:nvSpPr>
              <p:cNvPr id="6150" name="Freeform 6"/>
              <p:cNvSpPr>
                <a:spLocks/>
              </p:cNvSpPr>
              <p:nvPr/>
            </p:nvSpPr>
            <p:spPr bwMode="gray">
              <a:xfrm>
                <a:off x="-8583615" y="3689350"/>
                <a:ext cx="1054101" cy="990600"/>
              </a:xfrm>
              <a:custGeom>
                <a:avLst/>
                <a:gdLst/>
                <a:ahLst/>
                <a:cxnLst>
                  <a:cxn ang="0">
                    <a:pos x="664" y="409"/>
                  </a:cxn>
                  <a:cxn ang="0">
                    <a:pos x="511" y="0"/>
                  </a:cxn>
                  <a:cxn ang="0">
                    <a:pos x="374" y="57"/>
                  </a:cxn>
                  <a:cxn ang="0">
                    <a:pos x="244" y="119"/>
                  </a:cxn>
                  <a:cxn ang="0">
                    <a:pos x="119" y="188"/>
                  </a:cxn>
                  <a:cxn ang="0">
                    <a:pos x="0" y="267"/>
                  </a:cxn>
                  <a:cxn ang="0">
                    <a:pos x="250" y="624"/>
                  </a:cxn>
                  <a:cxn ang="0">
                    <a:pos x="346" y="562"/>
                  </a:cxn>
                  <a:cxn ang="0">
                    <a:pos x="448" y="505"/>
                  </a:cxn>
                  <a:cxn ang="0">
                    <a:pos x="556" y="454"/>
                  </a:cxn>
                  <a:cxn ang="0">
                    <a:pos x="664" y="409"/>
                  </a:cxn>
                  <a:cxn ang="0">
                    <a:pos x="664" y="409"/>
                  </a:cxn>
                </a:cxnLst>
                <a:rect l="0" t="0" r="r" b="b"/>
                <a:pathLst>
                  <a:path w="664" h="624">
                    <a:moveTo>
                      <a:pt x="664" y="409"/>
                    </a:moveTo>
                    <a:lnTo>
                      <a:pt x="511" y="0"/>
                    </a:lnTo>
                    <a:lnTo>
                      <a:pt x="374" y="57"/>
                    </a:lnTo>
                    <a:lnTo>
                      <a:pt x="244" y="119"/>
                    </a:lnTo>
                    <a:lnTo>
                      <a:pt x="119" y="188"/>
                    </a:lnTo>
                    <a:lnTo>
                      <a:pt x="0" y="267"/>
                    </a:lnTo>
                    <a:lnTo>
                      <a:pt x="250" y="624"/>
                    </a:lnTo>
                    <a:lnTo>
                      <a:pt x="346" y="562"/>
                    </a:lnTo>
                    <a:lnTo>
                      <a:pt x="448" y="505"/>
                    </a:lnTo>
                    <a:lnTo>
                      <a:pt x="556" y="454"/>
                    </a:lnTo>
                    <a:lnTo>
                      <a:pt x="664" y="409"/>
                    </a:lnTo>
                    <a:lnTo>
                      <a:pt x="664" y="409"/>
                    </a:lnTo>
                    <a:close/>
                  </a:path>
                </a:pathLst>
              </a:custGeom>
              <a:grpFill/>
              <a:ln w="6">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51" name="Freeform 7"/>
              <p:cNvSpPr>
                <a:spLocks/>
              </p:cNvSpPr>
              <p:nvPr/>
            </p:nvSpPr>
            <p:spPr bwMode="gray">
              <a:xfrm>
                <a:off x="-7772402" y="3473450"/>
                <a:ext cx="954089" cy="865188"/>
              </a:xfrm>
              <a:custGeom>
                <a:avLst/>
                <a:gdLst/>
                <a:ahLst/>
                <a:cxnLst>
                  <a:cxn ang="0">
                    <a:pos x="601" y="431"/>
                  </a:cxn>
                  <a:cxn ang="0">
                    <a:pos x="550" y="0"/>
                  </a:cxn>
                  <a:cxn ang="0">
                    <a:pos x="408" y="23"/>
                  </a:cxn>
                  <a:cxn ang="0">
                    <a:pos x="266" y="51"/>
                  </a:cxn>
                  <a:cxn ang="0">
                    <a:pos x="130" y="91"/>
                  </a:cxn>
                  <a:cxn ang="0">
                    <a:pos x="0" y="136"/>
                  </a:cxn>
                  <a:cxn ang="0">
                    <a:pos x="153" y="545"/>
                  </a:cxn>
                  <a:cxn ang="0">
                    <a:pos x="260" y="505"/>
                  </a:cxn>
                  <a:cxn ang="0">
                    <a:pos x="374" y="477"/>
                  </a:cxn>
                  <a:cxn ang="0">
                    <a:pos x="487" y="454"/>
                  </a:cxn>
                  <a:cxn ang="0">
                    <a:pos x="601" y="431"/>
                  </a:cxn>
                  <a:cxn ang="0">
                    <a:pos x="601" y="431"/>
                  </a:cxn>
                </a:cxnLst>
                <a:rect l="0" t="0" r="r" b="b"/>
                <a:pathLst>
                  <a:path w="601" h="545">
                    <a:moveTo>
                      <a:pt x="601" y="431"/>
                    </a:moveTo>
                    <a:lnTo>
                      <a:pt x="550" y="0"/>
                    </a:lnTo>
                    <a:lnTo>
                      <a:pt x="408" y="23"/>
                    </a:lnTo>
                    <a:lnTo>
                      <a:pt x="266" y="51"/>
                    </a:lnTo>
                    <a:lnTo>
                      <a:pt x="130" y="91"/>
                    </a:lnTo>
                    <a:lnTo>
                      <a:pt x="0" y="136"/>
                    </a:lnTo>
                    <a:lnTo>
                      <a:pt x="153" y="545"/>
                    </a:lnTo>
                    <a:lnTo>
                      <a:pt x="260" y="505"/>
                    </a:lnTo>
                    <a:lnTo>
                      <a:pt x="374" y="477"/>
                    </a:lnTo>
                    <a:lnTo>
                      <a:pt x="487" y="454"/>
                    </a:lnTo>
                    <a:lnTo>
                      <a:pt x="601" y="431"/>
                    </a:lnTo>
                    <a:lnTo>
                      <a:pt x="601" y="431"/>
                    </a:lnTo>
                    <a:close/>
                  </a:path>
                </a:pathLst>
              </a:custGeom>
              <a:grpFill/>
              <a:ln w="6">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52" name="Freeform 8"/>
              <p:cNvSpPr>
                <a:spLocks/>
              </p:cNvSpPr>
              <p:nvPr/>
            </p:nvSpPr>
            <p:spPr bwMode="gray">
              <a:xfrm>
                <a:off x="-6899276" y="3446463"/>
                <a:ext cx="917576" cy="720725"/>
              </a:xfrm>
              <a:custGeom>
                <a:avLst/>
                <a:gdLst/>
                <a:ahLst/>
                <a:cxnLst>
                  <a:cxn ang="0">
                    <a:pos x="521" y="454"/>
                  </a:cxn>
                  <a:cxn ang="0">
                    <a:pos x="578" y="23"/>
                  </a:cxn>
                  <a:cxn ang="0">
                    <a:pos x="436" y="6"/>
                  </a:cxn>
                  <a:cxn ang="0">
                    <a:pos x="294" y="0"/>
                  </a:cxn>
                  <a:cxn ang="0">
                    <a:pos x="147" y="6"/>
                  </a:cxn>
                  <a:cxn ang="0">
                    <a:pos x="0" y="17"/>
                  </a:cxn>
                  <a:cxn ang="0">
                    <a:pos x="51" y="448"/>
                  </a:cxn>
                  <a:cxn ang="0">
                    <a:pos x="170" y="443"/>
                  </a:cxn>
                  <a:cxn ang="0">
                    <a:pos x="289" y="437"/>
                  </a:cxn>
                  <a:cxn ang="0">
                    <a:pos x="408" y="443"/>
                  </a:cxn>
                  <a:cxn ang="0">
                    <a:pos x="521" y="454"/>
                  </a:cxn>
                  <a:cxn ang="0">
                    <a:pos x="521" y="454"/>
                  </a:cxn>
                </a:cxnLst>
                <a:rect l="0" t="0" r="r" b="b"/>
                <a:pathLst>
                  <a:path w="578" h="454">
                    <a:moveTo>
                      <a:pt x="521" y="454"/>
                    </a:moveTo>
                    <a:lnTo>
                      <a:pt x="578" y="23"/>
                    </a:lnTo>
                    <a:lnTo>
                      <a:pt x="436" y="6"/>
                    </a:lnTo>
                    <a:lnTo>
                      <a:pt x="294" y="0"/>
                    </a:lnTo>
                    <a:lnTo>
                      <a:pt x="147" y="6"/>
                    </a:lnTo>
                    <a:lnTo>
                      <a:pt x="0" y="17"/>
                    </a:lnTo>
                    <a:lnTo>
                      <a:pt x="51" y="448"/>
                    </a:lnTo>
                    <a:lnTo>
                      <a:pt x="170" y="443"/>
                    </a:lnTo>
                    <a:lnTo>
                      <a:pt x="289" y="437"/>
                    </a:lnTo>
                    <a:lnTo>
                      <a:pt x="408" y="443"/>
                    </a:lnTo>
                    <a:lnTo>
                      <a:pt x="521" y="454"/>
                    </a:lnTo>
                    <a:lnTo>
                      <a:pt x="521" y="454"/>
                    </a:lnTo>
                    <a:close/>
                  </a:path>
                </a:pathLst>
              </a:custGeom>
              <a:grpFill/>
              <a:ln w="6">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53" name="Freeform 9"/>
              <p:cNvSpPr>
                <a:spLocks/>
              </p:cNvSpPr>
              <p:nvPr/>
            </p:nvSpPr>
            <p:spPr bwMode="gray">
              <a:xfrm>
                <a:off x="-6072187" y="3482975"/>
                <a:ext cx="963614" cy="863600"/>
              </a:xfrm>
              <a:custGeom>
                <a:avLst/>
                <a:gdLst/>
                <a:ahLst/>
                <a:cxnLst>
                  <a:cxn ang="0">
                    <a:pos x="454" y="544"/>
                  </a:cxn>
                  <a:cxn ang="0">
                    <a:pos x="607" y="136"/>
                  </a:cxn>
                  <a:cxn ang="0">
                    <a:pos x="476" y="91"/>
                  </a:cxn>
                  <a:cxn ang="0">
                    <a:pos x="335" y="51"/>
                  </a:cxn>
                  <a:cxn ang="0">
                    <a:pos x="199" y="17"/>
                  </a:cxn>
                  <a:cxn ang="0">
                    <a:pos x="57" y="0"/>
                  </a:cxn>
                  <a:cxn ang="0">
                    <a:pos x="0" y="431"/>
                  </a:cxn>
                  <a:cxn ang="0">
                    <a:pos x="119" y="448"/>
                  </a:cxn>
                  <a:cxn ang="0">
                    <a:pos x="233" y="471"/>
                  </a:cxn>
                  <a:cxn ang="0">
                    <a:pos x="346" y="505"/>
                  </a:cxn>
                  <a:cxn ang="0">
                    <a:pos x="454" y="544"/>
                  </a:cxn>
                  <a:cxn ang="0">
                    <a:pos x="454" y="544"/>
                  </a:cxn>
                </a:cxnLst>
                <a:rect l="0" t="0" r="r" b="b"/>
                <a:pathLst>
                  <a:path w="607" h="544">
                    <a:moveTo>
                      <a:pt x="454" y="544"/>
                    </a:moveTo>
                    <a:lnTo>
                      <a:pt x="607" y="136"/>
                    </a:lnTo>
                    <a:lnTo>
                      <a:pt x="476" y="91"/>
                    </a:lnTo>
                    <a:lnTo>
                      <a:pt x="335" y="51"/>
                    </a:lnTo>
                    <a:lnTo>
                      <a:pt x="199" y="17"/>
                    </a:lnTo>
                    <a:lnTo>
                      <a:pt x="57" y="0"/>
                    </a:lnTo>
                    <a:lnTo>
                      <a:pt x="0" y="431"/>
                    </a:lnTo>
                    <a:lnTo>
                      <a:pt x="119" y="448"/>
                    </a:lnTo>
                    <a:lnTo>
                      <a:pt x="233" y="471"/>
                    </a:lnTo>
                    <a:lnTo>
                      <a:pt x="346" y="505"/>
                    </a:lnTo>
                    <a:lnTo>
                      <a:pt x="454" y="544"/>
                    </a:lnTo>
                    <a:lnTo>
                      <a:pt x="454" y="544"/>
                    </a:lnTo>
                    <a:close/>
                  </a:path>
                </a:pathLst>
              </a:custGeom>
              <a:grpFill/>
              <a:ln w="6">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54" name="Freeform 10"/>
              <p:cNvSpPr>
                <a:spLocks/>
              </p:cNvSpPr>
              <p:nvPr/>
            </p:nvSpPr>
            <p:spPr bwMode="gray">
              <a:xfrm>
                <a:off x="-9771066" y="4706938"/>
                <a:ext cx="1025526" cy="1071563"/>
              </a:xfrm>
              <a:custGeom>
                <a:avLst/>
                <a:gdLst/>
                <a:ahLst/>
                <a:cxnLst>
                  <a:cxn ang="0">
                    <a:pos x="646" y="289"/>
                  </a:cxn>
                  <a:cxn ang="0">
                    <a:pos x="323" y="0"/>
                  </a:cxn>
                  <a:cxn ang="0">
                    <a:pos x="232" y="113"/>
                  </a:cxn>
                  <a:cxn ang="0">
                    <a:pos x="147" y="227"/>
                  </a:cxn>
                  <a:cxn ang="0">
                    <a:pos x="68" y="346"/>
                  </a:cxn>
                  <a:cxn ang="0">
                    <a:pos x="0" y="471"/>
                  </a:cxn>
                  <a:cxn ang="0">
                    <a:pos x="385" y="675"/>
                  </a:cxn>
                  <a:cxn ang="0">
                    <a:pos x="442" y="573"/>
                  </a:cxn>
                  <a:cxn ang="0">
                    <a:pos x="504" y="471"/>
                  </a:cxn>
                  <a:cxn ang="0">
                    <a:pos x="572" y="380"/>
                  </a:cxn>
                  <a:cxn ang="0">
                    <a:pos x="646" y="289"/>
                  </a:cxn>
                  <a:cxn ang="0">
                    <a:pos x="646" y="289"/>
                  </a:cxn>
                </a:cxnLst>
                <a:rect l="0" t="0" r="r" b="b"/>
                <a:pathLst>
                  <a:path w="646" h="675">
                    <a:moveTo>
                      <a:pt x="646" y="289"/>
                    </a:moveTo>
                    <a:lnTo>
                      <a:pt x="323" y="0"/>
                    </a:lnTo>
                    <a:lnTo>
                      <a:pt x="232" y="113"/>
                    </a:lnTo>
                    <a:lnTo>
                      <a:pt x="147" y="227"/>
                    </a:lnTo>
                    <a:lnTo>
                      <a:pt x="68" y="346"/>
                    </a:lnTo>
                    <a:lnTo>
                      <a:pt x="0" y="471"/>
                    </a:lnTo>
                    <a:lnTo>
                      <a:pt x="385" y="675"/>
                    </a:lnTo>
                    <a:lnTo>
                      <a:pt x="442" y="573"/>
                    </a:lnTo>
                    <a:lnTo>
                      <a:pt x="504" y="471"/>
                    </a:lnTo>
                    <a:lnTo>
                      <a:pt x="572" y="380"/>
                    </a:lnTo>
                    <a:lnTo>
                      <a:pt x="646" y="289"/>
                    </a:lnTo>
                    <a:lnTo>
                      <a:pt x="646" y="289"/>
                    </a:lnTo>
                    <a:close/>
                  </a:path>
                </a:pathLst>
              </a:custGeom>
              <a:grpFill/>
              <a:ln w="6">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55" name="Freeform 11"/>
              <p:cNvSpPr>
                <a:spLocks/>
              </p:cNvSpPr>
              <p:nvPr/>
            </p:nvSpPr>
            <p:spPr bwMode="gray">
              <a:xfrm>
                <a:off x="-10202867" y="6300788"/>
                <a:ext cx="773113" cy="900113"/>
              </a:xfrm>
              <a:custGeom>
                <a:avLst/>
                <a:gdLst/>
                <a:ahLst/>
                <a:cxnLst>
                  <a:cxn ang="0">
                    <a:pos x="487" y="102"/>
                  </a:cxn>
                  <a:cxn ang="0">
                    <a:pos x="68" y="0"/>
                  </a:cxn>
                  <a:cxn ang="0">
                    <a:pos x="39" y="136"/>
                  </a:cxn>
                  <a:cxn ang="0">
                    <a:pos x="17" y="277"/>
                  </a:cxn>
                  <a:cxn ang="0">
                    <a:pos x="0" y="419"/>
                  </a:cxn>
                  <a:cxn ang="0">
                    <a:pos x="0" y="561"/>
                  </a:cxn>
                  <a:cxn ang="0">
                    <a:pos x="431" y="567"/>
                  </a:cxn>
                  <a:cxn ang="0">
                    <a:pos x="436" y="447"/>
                  </a:cxn>
                  <a:cxn ang="0">
                    <a:pos x="448" y="328"/>
                  </a:cxn>
                  <a:cxn ang="0">
                    <a:pos x="465" y="215"/>
                  </a:cxn>
                  <a:cxn ang="0">
                    <a:pos x="487" y="102"/>
                  </a:cxn>
                  <a:cxn ang="0">
                    <a:pos x="487" y="102"/>
                  </a:cxn>
                </a:cxnLst>
                <a:rect l="0" t="0" r="r" b="b"/>
                <a:pathLst>
                  <a:path w="487" h="567">
                    <a:moveTo>
                      <a:pt x="487" y="102"/>
                    </a:moveTo>
                    <a:lnTo>
                      <a:pt x="68" y="0"/>
                    </a:lnTo>
                    <a:lnTo>
                      <a:pt x="39" y="136"/>
                    </a:lnTo>
                    <a:lnTo>
                      <a:pt x="17" y="277"/>
                    </a:lnTo>
                    <a:lnTo>
                      <a:pt x="0" y="419"/>
                    </a:lnTo>
                    <a:lnTo>
                      <a:pt x="0" y="561"/>
                    </a:lnTo>
                    <a:lnTo>
                      <a:pt x="431" y="567"/>
                    </a:lnTo>
                    <a:lnTo>
                      <a:pt x="436" y="447"/>
                    </a:lnTo>
                    <a:lnTo>
                      <a:pt x="448" y="328"/>
                    </a:lnTo>
                    <a:lnTo>
                      <a:pt x="465" y="215"/>
                    </a:lnTo>
                    <a:lnTo>
                      <a:pt x="487" y="102"/>
                    </a:lnTo>
                    <a:lnTo>
                      <a:pt x="487" y="102"/>
                    </a:lnTo>
                    <a:close/>
                  </a:path>
                </a:pathLst>
              </a:custGeom>
              <a:grpFill/>
              <a:ln w="6">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56" name="Freeform 12"/>
              <p:cNvSpPr>
                <a:spLocks/>
              </p:cNvSpPr>
              <p:nvPr/>
            </p:nvSpPr>
            <p:spPr bwMode="gray">
              <a:xfrm>
                <a:off x="-9258303" y="4113213"/>
                <a:ext cx="1071564" cy="1052513"/>
              </a:xfrm>
              <a:custGeom>
                <a:avLst/>
                <a:gdLst/>
                <a:ahLst/>
                <a:cxnLst>
                  <a:cxn ang="0">
                    <a:pos x="675" y="357"/>
                  </a:cxn>
                  <a:cxn ang="0">
                    <a:pos x="425" y="0"/>
                  </a:cxn>
                  <a:cxn ang="0">
                    <a:pos x="312" y="85"/>
                  </a:cxn>
                  <a:cxn ang="0">
                    <a:pos x="204" y="176"/>
                  </a:cxn>
                  <a:cxn ang="0">
                    <a:pos x="96" y="272"/>
                  </a:cxn>
                  <a:cxn ang="0">
                    <a:pos x="0" y="374"/>
                  </a:cxn>
                  <a:cxn ang="0">
                    <a:pos x="323" y="663"/>
                  </a:cxn>
                  <a:cxn ang="0">
                    <a:pos x="488" y="499"/>
                  </a:cxn>
                  <a:cxn ang="0">
                    <a:pos x="578" y="425"/>
                  </a:cxn>
                  <a:cxn ang="0">
                    <a:pos x="675" y="357"/>
                  </a:cxn>
                  <a:cxn ang="0">
                    <a:pos x="675" y="357"/>
                  </a:cxn>
                </a:cxnLst>
                <a:rect l="0" t="0" r="r" b="b"/>
                <a:pathLst>
                  <a:path w="675" h="663">
                    <a:moveTo>
                      <a:pt x="675" y="357"/>
                    </a:moveTo>
                    <a:lnTo>
                      <a:pt x="425" y="0"/>
                    </a:lnTo>
                    <a:lnTo>
                      <a:pt x="312" y="85"/>
                    </a:lnTo>
                    <a:lnTo>
                      <a:pt x="204" y="176"/>
                    </a:lnTo>
                    <a:lnTo>
                      <a:pt x="96" y="272"/>
                    </a:lnTo>
                    <a:lnTo>
                      <a:pt x="0" y="374"/>
                    </a:lnTo>
                    <a:lnTo>
                      <a:pt x="323" y="663"/>
                    </a:lnTo>
                    <a:lnTo>
                      <a:pt x="488" y="499"/>
                    </a:lnTo>
                    <a:lnTo>
                      <a:pt x="578" y="425"/>
                    </a:lnTo>
                    <a:lnTo>
                      <a:pt x="675" y="357"/>
                    </a:lnTo>
                    <a:lnTo>
                      <a:pt x="675" y="357"/>
                    </a:lnTo>
                    <a:close/>
                  </a:path>
                </a:pathLst>
              </a:custGeom>
              <a:grpFill/>
              <a:ln w="6">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57" name="Freeform 13"/>
              <p:cNvSpPr>
                <a:spLocks/>
              </p:cNvSpPr>
              <p:nvPr/>
            </p:nvSpPr>
            <p:spPr bwMode="gray">
              <a:xfrm>
                <a:off x="-3470271" y="6318251"/>
                <a:ext cx="773113" cy="890588"/>
              </a:xfrm>
              <a:custGeom>
                <a:avLst/>
                <a:gdLst/>
                <a:ahLst/>
                <a:cxnLst>
                  <a:cxn ang="0">
                    <a:pos x="39" y="329"/>
                  </a:cxn>
                  <a:cxn ang="0">
                    <a:pos x="51" y="448"/>
                  </a:cxn>
                  <a:cxn ang="0">
                    <a:pos x="56" y="561"/>
                  </a:cxn>
                  <a:cxn ang="0">
                    <a:pos x="487" y="561"/>
                  </a:cxn>
                  <a:cxn ang="0">
                    <a:pos x="487" y="419"/>
                  </a:cxn>
                  <a:cxn ang="0">
                    <a:pos x="470" y="278"/>
                  </a:cxn>
                  <a:cxn ang="0">
                    <a:pos x="453" y="136"/>
                  </a:cxn>
                  <a:cxn ang="0">
                    <a:pos x="419" y="0"/>
                  </a:cxn>
                  <a:cxn ang="0">
                    <a:pos x="0" y="102"/>
                  </a:cxn>
                  <a:cxn ang="0">
                    <a:pos x="22" y="215"/>
                  </a:cxn>
                  <a:cxn ang="0">
                    <a:pos x="39" y="329"/>
                  </a:cxn>
                  <a:cxn ang="0">
                    <a:pos x="39" y="329"/>
                  </a:cxn>
                </a:cxnLst>
                <a:rect l="0" t="0" r="r" b="b"/>
                <a:pathLst>
                  <a:path w="487" h="561">
                    <a:moveTo>
                      <a:pt x="39" y="329"/>
                    </a:moveTo>
                    <a:lnTo>
                      <a:pt x="51" y="448"/>
                    </a:lnTo>
                    <a:lnTo>
                      <a:pt x="56" y="561"/>
                    </a:lnTo>
                    <a:lnTo>
                      <a:pt x="487" y="561"/>
                    </a:lnTo>
                    <a:lnTo>
                      <a:pt x="487" y="419"/>
                    </a:lnTo>
                    <a:lnTo>
                      <a:pt x="470" y="278"/>
                    </a:lnTo>
                    <a:lnTo>
                      <a:pt x="453" y="136"/>
                    </a:lnTo>
                    <a:lnTo>
                      <a:pt x="419" y="0"/>
                    </a:lnTo>
                    <a:lnTo>
                      <a:pt x="0" y="102"/>
                    </a:lnTo>
                    <a:lnTo>
                      <a:pt x="22" y="215"/>
                    </a:lnTo>
                    <a:lnTo>
                      <a:pt x="39" y="329"/>
                    </a:lnTo>
                    <a:lnTo>
                      <a:pt x="39" y="329"/>
                    </a:lnTo>
                    <a:close/>
                  </a:path>
                </a:pathLst>
              </a:custGeom>
              <a:grpFill/>
              <a:ln w="6">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58" name="Freeform 14"/>
              <p:cNvSpPr>
                <a:spLocks/>
              </p:cNvSpPr>
              <p:nvPr/>
            </p:nvSpPr>
            <p:spPr bwMode="gray">
              <a:xfrm>
                <a:off x="-5351461" y="3698875"/>
                <a:ext cx="1042989" cy="990600"/>
              </a:xfrm>
              <a:custGeom>
                <a:avLst/>
                <a:gdLst/>
                <a:ahLst/>
                <a:cxnLst>
                  <a:cxn ang="0">
                    <a:pos x="408" y="624"/>
                  </a:cxn>
                  <a:cxn ang="0">
                    <a:pos x="657" y="267"/>
                  </a:cxn>
                  <a:cxn ang="0">
                    <a:pos x="538" y="187"/>
                  </a:cxn>
                  <a:cxn ang="0">
                    <a:pos x="414" y="119"/>
                  </a:cxn>
                  <a:cxn ang="0">
                    <a:pos x="283" y="57"/>
                  </a:cxn>
                  <a:cxn ang="0">
                    <a:pos x="153" y="0"/>
                  </a:cxn>
                  <a:cxn ang="0">
                    <a:pos x="0" y="408"/>
                  </a:cxn>
                  <a:cxn ang="0">
                    <a:pos x="107" y="448"/>
                  </a:cxn>
                  <a:cxn ang="0">
                    <a:pos x="210" y="499"/>
                  </a:cxn>
                  <a:cxn ang="0">
                    <a:pos x="312" y="561"/>
                  </a:cxn>
                  <a:cxn ang="0">
                    <a:pos x="408" y="624"/>
                  </a:cxn>
                  <a:cxn ang="0">
                    <a:pos x="408" y="624"/>
                  </a:cxn>
                </a:cxnLst>
                <a:rect l="0" t="0" r="r" b="b"/>
                <a:pathLst>
                  <a:path w="657" h="624">
                    <a:moveTo>
                      <a:pt x="408" y="624"/>
                    </a:moveTo>
                    <a:lnTo>
                      <a:pt x="657" y="267"/>
                    </a:lnTo>
                    <a:lnTo>
                      <a:pt x="538" y="187"/>
                    </a:lnTo>
                    <a:lnTo>
                      <a:pt x="414" y="119"/>
                    </a:lnTo>
                    <a:lnTo>
                      <a:pt x="283" y="57"/>
                    </a:lnTo>
                    <a:lnTo>
                      <a:pt x="153" y="0"/>
                    </a:lnTo>
                    <a:lnTo>
                      <a:pt x="0" y="408"/>
                    </a:lnTo>
                    <a:lnTo>
                      <a:pt x="107" y="448"/>
                    </a:lnTo>
                    <a:lnTo>
                      <a:pt x="210" y="499"/>
                    </a:lnTo>
                    <a:lnTo>
                      <a:pt x="312" y="561"/>
                    </a:lnTo>
                    <a:lnTo>
                      <a:pt x="408" y="624"/>
                    </a:lnTo>
                    <a:lnTo>
                      <a:pt x="408" y="624"/>
                    </a:lnTo>
                    <a:close/>
                  </a:path>
                </a:pathLst>
              </a:custGeom>
              <a:grpFill/>
              <a:ln w="6">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59" name="Freeform 15"/>
              <p:cNvSpPr>
                <a:spLocks/>
              </p:cNvSpPr>
              <p:nvPr/>
            </p:nvSpPr>
            <p:spPr bwMode="gray">
              <a:xfrm>
                <a:off x="-3732209" y="5462588"/>
                <a:ext cx="927101" cy="1017588"/>
              </a:xfrm>
              <a:custGeom>
                <a:avLst/>
                <a:gdLst/>
                <a:ahLst/>
                <a:cxnLst>
                  <a:cxn ang="0">
                    <a:pos x="165" y="641"/>
                  </a:cxn>
                  <a:cxn ang="0">
                    <a:pos x="584" y="539"/>
                  </a:cxn>
                  <a:cxn ang="0">
                    <a:pos x="550" y="397"/>
                  </a:cxn>
                  <a:cxn ang="0">
                    <a:pos x="505" y="261"/>
                  </a:cxn>
                  <a:cxn ang="0">
                    <a:pos x="448" y="131"/>
                  </a:cxn>
                  <a:cxn ang="0">
                    <a:pos x="386" y="0"/>
                  </a:cxn>
                  <a:cxn ang="0">
                    <a:pos x="0" y="204"/>
                  </a:cxn>
                  <a:cxn ang="0">
                    <a:pos x="51" y="306"/>
                  </a:cxn>
                  <a:cxn ang="0">
                    <a:pos x="97" y="414"/>
                  </a:cxn>
                  <a:cxn ang="0">
                    <a:pos x="131" y="528"/>
                  </a:cxn>
                  <a:cxn ang="0">
                    <a:pos x="165" y="641"/>
                  </a:cxn>
                  <a:cxn ang="0">
                    <a:pos x="165" y="641"/>
                  </a:cxn>
                </a:cxnLst>
                <a:rect l="0" t="0" r="r" b="b"/>
                <a:pathLst>
                  <a:path w="584" h="641">
                    <a:moveTo>
                      <a:pt x="165" y="641"/>
                    </a:moveTo>
                    <a:lnTo>
                      <a:pt x="584" y="539"/>
                    </a:lnTo>
                    <a:lnTo>
                      <a:pt x="550" y="397"/>
                    </a:lnTo>
                    <a:lnTo>
                      <a:pt x="505" y="261"/>
                    </a:lnTo>
                    <a:lnTo>
                      <a:pt x="448" y="131"/>
                    </a:lnTo>
                    <a:lnTo>
                      <a:pt x="386" y="0"/>
                    </a:lnTo>
                    <a:lnTo>
                      <a:pt x="0" y="204"/>
                    </a:lnTo>
                    <a:lnTo>
                      <a:pt x="51" y="306"/>
                    </a:lnTo>
                    <a:lnTo>
                      <a:pt x="97" y="414"/>
                    </a:lnTo>
                    <a:lnTo>
                      <a:pt x="131" y="528"/>
                    </a:lnTo>
                    <a:lnTo>
                      <a:pt x="165" y="641"/>
                    </a:lnTo>
                    <a:lnTo>
                      <a:pt x="165" y="641"/>
                    </a:lnTo>
                    <a:close/>
                  </a:path>
                </a:pathLst>
              </a:custGeom>
              <a:grpFill/>
              <a:ln w="6">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60" name="Freeform 16"/>
              <p:cNvSpPr>
                <a:spLocks/>
              </p:cNvSpPr>
              <p:nvPr/>
            </p:nvSpPr>
            <p:spPr bwMode="gray">
              <a:xfrm>
                <a:off x="-4146547" y="4724400"/>
                <a:ext cx="1027114" cy="1062038"/>
              </a:xfrm>
              <a:custGeom>
                <a:avLst/>
                <a:gdLst/>
                <a:ahLst/>
                <a:cxnLst>
                  <a:cxn ang="0">
                    <a:pos x="261" y="669"/>
                  </a:cxn>
                  <a:cxn ang="0">
                    <a:pos x="647" y="465"/>
                  </a:cxn>
                  <a:cxn ang="0">
                    <a:pos x="579" y="341"/>
                  </a:cxn>
                  <a:cxn ang="0">
                    <a:pos x="499" y="222"/>
                  </a:cxn>
                  <a:cxn ang="0">
                    <a:pos x="414" y="108"/>
                  </a:cxn>
                  <a:cxn ang="0">
                    <a:pos x="324" y="0"/>
                  </a:cxn>
                  <a:cxn ang="0">
                    <a:pos x="0" y="284"/>
                  </a:cxn>
                  <a:cxn ang="0">
                    <a:pos x="142" y="471"/>
                  </a:cxn>
                  <a:cxn ang="0">
                    <a:pos x="205" y="567"/>
                  </a:cxn>
                  <a:cxn ang="0">
                    <a:pos x="261" y="669"/>
                  </a:cxn>
                  <a:cxn ang="0">
                    <a:pos x="261" y="669"/>
                  </a:cxn>
                </a:cxnLst>
                <a:rect l="0" t="0" r="r" b="b"/>
                <a:pathLst>
                  <a:path w="647" h="669">
                    <a:moveTo>
                      <a:pt x="261" y="669"/>
                    </a:moveTo>
                    <a:lnTo>
                      <a:pt x="647" y="465"/>
                    </a:lnTo>
                    <a:lnTo>
                      <a:pt x="579" y="341"/>
                    </a:lnTo>
                    <a:lnTo>
                      <a:pt x="499" y="222"/>
                    </a:lnTo>
                    <a:lnTo>
                      <a:pt x="414" y="108"/>
                    </a:lnTo>
                    <a:lnTo>
                      <a:pt x="324" y="0"/>
                    </a:lnTo>
                    <a:lnTo>
                      <a:pt x="0" y="284"/>
                    </a:lnTo>
                    <a:lnTo>
                      <a:pt x="142" y="471"/>
                    </a:lnTo>
                    <a:lnTo>
                      <a:pt x="205" y="567"/>
                    </a:lnTo>
                    <a:lnTo>
                      <a:pt x="261" y="669"/>
                    </a:lnTo>
                    <a:lnTo>
                      <a:pt x="261" y="669"/>
                    </a:lnTo>
                    <a:close/>
                  </a:path>
                </a:pathLst>
              </a:custGeom>
              <a:grpFill/>
              <a:ln w="6">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61" name="Freeform 17"/>
              <p:cNvSpPr>
                <a:spLocks/>
              </p:cNvSpPr>
              <p:nvPr/>
            </p:nvSpPr>
            <p:spPr bwMode="gray">
              <a:xfrm>
                <a:off x="-4703760" y="4122738"/>
                <a:ext cx="1071564" cy="1052513"/>
              </a:xfrm>
              <a:custGeom>
                <a:avLst/>
                <a:gdLst/>
                <a:ahLst/>
                <a:cxnLst>
                  <a:cxn ang="0">
                    <a:pos x="351" y="663"/>
                  </a:cxn>
                  <a:cxn ang="0">
                    <a:pos x="675" y="379"/>
                  </a:cxn>
                  <a:cxn ang="0">
                    <a:pos x="578" y="272"/>
                  </a:cxn>
                  <a:cxn ang="0">
                    <a:pos x="476" y="175"/>
                  </a:cxn>
                  <a:cxn ang="0">
                    <a:pos x="363" y="85"/>
                  </a:cxn>
                  <a:cxn ang="0">
                    <a:pos x="249" y="0"/>
                  </a:cxn>
                  <a:cxn ang="0">
                    <a:pos x="0" y="357"/>
                  </a:cxn>
                  <a:cxn ang="0">
                    <a:pos x="96" y="425"/>
                  </a:cxn>
                  <a:cxn ang="0">
                    <a:pos x="187" y="498"/>
                  </a:cxn>
                  <a:cxn ang="0">
                    <a:pos x="351" y="663"/>
                  </a:cxn>
                  <a:cxn ang="0">
                    <a:pos x="351" y="663"/>
                  </a:cxn>
                </a:cxnLst>
                <a:rect l="0" t="0" r="r" b="b"/>
                <a:pathLst>
                  <a:path w="675" h="663">
                    <a:moveTo>
                      <a:pt x="351" y="663"/>
                    </a:moveTo>
                    <a:lnTo>
                      <a:pt x="675" y="379"/>
                    </a:lnTo>
                    <a:lnTo>
                      <a:pt x="578" y="272"/>
                    </a:lnTo>
                    <a:lnTo>
                      <a:pt x="476" y="175"/>
                    </a:lnTo>
                    <a:lnTo>
                      <a:pt x="363" y="85"/>
                    </a:lnTo>
                    <a:lnTo>
                      <a:pt x="249" y="0"/>
                    </a:lnTo>
                    <a:lnTo>
                      <a:pt x="0" y="357"/>
                    </a:lnTo>
                    <a:lnTo>
                      <a:pt x="96" y="425"/>
                    </a:lnTo>
                    <a:lnTo>
                      <a:pt x="187" y="498"/>
                    </a:lnTo>
                    <a:lnTo>
                      <a:pt x="351" y="663"/>
                    </a:lnTo>
                    <a:lnTo>
                      <a:pt x="351" y="663"/>
                    </a:lnTo>
                    <a:close/>
                  </a:path>
                </a:pathLst>
              </a:custGeom>
              <a:grpFill/>
              <a:ln w="6">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62" name="Freeform 18"/>
              <p:cNvSpPr>
                <a:spLocks/>
              </p:cNvSpPr>
              <p:nvPr/>
            </p:nvSpPr>
            <p:spPr bwMode="gray">
              <a:xfrm>
                <a:off x="-10094916" y="5454652"/>
                <a:ext cx="935039" cy="1008064"/>
              </a:xfrm>
              <a:custGeom>
                <a:avLst/>
                <a:gdLst/>
                <a:ahLst/>
                <a:cxnLst>
                  <a:cxn ang="0">
                    <a:pos x="589" y="204"/>
                  </a:cxn>
                  <a:cxn ang="0">
                    <a:pos x="204" y="0"/>
                  </a:cxn>
                  <a:cxn ang="0">
                    <a:pos x="141" y="124"/>
                  </a:cxn>
                  <a:cxn ang="0">
                    <a:pos x="85" y="260"/>
                  </a:cxn>
                  <a:cxn ang="0">
                    <a:pos x="39" y="391"/>
                  </a:cxn>
                  <a:cxn ang="0">
                    <a:pos x="0" y="533"/>
                  </a:cxn>
                  <a:cxn ang="0">
                    <a:pos x="419" y="635"/>
                  </a:cxn>
                  <a:cxn ang="0">
                    <a:pos x="453" y="521"/>
                  </a:cxn>
                  <a:cxn ang="0">
                    <a:pos x="493" y="413"/>
                  </a:cxn>
                  <a:cxn ang="0">
                    <a:pos x="538" y="306"/>
                  </a:cxn>
                  <a:cxn ang="0">
                    <a:pos x="589" y="204"/>
                  </a:cxn>
                  <a:cxn ang="0">
                    <a:pos x="589" y="204"/>
                  </a:cxn>
                </a:cxnLst>
                <a:rect l="0" t="0" r="r" b="b"/>
                <a:pathLst>
                  <a:path w="589" h="635">
                    <a:moveTo>
                      <a:pt x="589" y="204"/>
                    </a:moveTo>
                    <a:lnTo>
                      <a:pt x="204" y="0"/>
                    </a:lnTo>
                    <a:lnTo>
                      <a:pt x="141" y="124"/>
                    </a:lnTo>
                    <a:lnTo>
                      <a:pt x="85" y="260"/>
                    </a:lnTo>
                    <a:lnTo>
                      <a:pt x="39" y="391"/>
                    </a:lnTo>
                    <a:lnTo>
                      <a:pt x="0" y="533"/>
                    </a:lnTo>
                    <a:lnTo>
                      <a:pt x="419" y="635"/>
                    </a:lnTo>
                    <a:lnTo>
                      <a:pt x="453" y="521"/>
                    </a:lnTo>
                    <a:lnTo>
                      <a:pt x="493" y="413"/>
                    </a:lnTo>
                    <a:lnTo>
                      <a:pt x="538" y="306"/>
                    </a:lnTo>
                    <a:lnTo>
                      <a:pt x="589" y="204"/>
                    </a:lnTo>
                    <a:lnTo>
                      <a:pt x="589" y="204"/>
                    </a:lnTo>
                    <a:close/>
                  </a:path>
                </a:pathLst>
              </a:custGeom>
              <a:grpFill/>
              <a:ln w="6">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63" name="Freeform 19"/>
              <p:cNvSpPr>
                <a:spLocks/>
              </p:cNvSpPr>
              <p:nvPr/>
            </p:nvSpPr>
            <p:spPr bwMode="gray">
              <a:xfrm>
                <a:off x="-5370511" y="9729790"/>
                <a:ext cx="1054101" cy="989013"/>
              </a:xfrm>
              <a:custGeom>
                <a:avLst/>
                <a:gdLst/>
                <a:ahLst/>
                <a:cxnLst>
                  <a:cxn ang="0">
                    <a:pos x="0" y="215"/>
                  </a:cxn>
                  <a:cxn ang="0">
                    <a:pos x="153" y="623"/>
                  </a:cxn>
                  <a:cxn ang="0">
                    <a:pos x="290" y="567"/>
                  </a:cxn>
                  <a:cxn ang="0">
                    <a:pos x="420" y="504"/>
                  </a:cxn>
                  <a:cxn ang="0">
                    <a:pos x="545" y="436"/>
                  </a:cxn>
                  <a:cxn ang="0">
                    <a:pos x="664" y="357"/>
                  </a:cxn>
                  <a:cxn ang="0">
                    <a:pos x="414" y="0"/>
                  </a:cxn>
                  <a:cxn ang="0">
                    <a:pos x="318" y="62"/>
                  </a:cxn>
                  <a:cxn ang="0">
                    <a:pos x="216" y="119"/>
                  </a:cxn>
                  <a:cxn ang="0">
                    <a:pos x="108" y="170"/>
                  </a:cxn>
                  <a:cxn ang="0">
                    <a:pos x="0" y="215"/>
                  </a:cxn>
                  <a:cxn ang="0">
                    <a:pos x="0" y="215"/>
                  </a:cxn>
                </a:cxnLst>
                <a:rect l="0" t="0" r="r" b="b"/>
                <a:pathLst>
                  <a:path w="664" h="623">
                    <a:moveTo>
                      <a:pt x="0" y="215"/>
                    </a:moveTo>
                    <a:lnTo>
                      <a:pt x="153" y="623"/>
                    </a:lnTo>
                    <a:lnTo>
                      <a:pt x="290" y="567"/>
                    </a:lnTo>
                    <a:lnTo>
                      <a:pt x="420" y="504"/>
                    </a:lnTo>
                    <a:lnTo>
                      <a:pt x="545" y="436"/>
                    </a:lnTo>
                    <a:lnTo>
                      <a:pt x="664" y="357"/>
                    </a:lnTo>
                    <a:lnTo>
                      <a:pt x="414" y="0"/>
                    </a:lnTo>
                    <a:lnTo>
                      <a:pt x="318" y="62"/>
                    </a:lnTo>
                    <a:lnTo>
                      <a:pt x="216" y="119"/>
                    </a:lnTo>
                    <a:lnTo>
                      <a:pt x="108" y="170"/>
                    </a:lnTo>
                    <a:lnTo>
                      <a:pt x="0" y="215"/>
                    </a:lnTo>
                    <a:lnTo>
                      <a:pt x="0" y="215"/>
                    </a:lnTo>
                    <a:close/>
                  </a:path>
                </a:pathLst>
              </a:custGeom>
              <a:grpFill/>
              <a:ln w="6">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64" name="Freeform 20"/>
              <p:cNvSpPr>
                <a:spLocks/>
              </p:cNvSpPr>
              <p:nvPr/>
            </p:nvSpPr>
            <p:spPr bwMode="gray">
              <a:xfrm>
                <a:off x="-4713285" y="9242427"/>
                <a:ext cx="1071564" cy="1054100"/>
              </a:xfrm>
              <a:custGeom>
                <a:avLst/>
                <a:gdLst/>
                <a:ahLst/>
                <a:cxnLst>
                  <a:cxn ang="0">
                    <a:pos x="0" y="307"/>
                  </a:cxn>
                  <a:cxn ang="0">
                    <a:pos x="250" y="664"/>
                  </a:cxn>
                  <a:cxn ang="0">
                    <a:pos x="363" y="579"/>
                  </a:cxn>
                  <a:cxn ang="0">
                    <a:pos x="471" y="488"/>
                  </a:cxn>
                  <a:cxn ang="0">
                    <a:pos x="579" y="392"/>
                  </a:cxn>
                  <a:cxn ang="0">
                    <a:pos x="675" y="290"/>
                  </a:cxn>
                  <a:cxn ang="0">
                    <a:pos x="352" y="0"/>
                  </a:cxn>
                  <a:cxn ang="0">
                    <a:pos x="187" y="165"/>
                  </a:cxn>
                  <a:cxn ang="0">
                    <a:pos x="0" y="307"/>
                  </a:cxn>
                  <a:cxn ang="0">
                    <a:pos x="0" y="307"/>
                  </a:cxn>
                </a:cxnLst>
                <a:rect l="0" t="0" r="r" b="b"/>
                <a:pathLst>
                  <a:path w="675" h="664">
                    <a:moveTo>
                      <a:pt x="0" y="307"/>
                    </a:moveTo>
                    <a:lnTo>
                      <a:pt x="250" y="664"/>
                    </a:lnTo>
                    <a:lnTo>
                      <a:pt x="363" y="579"/>
                    </a:lnTo>
                    <a:lnTo>
                      <a:pt x="471" y="488"/>
                    </a:lnTo>
                    <a:lnTo>
                      <a:pt x="579" y="392"/>
                    </a:lnTo>
                    <a:lnTo>
                      <a:pt x="675" y="290"/>
                    </a:lnTo>
                    <a:lnTo>
                      <a:pt x="352" y="0"/>
                    </a:lnTo>
                    <a:lnTo>
                      <a:pt x="187" y="165"/>
                    </a:lnTo>
                    <a:lnTo>
                      <a:pt x="0" y="307"/>
                    </a:lnTo>
                    <a:lnTo>
                      <a:pt x="0" y="307"/>
                    </a:lnTo>
                    <a:close/>
                  </a:path>
                </a:pathLst>
              </a:custGeom>
              <a:grpFill/>
              <a:ln w="6">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65" name="Freeform 21"/>
              <p:cNvSpPr>
                <a:spLocks/>
              </p:cNvSpPr>
              <p:nvPr/>
            </p:nvSpPr>
            <p:spPr bwMode="gray">
              <a:xfrm>
                <a:off x="-6081712" y="10071102"/>
                <a:ext cx="954089" cy="855663"/>
              </a:xfrm>
              <a:custGeom>
                <a:avLst/>
                <a:gdLst/>
                <a:ahLst/>
                <a:cxnLst>
                  <a:cxn ang="0">
                    <a:pos x="0" y="108"/>
                  </a:cxn>
                  <a:cxn ang="0">
                    <a:pos x="51" y="539"/>
                  </a:cxn>
                  <a:cxn ang="0">
                    <a:pos x="193" y="522"/>
                  </a:cxn>
                  <a:cxn ang="0">
                    <a:pos x="335" y="488"/>
                  </a:cxn>
                  <a:cxn ang="0">
                    <a:pos x="471" y="454"/>
                  </a:cxn>
                  <a:cxn ang="0">
                    <a:pos x="601" y="408"/>
                  </a:cxn>
                  <a:cxn ang="0">
                    <a:pos x="448" y="0"/>
                  </a:cxn>
                  <a:cxn ang="0">
                    <a:pos x="341" y="40"/>
                  </a:cxn>
                  <a:cxn ang="0">
                    <a:pos x="227" y="68"/>
                  </a:cxn>
                  <a:cxn ang="0">
                    <a:pos x="114" y="91"/>
                  </a:cxn>
                  <a:cxn ang="0">
                    <a:pos x="0" y="108"/>
                  </a:cxn>
                  <a:cxn ang="0">
                    <a:pos x="0" y="108"/>
                  </a:cxn>
                </a:cxnLst>
                <a:rect l="0" t="0" r="r" b="b"/>
                <a:pathLst>
                  <a:path w="601" h="539">
                    <a:moveTo>
                      <a:pt x="0" y="108"/>
                    </a:moveTo>
                    <a:lnTo>
                      <a:pt x="51" y="539"/>
                    </a:lnTo>
                    <a:lnTo>
                      <a:pt x="193" y="522"/>
                    </a:lnTo>
                    <a:lnTo>
                      <a:pt x="335" y="488"/>
                    </a:lnTo>
                    <a:lnTo>
                      <a:pt x="471" y="454"/>
                    </a:lnTo>
                    <a:lnTo>
                      <a:pt x="601" y="408"/>
                    </a:lnTo>
                    <a:lnTo>
                      <a:pt x="448" y="0"/>
                    </a:lnTo>
                    <a:lnTo>
                      <a:pt x="341" y="40"/>
                    </a:lnTo>
                    <a:lnTo>
                      <a:pt x="227" y="68"/>
                    </a:lnTo>
                    <a:lnTo>
                      <a:pt x="114" y="91"/>
                    </a:lnTo>
                    <a:lnTo>
                      <a:pt x="0" y="108"/>
                    </a:lnTo>
                    <a:lnTo>
                      <a:pt x="0" y="108"/>
                    </a:lnTo>
                    <a:close/>
                  </a:path>
                </a:pathLst>
              </a:custGeom>
              <a:grpFill/>
              <a:ln w="6">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66" name="Freeform 22"/>
              <p:cNvSpPr>
                <a:spLocks/>
              </p:cNvSpPr>
              <p:nvPr/>
            </p:nvSpPr>
            <p:spPr bwMode="gray">
              <a:xfrm>
                <a:off x="-3740147" y="7947026"/>
                <a:ext cx="935039" cy="1008063"/>
              </a:xfrm>
              <a:custGeom>
                <a:avLst/>
                <a:gdLst/>
                <a:ahLst/>
                <a:cxnLst>
                  <a:cxn ang="0">
                    <a:pos x="0" y="431"/>
                  </a:cxn>
                  <a:cxn ang="0">
                    <a:pos x="385" y="635"/>
                  </a:cxn>
                  <a:cxn ang="0">
                    <a:pos x="448" y="505"/>
                  </a:cxn>
                  <a:cxn ang="0">
                    <a:pos x="504" y="374"/>
                  </a:cxn>
                  <a:cxn ang="0">
                    <a:pos x="550" y="244"/>
                  </a:cxn>
                  <a:cxn ang="0">
                    <a:pos x="589" y="102"/>
                  </a:cxn>
                  <a:cxn ang="0">
                    <a:pos x="170" y="0"/>
                  </a:cxn>
                  <a:cxn ang="0">
                    <a:pos x="136" y="113"/>
                  </a:cxn>
                  <a:cxn ang="0">
                    <a:pos x="96" y="221"/>
                  </a:cxn>
                  <a:cxn ang="0">
                    <a:pos x="51" y="329"/>
                  </a:cxn>
                  <a:cxn ang="0">
                    <a:pos x="0" y="431"/>
                  </a:cxn>
                  <a:cxn ang="0">
                    <a:pos x="0" y="431"/>
                  </a:cxn>
                </a:cxnLst>
                <a:rect l="0" t="0" r="r" b="b"/>
                <a:pathLst>
                  <a:path w="589" h="635">
                    <a:moveTo>
                      <a:pt x="0" y="431"/>
                    </a:moveTo>
                    <a:lnTo>
                      <a:pt x="385" y="635"/>
                    </a:lnTo>
                    <a:lnTo>
                      <a:pt x="448" y="505"/>
                    </a:lnTo>
                    <a:lnTo>
                      <a:pt x="504" y="374"/>
                    </a:lnTo>
                    <a:lnTo>
                      <a:pt x="550" y="244"/>
                    </a:lnTo>
                    <a:lnTo>
                      <a:pt x="589" y="102"/>
                    </a:lnTo>
                    <a:lnTo>
                      <a:pt x="170" y="0"/>
                    </a:lnTo>
                    <a:lnTo>
                      <a:pt x="136" y="113"/>
                    </a:lnTo>
                    <a:lnTo>
                      <a:pt x="96" y="221"/>
                    </a:lnTo>
                    <a:lnTo>
                      <a:pt x="51" y="329"/>
                    </a:lnTo>
                    <a:lnTo>
                      <a:pt x="0" y="431"/>
                    </a:lnTo>
                    <a:lnTo>
                      <a:pt x="0" y="431"/>
                    </a:lnTo>
                    <a:close/>
                  </a:path>
                </a:pathLst>
              </a:custGeom>
              <a:grpFill/>
              <a:ln w="6">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67" name="Freeform 23"/>
              <p:cNvSpPr>
                <a:spLocks/>
              </p:cNvSpPr>
              <p:nvPr/>
            </p:nvSpPr>
            <p:spPr bwMode="gray">
              <a:xfrm>
                <a:off x="-10202867" y="7191376"/>
                <a:ext cx="773113" cy="900113"/>
              </a:xfrm>
              <a:custGeom>
                <a:avLst/>
                <a:gdLst/>
                <a:ahLst/>
                <a:cxnLst>
                  <a:cxn ang="0">
                    <a:pos x="448" y="238"/>
                  </a:cxn>
                  <a:cxn ang="0">
                    <a:pos x="436" y="119"/>
                  </a:cxn>
                  <a:cxn ang="0">
                    <a:pos x="431" y="6"/>
                  </a:cxn>
                  <a:cxn ang="0">
                    <a:pos x="0" y="0"/>
                  </a:cxn>
                  <a:cxn ang="0">
                    <a:pos x="0" y="147"/>
                  </a:cxn>
                  <a:cxn ang="0">
                    <a:pos x="17" y="289"/>
                  </a:cxn>
                  <a:cxn ang="0">
                    <a:pos x="34" y="431"/>
                  </a:cxn>
                  <a:cxn ang="0">
                    <a:pos x="62" y="567"/>
                  </a:cxn>
                  <a:cxn ang="0">
                    <a:pos x="487" y="465"/>
                  </a:cxn>
                  <a:cxn ang="0">
                    <a:pos x="465" y="351"/>
                  </a:cxn>
                  <a:cxn ang="0">
                    <a:pos x="448" y="238"/>
                  </a:cxn>
                  <a:cxn ang="0">
                    <a:pos x="448" y="238"/>
                  </a:cxn>
                </a:cxnLst>
                <a:rect l="0" t="0" r="r" b="b"/>
                <a:pathLst>
                  <a:path w="487" h="567">
                    <a:moveTo>
                      <a:pt x="448" y="238"/>
                    </a:moveTo>
                    <a:lnTo>
                      <a:pt x="436" y="119"/>
                    </a:lnTo>
                    <a:lnTo>
                      <a:pt x="431" y="6"/>
                    </a:lnTo>
                    <a:lnTo>
                      <a:pt x="0" y="0"/>
                    </a:lnTo>
                    <a:lnTo>
                      <a:pt x="0" y="147"/>
                    </a:lnTo>
                    <a:lnTo>
                      <a:pt x="17" y="289"/>
                    </a:lnTo>
                    <a:lnTo>
                      <a:pt x="34" y="431"/>
                    </a:lnTo>
                    <a:lnTo>
                      <a:pt x="62" y="567"/>
                    </a:lnTo>
                    <a:lnTo>
                      <a:pt x="487" y="465"/>
                    </a:lnTo>
                    <a:lnTo>
                      <a:pt x="465" y="351"/>
                    </a:lnTo>
                    <a:lnTo>
                      <a:pt x="448" y="238"/>
                    </a:lnTo>
                    <a:lnTo>
                      <a:pt x="448" y="238"/>
                    </a:lnTo>
                    <a:close/>
                  </a:path>
                </a:pathLst>
              </a:custGeom>
              <a:grpFill/>
              <a:ln w="6">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68" name="Freeform 24"/>
              <p:cNvSpPr>
                <a:spLocks/>
              </p:cNvSpPr>
              <p:nvPr/>
            </p:nvSpPr>
            <p:spPr bwMode="gray">
              <a:xfrm>
                <a:off x="-4154485" y="8631239"/>
                <a:ext cx="1025526" cy="1071563"/>
              </a:xfrm>
              <a:custGeom>
                <a:avLst/>
                <a:gdLst/>
                <a:ahLst/>
                <a:cxnLst>
                  <a:cxn ang="0">
                    <a:pos x="0" y="385"/>
                  </a:cxn>
                  <a:cxn ang="0">
                    <a:pos x="323" y="675"/>
                  </a:cxn>
                  <a:cxn ang="0">
                    <a:pos x="414" y="561"/>
                  </a:cxn>
                  <a:cxn ang="0">
                    <a:pos x="499" y="448"/>
                  </a:cxn>
                  <a:cxn ang="0">
                    <a:pos x="578" y="329"/>
                  </a:cxn>
                  <a:cxn ang="0">
                    <a:pos x="646" y="204"/>
                  </a:cxn>
                  <a:cxn ang="0">
                    <a:pos x="261" y="0"/>
                  </a:cxn>
                  <a:cxn ang="0">
                    <a:pos x="204" y="102"/>
                  </a:cxn>
                  <a:cxn ang="0">
                    <a:pos x="142" y="198"/>
                  </a:cxn>
                  <a:cxn ang="0">
                    <a:pos x="74" y="295"/>
                  </a:cxn>
                  <a:cxn ang="0">
                    <a:pos x="0" y="385"/>
                  </a:cxn>
                  <a:cxn ang="0">
                    <a:pos x="0" y="385"/>
                  </a:cxn>
                </a:cxnLst>
                <a:rect l="0" t="0" r="r" b="b"/>
                <a:pathLst>
                  <a:path w="646" h="675">
                    <a:moveTo>
                      <a:pt x="0" y="385"/>
                    </a:moveTo>
                    <a:lnTo>
                      <a:pt x="323" y="675"/>
                    </a:lnTo>
                    <a:lnTo>
                      <a:pt x="414" y="561"/>
                    </a:lnTo>
                    <a:lnTo>
                      <a:pt x="499" y="448"/>
                    </a:lnTo>
                    <a:lnTo>
                      <a:pt x="578" y="329"/>
                    </a:lnTo>
                    <a:lnTo>
                      <a:pt x="646" y="204"/>
                    </a:lnTo>
                    <a:lnTo>
                      <a:pt x="261" y="0"/>
                    </a:lnTo>
                    <a:lnTo>
                      <a:pt x="204" y="102"/>
                    </a:lnTo>
                    <a:lnTo>
                      <a:pt x="142" y="198"/>
                    </a:lnTo>
                    <a:lnTo>
                      <a:pt x="74" y="295"/>
                    </a:lnTo>
                    <a:lnTo>
                      <a:pt x="0" y="385"/>
                    </a:lnTo>
                    <a:lnTo>
                      <a:pt x="0" y="385"/>
                    </a:lnTo>
                    <a:close/>
                  </a:path>
                </a:pathLst>
              </a:custGeom>
              <a:grpFill/>
              <a:ln w="6">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69" name="Freeform 25"/>
              <p:cNvSpPr>
                <a:spLocks/>
              </p:cNvSpPr>
              <p:nvPr/>
            </p:nvSpPr>
            <p:spPr bwMode="gray">
              <a:xfrm>
                <a:off x="-6918326" y="10242552"/>
                <a:ext cx="917576" cy="711200"/>
              </a:xfrm>
              <a:custGeom>
                <a:avLst/>
                <a:gdLst/>
                <a:ahLst/>
                <a:cxnLst>
                  <a:cxn ang="0">
                    <a:pos x="57" y="0"/>
                  </a:cxn>
                  <a:cxn ang="0">
                    <a:pos x="0" y="431"/>
                  </a:cxn>
                  <a:cxn ang="0">
                    <a:pos x="142" y="448"/>
                  </a:cxn>
                  <a:cxn ang="0">
                    <a:pos x="284" y="448"/>
                  </a:cxn>
                  <a:cxn ang="0">
                    <a:pos x="431" y="448"/>
                  </a:cxn>
                  <a:cxn ang="0">
                    <a:pos x="578" y="431"/>
                  </a:cxn>
                  <a:cxn ang="0">
                    <a:pos x="527" y="0"/>
                  </a:cxn>
                  <a:cxn ang="0">
                    <a:pos x="408" y="11"/>
                  </a:cxn>
                  <a:cxn ang="0">
                    <a:pos x="289" y="17"/>
                  </a:cxn>
                  <a:cxn ang="0">
                    <a:pos x="170" y="11"/>
                  </a:cxn>
                  <a:cxn ang="0">
                    <a:pos x="57" y="0"/>
                  </a:cxn>
                  <a:cxn ang="0">
                    <a:pos x="57" y="0"/>
                  </a:cxn>
                </a:cxnLst>
                <a:rect l="0" t="0" r="r" b="b"/>
                <a:pathLst>
                  <a:path w="578" h="448">
                    <a:moveTo>
                      <a:pt x="57" y="0"/>
                    </a:moveTo>
                    <a:lnTo>
                      <a:pt x="0" y="431"/>
                    </a:lnTo>
                    <a:lnTo>
                      <a:pt x="142" y="448"/>
                    </a:lnTo>
                    <a:lnTo>
                      <a:pt x="284" y="448"/>
                    </a:lnTo>
                    <a:lnTo>
                      <a:pt x="431" y="448"/>
                    </a:lnTo>
                    <a:lnTo>
                      <a:pt x="578" y="431"/>
                    </a:lnTo>
                    <a:lnTo>
                      <a:pt x="527" y="0"/>
                    </a:lnTo>
                    <a:lnTo>
                      <a:pt x="408" y="11"/>
                    </a:lnTo>
                    <a:lnTo>
                      <a:pt x="289" y="17"/>
                    </a:lnTo>
                    <a:lnTo>
                      <a:pt x="170" y="11"/>
                    </a:lnTo>
                    <a:lnTo>
                      <a:pt x="57" y="0"/>
                    </a:lnTo>
                    <a:lnTo>
                      <a:pt x="57" y="0"/>
                    </a:lnTo>
                    <a:close/>
                  </a:path>
                </a:pathLst>
              </a:custGeom>
              <a:grpFill/>
              <a:ln w="6">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70" name="Freeform 26"/>
              <p:cNvSpPr>
                <a:spLocks/>
              </p:cNvSpPr>
              <p:nvPr/>
            </p:nvSpPr>
            <p:spPr bwMode="gray">
              <a:xfrm>
                <a:off x="-9267828" y="9234489"/>
                <a:ext cx="1071564" cy="1052513"/>
              </a:xfrm>
              <a:custGeom>
                <a:avLst/>
                <a:gdLst/>
                <a:ahLst/>
                <a:cxnLst>
                  <a:cxn ang="0">
                    <a:pos x="324" y="0"/>
                  </a:cxn>
                  <a:cxn ang="0">
                    <a:pos x="0" y="283"/>
                  </a:cxn>
                  <a:cxn ang="0">
                    <a:pos x="97" y="391"/>
                  </a:cxn>
                  <a:cxn ang="0">
                    <a:pos x="199" y="487"/>
                  </a:cxn>
                  <a:cxn ang="0">
                    <a:pos x="312" y="578"/>
                  </a:cxn>
                  <a:cxn ang="0">
                    <a:pos x="426" y="663"/>
                  </a:cxn>
                  <a:cxn ang="0">
                    <a:pos x="675" y="306"/>
                  </a:cxn>
                  <a:cxn ang="0">
                    <a:pos x="579" y="238"/>
                  </a:cxn>
                  <a:cxn ang="0">
                    <a:pos x="488" y="164"/>
                  </a:cxn>
                  <a:cxn ang="0">
                    <a:pos x="324" y="0"/>
                  </a:cxn>
                  <a:cxn ang="0">
                    <a:pos x="324" y="0"/>
                  </a:cxn>
                </a:cxnLst>
                <a:rect l="0" t="0" r="r" b="b"/>
                <a:pathLst>
                  <a:path w="675" h="663">
                    <a:moveTo>
                      <a:pt x="324" y="0"/>
                    </a:moveTo>
                    <a:lnTo>
                      <a:pt x="0" y="283"/>
                    </a:lnTo>
                    <a:lnTo>
                      <a:pt x="97" y="391"/>
                    </a:lnTo>
                    <a:lnTo>
                      <a:pt x="199" y="487"/>
                    </a:lnTo>
                    <a:lnTo>
                      <a:pt x="312" y="578"/>
                    </a:lnTo>
                    <a:lnTo>
                      <a:pt x="426" y="663"/>
                    </a:lnTo>
                    <a:lnTo>
                      <a:pt x="675" y="306"/>
                    </a:lnTo>
                    <a:lnTo>
                      <a:pt x="579" y="238"/>
                    </a:lnTo>
                    <a:lnTo>
                      <a:pt x="488" y="164"/>
                    </a:lnTo>
                    <a:lnTo>
                      <a:pt x="324" y="0"/>
                    </a:lnTo>
                    <a:lnTo>
                      <a:pt x="324" y="0"/>
                    </a:lnTo>
                    <a:close/>
                  </a:path>
                </a:pathLst>
              </a:custGeom>
              <a:grpFill/>
              <a:ln w="6">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71" name="Freeform 27"/>
              <p:cNvSpPr>
                <a:spLocks/>
              </p:cNvSpPr>
              <p:nvPr/>
            </p:nvSpPr>
            <p:spPr bwMode="gray">
              <a:xfrm>
                <a:off x="-10104442" y="7929564"/>
                <a:ext cx="936626" cy="1008063"/>
              </a:xfrm>
              <a:custGeom>
                <a:avLst/>
                <a:gdLst/>
                <a:ahLst/>
                <a:cxnLst>
                  <a:cxn ang="0">
                    <a:pos x="425" y="0"/>
                  </a:cxn>
                  <a:cxn ang="0">
                    <a:pos x="0" y="102"/>
                  </a:cxn>
                  <a:cxn ang="0">
                    <a:pos x="40" y="244"/>
                  </a:cxn>
                  <a:cxn ang="0">
                    <a:pos x="85" y="380"/>
                  </a:cxn>
                  <a:cxn ang="0">
                    <a:pos x="142" y="510"/>
                  </a:cxn>
                  <a:cxn ang="0">
                    <a:pos x="204" y="635"/>
                  </a:cxn>
                  <a:cxn ang="0">
                    <a:pos x="590" y="436"/>
                  </a:cxn>
                  <a:cxn ang="0">
                    <a:pos x="539" y="334"/>
                  </a:cxn>
                  <a:cxn ang="0">
                    <a:pos x="493" y="227"/>
                  </a:cxn>
                  <a:cxn ang="0">
                    <a:pos x="459" y="113"/>
                  </a:cxn>
                  <a:cxn ang="0">
                    <a:pos x="425" y="0"/>
                  </a:cxn>
                  <a:cxn ang="0">
                    <a:pos x="425" y="0"/>
                  </a:cxn>
                </a:cxnLst>
                <a:rect l="0" t="0" r="r" b="b"/>
                <a:pathLst>
                  <a:path w="590" h="635">
                    <a:moveTo>
                      <a:pt x="425" y="0"/>
                    </a:moveTo>
                    <a:lnTo>
                      <a:pt x="0" y="102"/>
                    </a:lnTo>
                    <a:lnTo>
                      <a:pt x="40" y="244"/>
                    </a:lnTo>
                    <a:lnTo>
                      <a:pt x="85" y="380"/>
                    </a:lnTo>
                    <a:lnTo>
                      <a:pt x="142" y="510"/>
                    </a:lnTo>
                    <a:lnTo>
                      <a:pt x="204" y="635"/>
                    </a:lnTo>
                    <a:lnTo>
                      <a:pt x="590" y="436"/>
                    </a:lnTo>
                    <a:lnTo>
                      <a:pt x="539" y="334"/>
                    </a:lnTo>
                    <a:lnTo>
                      <a:pt x="493" y="227"/>
                    </a:lnTo>
                    <a:lnTo>
                      <a:pt x="459" y="113"/>
                    </a:lnTo>
                    <a:lnTo>
                      <a:pt x="425" y="0"/>
                    </a:lnTo>
                    <a:lnTo>
                      <a:pt x="425" y="0"/>
                    </a:lnTo>
                    <a:close/>
                  </a:path>
                </a:pathLst>
              </a:custGeom>
              <a:grpFill/>
              <a:ln w="6">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72" name="Freeform 28"/>
              <p:cNvSpPr>
                <a:spLocks/>
              </p:cNvSpPr>
              <p:nvPr/>
            </p:nvSpPr>
            <p:spPr bwMode="gray">
              <a:xfrm>
                <a:off x="-7791452" y="10061577"/>
                <a:ext cx="963614" cy="865188"/>
              </a:xfrm>
              <a:custGeom>
                <a:avLst/>
                <a:gdLst/>
                <a:ahLst/>
                <a:cxnLst>
                  <a:cxn ang="0">
                    <a:pos x="153" y="0"/>
                  </a:cxn>
                  <a:cxn ang="0">
                    <a:pos x="0" y="409"/>
                  </a:cxn>
                  <a:cxn ang="0">
                    <a:pos x="131" y="454"/>
                  </a:cxn>
                  <a:cxn ang="0">
                    <a:pos x="272" y="494"/>
                  </a:cxn>
                  <a:cxn ang="0">
                    <a:pos x="408" y="522"/>
                  </a:cxn>
                  <a:cxn ang="0">
                    <a:pos x="550" y="545"/>
                  </a:cxn>
                  <a:cxn ang="0">
                    <a:pos x="607" y="114"/>
                  </a:cxn>
                  <a:cxn ang="0">
                    <a:pos x="488" y="97"/>
                  </a:cxn>
                  <a:cxn ang="0">
                    <a:pos x="374" y="74"/>
                  </a:cxn>
                  <a:cxn ang="0">
                    <a:pos x="261" y="40"/>
                  </a:cxn>
                  <a:cxn ang="0">
                    <a:pos x="153" y="0"/>
                  </a:cxn>
                  <a:cxn ang="0">
                    <a:pos x="153" y="0"/>
                  </a:cxn>
                </a:cxnLst>
                <a:rect l="0" t="0" r="r" b="b"/>
                <a:pathLst>
                  <a:path w="607" h="545">
                    <a:moveTo>
                      <a:pt x="153" y="0"/>
                    </a:moveTo>
                    <a:lnTo>
                      <a:pt x="0" y="409"/>
                    </a:lnTo>
                    <a:lnTo>
                      <a:pt x="131" y="454"/>
                    </a:lnTo>
                    <a:lnTo>
                      <a:pt x="272" y="494"/>
                    </a:lnTo>
                    <a:lnTo>
                      <a:pt x="408" y="522"/>
                    </a:lnTo>
                    <a:lnTo>
                      <a:pt x="550" y="545"/>
                    </a:lnTo>
                    <a:lnTo>
                      <a:pt x="607" y="114"/>
                    </a:lnTo>
                    <a:lnTo>
                      <a:pt x="488" y="97"/>
                    </a:lnTo>
                    <a:lnTo>
                      <a:pt x="374" y="74"/>
                    </a:lnTo>
                    <a:lnTo>
                      <a:pt x="261" y="40"/>
                    </a:lnTo>
                    <a:lnTo>
                      <a:pt x="153" y="0"/>
                    </a:lnTo>
                    <a:lnTo>
                      <a:pt x="153" y="0"/>
                    </a:lnTo>
                    <a:close/>
                  </a:path>
                </a:pathLst>
              </a:custGeom>
              <a:grpFill/>
              <a:ln w="6">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73" name="Freeform 29"/>
              <p:cNvSpPr>
                <a:spLocks/>
              </p:cNvSpPr>
              <p:nvPr/>
            </p:nvSpPr>
            <p:spPr bwMode="gray">
              <a:xfrm>
                <a:off x="-3470271" y="7208839"/>
                <a:ext cx="773113" cy="900113"/>
              </a:xfrm>
              <a:custGeom>
                <a:avLst/>
                <a:gdLst/>
                <a:ahLst/>
                <a:cxnLst>
                  <a:cxn ang="0">
                    <a:pos x="56" y="0"/>
                  </a:cxn>
                  <a:cxn ang="0">
                    <a:pos x="51" y="119"/>
                  </a:cxn>
                  <a:cxn ang="0">
                    <a:pos x="39" y="238"/>
                  </a:cxn>
                  <a:cxn ang="0">
                    <a:pos x="22" y="352"/>
                  </a:cxn>
                  <a:cxn ang="0">
                    <a:pos x="0" y="465"/>
                  </a:cxn>
                  <a:cxn ang="0">
                    <a:pos x="419" y="567"/>
                  </a:cxn>
                  <a:cxn ang="0">
                    <a:pos x="448" y="431"/>
                  </a:cxn>
                  <a:cxn ang="0">
                    <a:pos x="470" y="289"/>
                  </a:cxn>
                  <a:cxn ang="0">
                    <a:pos x="487" y="148"/>
                  </a:cxn>
                  <a:cxn ang="0">
                    <a:pos x="487" y="0"/>
                  </a:cxn>
                  <a:cxn ang="0">
                    <a:pos x="56" y="0"/>
                  </a:cxn>
                  <a:cxn ang="0">
                    <a:pos x="56" y="0"/>
                  </a:cxn>
                </a:cxnLst>
                <a:rect l="0" t="0" r="r" b="b"/>
                <a:pathLst>
                  <a:path w="487" h="567">
                    <a:moveTo>
                      <a:pt x="56" y="0"/>
                    </a:moveTo>
                    <a:lnTo>
                      <a:pt x="51" y="119"/>
                    </a:lnTo>
                    <a:lnTo>
                      <a:pt x="39" y="238"/>
                    </a:lnTo>
                    <a:lnTo>
                      <a:pt x="22" y="352"/>
                    </a:lnTo>
                    <a:lnTo>
                      <a:pt x="0" y="465"/>
                    </a:lnTo>
                    <a:lnTo>
                      <a:pt x="419" y="567"/>
                    </a:lnTo>
                    <a:lnTo>
                      <a:pt x="448" y="431"/>
                    </a:lnTo>
                    <a:lnTo>
                      <a:pt x="470" y="289"/>
                    </a:lnTo>
                    <a:lnTo>
                      <a:pt x="487" y="148"/>
                    </a:lnTo>
                    <a:lnTo>
                      <a:pt x="487" y="0"/>
                    </a:lnTo>
                    <a:lnTo>
                      <a:pt x="56" y="0"/>
                    </a:lnTo>
                    <a:lnTo>
                      <a:pt x="56" y="0"/>
                    </a:lnTo>
                    <a:close/>
                  </a:path>
                </a:pathLst>
              </a:custGeom>
              <a:grpFill/>
              <a:ln w="6">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74" name="Freeform 30"/>
              <p:cNvSpPr>
                <a:spLocks/>
              </p:cNvSpPr>
              <p:nvPr/>
            </p:nvSpPr>
            <p:spPr bwMode="gray">
              <a:xfrm>
                <a:off x="-9780591" y="8621714"/>
                <a:ext cx="1027114" cy="1062038"/>
              </a:xfrm>
              <a:custGeom>
                <a:avLst/>
                <a:gdLst/>
                <a:ahLst/>
                <a:cxnLst>
                  <a:cxn ang="0">
                    <a:pos x="386" y="0"/>
                  </a:cxn>
                  <a:cxn ang="0">
                    <a:pos x="0" y="199"/>
                  </a:cxn>
                  <a:cxn ang="0">
                    <a:pos x="68" y="323"/>
                  </a:cxn>
                  <a:cxn ang="0">
                    <a:pos x="148" y="448"/>
                  </a:cxn>
                  <a:cxn ang="0">
                    <a:pos x="233" y="562"/>
                  </a:cxn>
                  <a:cxn ang="0">
                    <a:pos x="323" y="669"/>
                  </a:cxn>
                  <a:cxn ang="0">
                    <a:pos x="647" y="386"/>
                  </a:cxn>
                  <a:cxn ang="0">
                    <a:pos x="505" y="199"/>
                  </a:cxn>
                  <a:cxn ang="0">
                    <a:pos x="442" y="102"/>
                  </a:cxn>
                  <a:cxn ang="0">
                    <a:pos x="386" y="0"/>
                  </a:cxn>
                  <a:cxn ang="0">
                    <a:pos x="386" y="0"/>
                  </a:cxn>
                </a:cxnLst>
                <a:rect l="0" t="0" r="r" b="b"/>
                <a:pathLst>
                  <a:path w="647" h="669">
                    <a:moveTo>
                      <a:pt x="386" y="0"/>
                    </a:moveTo>
                    <a:lnTo>
                      <a:pt x="0" y="199"/>
                    </a:lnTo>
                    <a:lnTo>
                      <a:pt x="68" y="323"/>
                    </a:lnTo>
                    <a:lnTo>
                      <a:pt x="148" y="448"/>
                    </a:lnTo>
                    <a:lnTo>
                      <a:pt x="233" y="562"/>
                    </a:lnTo>
                    <a:lnTo>
                      <a:pt x="323" y="669"/>
                    </a:lnTo>
                    <a:lnTo>
                      <a:pt x="647" y="386"/>
                    </a:lnTo>
                    <a:lnTo>
                      <a:pt x="505" y="199"/>
                    </a:lnTo>
                    <a:lnTo>
                      <a:pt x="442" y="102"/>
                    </a:lnTo>
                    <a:lnTo>
                      <a:pt x="386" y="0"/>
                    </a:lnTo>
                    <a:lnTo>
                      <a:pt x="386" y="0"/>
                    </a:lnTo>
                    <a:close/>
                  </a:path>
                </a:pathLst>
              </a:custGeom>
              <a:grpFill/>
              <a:ln w="6">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75" name="Freeform 31"/>
              <p:cNvSpPr>
                <a:spLocks/>
              </p:cNvSpPr>
              <p:nvPr/>
            </p:nvSpPr>
            <p:spPr bwMode="gray">
              <a:xfrm>
                <a:off x="-8591553" y="9720265"/>
                <a:ext cx="1042989" cy="990600"/>
              </a:xfrm>
              <a:custGeom>
                <a:avLst/>
                <a:gdLst/>
                <a:ahLst/>
                <a:cxnLst>
                  <a:cxn ang="0">
                    <a:pos x="249" y="0"/>
                  </a:cxn>
                  <a:cxn ang="0">
                    <a:pos x="0" y="357"/>
                  </a:cxn>
                  <a:cxn ang="0">
                    <a:pos x="119" y="436"/>
                  </a:cxn>
                  <a:cxn ang="0">
                    <a:pos x="243" y="505"/>
                  </a:cxn>
                  <a:cxn ang="0">
                    <a:pos x="374" y="567"/>
                  </a:cxn>
                  <a:cxn ang="0">
                    <a:pos x="504" y="624"/>
                  </a:cxn>
                  <a:cxn ang="0">
                    <a:pos x="657" y="215"/>
                  </a:cxn>
                  <a:cxn ang="0">
                    <a:pos x="550" y="170"/>
                  </a:cxn>
                  <a:cxn ang="0">
                    <a:pos x="447" y="119"/>
                  </a:cxn>
                  <a:cxn ang="0">
                    <a:pos x="345" y="62"/>
                  </a:cxn>
                  <a:cxn ang="0">
                    <a:pos x="249" y="0"/>
                  </a:cxn>
                  <a:cxn ang="0">
                    <a:pos x="249" y="0"/>
                  </a:cxn>
                </a:cxnLst>
                <a:rect l="0" t="0" r="r" b="b"/>
                <a:pathLst>
                  <a:path w="657" h="624">
                    <a:moveTo>
                      <a:pt x="249" y="0"/>
                    </a:moveTo>
                    <a:lnTo>
                      <a:pt x="0" y="357"/>
                    </a:lnTo>
                    <a:lnTo>
                      <a:pt x="119" y="436"/>
                    </a:lnTo>
                    <a:lnTo>
                      <a:pt x="243" y="505"/>
                    </a:lnTo>
                    <a:lnTo>
                      <a:pt x="374" y="567"/>
                    </a:lnTo>
                    <a:lnTo>
                      <a:pt x="504" y="624"/>
                    </a:lnTo>
                    <a:lnTo>
                      <a:pt x="657" y="215"/>
                    </a:lnTo>
                    <a:lnTo>
                      <a:pt x="550" y="170"/>
                    </a:lnTo>
                    <a:lnTo>
                      <a:pt x="447" y="119"/>
                    </a:lnTo>
                    <a:lnTo>
                      <a:pt x="345" y="62"/>
                    </a:lnTo>
                    <a:lnTo>
                      <a:pt x="249" y="0"/>
                    </a:lnTo>
                    <a:lnTo>
                      <a:pt x="249" y="0"/>
                    </a:lnTo>
                    <a:close/>
                  </a:path>
                </a:pathLst>
              </a:custGeom>
              <a:grpFill/>
              <a:ln w="6">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grpSp>
        <p:grpSp>
          <p:nvGrpSpPr>
            <p:cNvPr id="4" name="Gruppieren 125"/>
            <p:cNvGrpSpPr/>
            <p:nvPr/>
          </p:nvGrpSpPr>
          <p:grpSpPr bwMode="gray">
            <a:xfrm>
              <a:off x="3121170" y="3315926"/>
              <a:ext cx="2612737" cy="2615593"/>
              <a:chOff x="-10077454" y="3573463"/>
              <a:chExt cx="7254884" cy="7262814"/>
            </a:xfrm>
          </p:grpSpPr>
          <p:sp>
            <p:nvSpPr>
              <p:cNvPr id="6176" name="Freeform 32"/>
              <p:cNvSpPr>
                <a:spLocks/>
              </p:cNvSpPr>
              <p:nvPr/>
            </p:nvSpPr>
            <p:spPr bwMode="gray">
              <a:xfrm>
                <a:off x="-7485064" y="3644900"/>
                <a:ext cx="422276" cy="512763"/>
              </a:xfrm>
              <a:custGeom>
                <a:avLst/>
                <a:gdLst/>
                <a:ahLst/>
                <a:cxnLst>
                  <a:cxn ang="0">
                    <a:pos x="51" y="323"/>
                  </a:cxn>
                  <a:cxn ang="0">
                    <a:pos x="45" y="289"/>
                  </a:cxn>
                  <a:cxn ang="0">
                    <a:pos x="142" y="79"/>
                  </a:cxn>
                  <a:cxn ang="0">
                    <a:pos x="159" y="40"/>
                  </a:cxn>
                  <a:cxn ang="0">
                    <a:pos x="6" y="79"/>
                  </a:cxn>
                  <a:cxn ang="0">
                    <a:pos x="0" y="45"/>
                  </a:cxn>
                  <a:cxn ang="0">
                    <a:pos x="198" y="0"/>
                  </a:cxn>
                  <a:cxn ang="0">
                    <a:pos x="204" y="34"/>
                  </a:cxn>
                  <a:cxn ang="0">
                    <a:pos x="96" y="261"/>
                  </a:cxn>
                  <a:cxn ang="0">
                    <a:pos x="85" y="284"/>
                  </a:cxn>
                  <a:cxn ang="0">
                    <a:pos x="261" y="238"/>
                  </a:cxn>
                  <a:cxn ang="0">
                    <a:pos x="266" y="272"/>
                  </a:cxn>
                  <a:cxn ang="0">
                    <a:pos x="51" y="323"/>
                  </a:cxn>
                  <a:cxn ang="0">
                    <a:pos x="51" y="323"/>
                  </a:cxn>
                </a:cxnLst>
                <a:rect l="0" t="0" r="r" b="b"/>
                <a:pathLst>
                  <a:path w="266" h="323">
                    <a:moveTo>
                      <a:pt x="51" y="323"/>
                    </a:moveTo>
                    <a:lnTo>
                      <a:pt x="45" y="289"/>
                    </a:lnTo>
                    <a:lnTo>
                      <a:pt x="142" y="79"/>
                    </a:lnTo>
                    <a:lnTo>
                      <a:pt x="159" y="40"/>
                    </a:lnTo>
                    <a:lnTo>
                      <a:pt x="6" y="79"/>
                    </a:lnTo>
                    <a:lnTo>
                      <a:pt x="0" y="45"/>
                    </a:lnTo>
                    <a:lnTo>
                      <a:pt x="198" y="0"/>
                    </a:lnTo>
                    <a:lnTo>
                      <a:pt x="204" y="34"/>
                    </a:lnTo>
                    <a:lnTo>
                      <a:pt x="96" y="261"/>
                    </a:lnTo>
                    <a:lnTo>
                      <a:pt x="85" y="284"/>
                    </a:lnTo>
                    <a:lnTo>
                      <a:pt x="261" y="238"/>
                    </a:lnTo>
                    <a:lnTo>
                      <a:pt x="266" y="272"/>
                    </a:lnTo>
                    <a:lnTo>
                      <a:pt x="51" y="323"/>
                    </a:lnTo>
                    <a:lnTo>
                      <a:pt x="51" y="3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77" name="Freeform 33"/>
              <p:cNvSpPr>
                <a:spLocks/>
              </p:cNvSpPr>
              <p:nvPr/>
            </p:nvSpPr>
            <p:spPr bwMode="gray">
              <a:xfrm>
                <a:off x="-8331202" y="3897313"/>
                <a:ext cx="414338" cy="512763"/>
              </a:xfrm>
              <a:custGeom>
                <a:avLst/>
                <a:gdLst/>
                <a:ahLst/>
                <a:cxnLst>
                  <a:cxn ang="0">
                    <a:pos x="227" y="323"/>
                  </a:cxn>
                  <a:cxn ang="0">
                    <a:pos x="170" y="215"/>
                  </a:cxn>
                  <a:cxn ang="0">
                    <a:pos x="0" y="125"/>
                  </a:cxn>
                  <a:cxn ang="0">
                    <a:pos x="40" y="102"/>
                  </a:cxn>
                  <a:cxn ang="0">
                    <a:pos x="130" y="153"/>
                  </a:cxn>
                  <a:cxn ang="0">
                    <a:pos x="176" y="181"/>
                  </a:cxn>
                  <a:cxn ang="0">
                    <a:pos x="181" y="119"/>
                  </a:cxn>
                  <a:cxn ang="0">
                    <a:pos x="187" y="22"/>
                  </a:cxn>
                  <a:cxn ang="0">
                    <a:pos x="227" y="0"/>
                  </a:cxn>
                  <a:cxn ang="0">
                    <a:pos x="204" y="198"/>
                  </a:cxn>
                  <a:cxn ang="0">
                    <a:pos x="261" y="306"/>
                  </a:cxn>
                  <a:cxn ang="0">
                    <a:pos x="227" y="323"/>
                  </a:cxn>
                  <a:cxn ang="0">
                    <a:pos x="227" y="323"/>
                  </a:cxn>
                </a:cxnLst>
                <a:rect l="0" t="0" r="r" b="b"/>
                <a:pathLst>
                  <a:path w="261" h="323">
                    <a:moveTo>
                      <a:pt x="227" y="323"/>
                    </a:moveTo>
                    <a:lnTo>
                      <a:pt x="170" y="215"/>
                    </a:lnTo>
                    <a:lnTo>
                      <a:pt x="0" y="125"/>
                    </a:lnTo>
                    <a:lnTo>
                      <a:pt x="40" y="102"/>
                    </a:lnTo>
                    <a:lnTo>
                      <a:pt x="130" y="153"/>
                    </a:lnTo>
                    <a:lnTo>
                      <a:pt x="176" y="181"/>
                    </a:lnTo>
                    <a:lnTo>
                      <a:pt x="181" y="119"/>
                    </a:lnTo>
                    <a:lnTo>
                      <a:pt x="187" y="22"/>
                    </a:lnTo>
                    <a:lnTo>
                      <a:pt x="227" y="0"/>
                    </a:lnTo>
                    <a:lnTo>
                      <a:pt x="204" y="198"/>
                    </a:lnTo>
                    <a:lnTo>
                      <a:pt x="261" y="306"/>
                    </a:lnTo>
                    <a:lnTo>
                      <a:pt x="227" y="323"/>
                    </a:lnTo>
                    <a:lnTo>
                      <a:pt x="227" y="3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78" name="Freeform 34"/>
              <p:cNvSpPr>
                <a:spLocks/>
              </p:cNvSpPr>
              <p:nvPr/>
            </p:nvSpPr>
            <p:spPr bwMode="gray">
              <a:xfrm>
                <a:off x="-9015416" y="4373563"/>
                <a:ext cx="593726" cy="593725"/>
              </a:xfrm>
              <a:custGeom>
                <a:avLst/>
                <a:gdLst/>
                <a:ahLst/>
                <a:cxnLst>
                  <a:cxn ang="0">
                    <a:pos x="182" y="374"/>
                  </a:cxn>
                  <a:cxn ang="0">
                    <a:pos x="165" y="193"/>
                  </a:cxn>
                  <a:cxn ang="0">
                    <a:pos x="0" y="153"/>
                  </a:cxn>
                  <a:cxn ang="0">
                    <a:pos x="34" y="125"/>
                  </a:cxn>
                  <a:cxn ang="0">
                    <a:pos x="119" y="148"/>
                  </a:cxn>
                  <a:cxn ang="0">
                    <a:pos x="148" y="153"/>
                  </a:cxn>
                  <a:cxn ang="0">
                    <a:pos x="159" y="159"/>
                  </a:cxn>
                  <a:cxn ang="0">
                    <a:pos x="159" y="119"/>
                  </a:cxn>
                  <a:cxn ang="0">
                    <a:pos x="148" y="23"/>
                  </a:cxn>
                  <a:cxn ang="0">
                    <a:pos x="182" y="0"/>
                  </a:cxn>
                  <a:cxn ang="0">
                    <a:pos x="193" y="165"/>
                  </a:cxn>
                  <a:cxn ang="0">
                    <a:pos x="374" y="204"/>
                  </a:cxn>
                  <a:cxn ang="0">
                    <a:pos x="340" y="233"/>
                  </a:cxn>
                  <a:cxn ang="0">
                    <a:pos x="216" y="204"/>
                  </a:cxn>
                  <a:cxn ang="0">
                    <a:pos x="199" y="199"/>
                  </a:cxn>
                  <a:cxn ang="0">
                    <a:pos x="199" y="216"/>
                  </a:cxn>
                  <a:cxn ang="0">
                    <a:pos x="199" y="227"/>
                  </a:cxn>
                  <a:cxn ang="0">
                    <a:pos x="210" y="346"/>
                  </a:cxn>
                  <a:cxn ang="0">
                    <a:pos x="182" y="374"/>
                  </a:cxn>
                  <a:cxn ang="0">
                    <a:pos x="182" y="374"/>
                  </a:cxn>
                </a:cxnLst>
                <a:rect l="0" t="0" r="r" b="b"/>
                <a:pathLst>
                  <a:path w="374" h="374">
                    <a:moveTo>
                      <a:pt x="182" y="374"/>
                    </a:moveTo>
                    <a:lnTo>
                      <a:pt x="165" y="193"/>
                    </a:lnTo>
                    <a:lnTo>
                      <a:pt x="0" y="153"/>
                    </a:lnTo>
                    <a:lnTo>
                      <a:pt x="34" y="125"/>
                    </a:lnTo>
                    <a:lnTo>
                      <a:pt x="119" y="148"/>
                    </a:lnTo>
                    <a:lnTo>
                      <a:pt x="148" y="153"/>
                    </a:lnTo>
                    <a:lnTo>
                      <a:pt x="159" y="159"/>
                    </a:lnTo>
                    <a:lnTo>
                      <a:pt x="159" y="119"/>
                    </a:lnTo>
                    <a:lnTo>
                      <a:pt x="148" y="23"/>
                    </a:lnTo>
                    <a:lnTo>
                      <a:pt x="182" y="0"/>
                    </a:lnTo>
                    <a:lnTo>
                      <a:pt x="193" y="165"/>
                    </a:lnTo>
                    <a:lnTo>
                      <a:pt x="374" y="204"/>
                    </a:lnTo>
                    <a:lnTo>
                      <a:pt x="340" y="233"/>
                    </a:lnTo>
                    <a:lnTo>
                      <a:pt x="216" y="204"/>
                    </a:lnTo>
                    <a:lnTo>
                      <a:pt x="199" y="199"/>
                    </a:lnTo>
                    <a:lnTo>
                      <a:pt x="199" y="216"/>
                    </a:lnTo>
                    <a:lnTo>
                      <a:pt x="199" y="227"/>
                    </a:lnTo>
                    <a:lnTo>
                      <a:pt x="210" y="346"/>
                    </a:lnTo>
                    <a:lnTo>
                      <a:pt x="182" y="374"/>
                    </a:lnTo>
                    <a:lnTo>
                      <a:pt x="182" y="37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79" name="Freeform 35"/>
              <p:cNvSpPr>
                <a:spLocks/>
              </p:cNvSpPr>
              <p:nvPr/>
            </p:nvSpPr>
            <p:spPr bwMode="gray">
              <a:xfrm>
                <a:off x="-9618666" y="4922838"/>
                <a:ext cx="630238" cy="630238"/>
              </a:xfrm>
              <a:custGeom>
                <a:avLst/>
                <a:gdLst/>
                <a:ahLst/>
                <a:cxnLst>
                  <a:cxn ang="0">
                    <a:pos x="278" y="397"/>
                  </a:cxn>
                  <a:cxn ang="0">
                    <a:pos x="0" y="295"/>
                  </a:cxn>
                  <a:cxn ang="0">
                    <a:pos x="23" y="267"/>
                  </a:cxn>
                  <a:cxn ang="0">
                    <a:pos x="199" y="335"/>
                  </a:cxn>
                  <a:cxn ang="0">
                    <a:pos x="255" y="357"/>
                  </a:cxn>
                  <a:cxn ang="0">
                    <a:pos x="233" y="329"/>
                  </a:cxn>
                  <a:cxn ang="0">
                    <a:pos x="221" y="318"/>
                  </a:cxn>
                  <a:cxn ang="0">
                    <a:pos x="91" y="165"/>
                  </a:cxn>
                  <a:cxn ang="0">
                    <a:pos x="119" y="125"/>
                  </a:cxn>
                  <a:cxn ang="0">
                    <a:pos x="261" y="176"/>
                  </a:cxn>
                  <a:cxn ang="0">
                    <a:pos x="352" y="216"/>
                  </a:cxn>
                  <a:cxn ang="0">
                    <a:pos x="312" y="170"/>
                  </a:cxn>
                  <a:cxn ang="0">
                    <a:pos x="187" y="28"/>
                  </a:cxn>
                  <a:cxn ang="0">
                    <a:pos x="210" y="0"/>
                  </a:cxn>
                  <a:cxn ang="0">
                    <a:pos x="397" y="221"/>
                  </a:cxn>
                  <a:cxn ang="0">
                    <a:pos x="374" y="250"/>
                  </a:cxn>
                  <a:cxn ang="0">
                    <a:pos x="165" y="176"/>
                  </a:cxn>
                  <a:cxn ang="0">
                    <a:pos x="148" y="170"/>
                  </a:cxn>
                  <a:cxn ang="0">
                    <a:pos x="136" y="165"/>
                  </a:cxn>
                  <a:cxn ang="0">
                    <a:pos x="159" y="193"/>
                  </a:cxn>
                  <a:cxn ang="0">
                    <a:pos x="301" y="363"/>
                  </a:cxn>
                  <a:cxn ang="0">
                    <a:pos x="278" y="397"/>
                  </a:cxn>
                  <a:cxn ang="0">
                    <a:pos x="278" y="397"/>
                  </a:cxn>
                </a:cxnLst>
                <a:rect l="0" t="0" r="r" b="b"/>
                <a:pathLst>
                  <a:path w="397" h="397">
                    <a:moveTo>
                      <a:pt x="278" y="397"/>
                    </a:moveTo>
                    <a:lnTo>
                      <a:pt x="0" y="295"/>
                    </a:lnTo>
                    <a:lnTo>
                      <a:pt x="23" y="267"/>
                    </a:lnTo>
                    <a:lnTo>
                      <a:pt x="199" y="335"/>
                    </a:lnTo>
                    <a:lnTo>
                      <a:pt x="255" y="357"/>
                    </a:lnTo>
                    <a:lnTo>
                      <a:pt x="233" y="329"/>
                    </a:lnTo>
                    <a:lnTo>
                      <a:pt x="221" y="318"/>
                    </a:lnTo>
                    <a:lnTo>
                      <a:pt x="91" y="165"/>
                    </a:lnTo>
                    <a:lnTo>
                      <a:pt x="119" y="125"/>
                    </a:lnTo>
                    <a:lnTo>
                      <a:pt x="261" y="176"/>
                    </a:lnTo>
                    <a:lnTo>
                      <a:pt x="352" y="216"/>
                    </a:lnTo>
                    <a:lnTo>
                      <a:pt x="312" y="170"/>
                    </a:lnTo>
                    <a:lnTo>
                      <a:pt x="187" y="28"/>
                    </a:lnTo>
                    <a:lnTo>
                      <a:pt x="210" y="0"/>
                    </a:lnTo>
                    <a:lnTo>
                      <a:pt x="397" y="221"/>
                    </a:lnTo>
                    <a:lnTo>
                      <a:pt x="374" y="250"/>
                    </a:lnTo>
                    <a:lnTo>
                      <a:pt x="165" y="176"/>
                    </a:lnTo>
                    <a:lnTo>
                      <a:pt x="148" y="170"/>
                    </a:lnTo>
                    <a:lnTo>
                      <a:pt x="136" y="165"/>
                    </a:lnTo>
                    <a:lnTo>
                      <a:pt x="159" y="193"/>
                    </a:lnTo>
                    <a:lnTo>
                      <a:pt x="301" y="363"/>
                    </a:lnTo>
                    <a:lnTo>
                      <a:pt x="278" y="397"/>
                    </a:lnTo>
                    <a:lnTo>
                      <a:pt x="278" y="39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81" name="Freeform 37"/>
              <p:cNvSpPr>
                <a:spLocks/>
              </p:cNvSpPr>
              <p:nvPr/>
            </p:nvSpPr>
            <p:spPr bwMode="gray">
              <a:xfrm>
                <a:off x="-10077454" y="6605589"/>
                <a:ext cx="468313" cy="387350"/>
              </a:xfrm>
              <a:custGeom>
                <a:avLst/>
                <a:gdLst/>
                <a:ahLst/>
                <a:cxnLst>
                  <a:cxn ang="0">
                    <a:pos x="23" y="40"/>
                  </a:cxn>
                  <a:cxn ang="0">
                    <a:pos x="23" y="0"/>
                  </a:cxn>
                  <a:cxn ang="0">
                    <a:pos x="187" y="23"/>
                  </a:cxn>
                  <a:cxn ang="0">
                    <a:pos x="221" y="29"/>
                  </a:cxn>
                  <a:cxn ang="0">
                    <a:pos x="250" y="40"/>
                  </a:cxn>
                  <a:cxn ang="0">
                    <a:pos x="272" y="57"/>
                  </a:cxn>
                  <a:cxn ang="0">
                    <a:pos x="289" y="80"/>
                  </a:cxn>
                  <a:cxn ang="0">
                    <a:pos x="295" y="108"/>
                  </a:cxn>
                  <a:cxn ang="0">
                    <a:pos x="295" y="148"/>
                  </a:cxn>
                  <a:cxn ang="0">
                    <a:pos x="289" y="182"/>
                  </a:cxn>
                  <a:cxn ang="0">
                    <a:pos x="272" y="210"/>
                  </a:cxn>
                  <a:cxn ang="0">
                    <a:pos x="255" y="227"/>
                  </a:cxn>
                  <a:cxn ang="0">
                    <a:pos x="233" y="238"/>
                  </a:cxn>
                  <a:cxn ang="0">
                    <a:pos x="198" y="244"/>
                  </a:cxn>
                  <a:cxn ang="0">
                    <a:pos x="159" y="238"/>
                  </a:cxn>
                  <a:cxn ang="0">
                    <a:pos x="0" y="221"/>
                  </a:cxn>
                  <a:cxn ang="0">
                    <a:pos x="0" y="182"/>
                  </a:cxn>
                  <a:cxn ang="0">
                    <a:pos x="164" y="204"/>
                  </a:cxn>
                  <a:cxn ang="0">
                    <a:pos x="193" y="204"/>
                  </a:cxn>
                  <a:cxn ang="0">
                    <a:pos x="216" y="204"/>
                  </a:cxn>
                  <a:cxn ang="0">
                    <a:pos x="250" y="182"/>
                  </a:cxn>
                  <a:cxn ang="0">
                    <a:pos x="261" y="148"/>
                  </a:cxn>
                  <a:cxn ang="0">
                    <a:pos x="261" y="108"/>
                  </a:cxn>
                  <a:cxn ang="0">
                    <a:pos x="250" y="85"/>
                  </a:cxn>
                  <a:cxn ang="0">
                    <a:pos x="227" y="68"/>
                  </a:cxn>
                  <a:cxn ang="0">
                    <a:pos x="181" y="57"/>
                  </a:cxn>
                  <a:cxn ang="0">
                    <a:pos x="23" y="40"/>
                  </a:cxn>
                  <a:cxn ang="0">
                    <a:pos x="23" y="40"/>
                  </a:cxn>
                </a:cxnLst>
                <a:rect l="0" t="0" r="r" b="b"/>
                <a:pathLst>
                  <a:path w="295" h="244">
                    <a:moveTo>
                      <a:pt x="23" y="40"/>
                    </a:moveTo>
                    <a:lnTo>
                      <a:pt x="23" y="0"/>
                    </a:lnTo>
                    <a:lnTo>
                      <a:pt x="187" y="23"/>
                    </a:lnTo>
                    <a:lnTo>
                      <a:pt x="221" y="29"/>
                    </a:lnTo>
                    <a:lnTo>
                      <a:pt x="250" y="40"/>
                    </a:lnTo>
                    <a:lnTo>
                      <a:pt x="272" y="57"/>
                    </a:lnTo>
                    <a:lnTo>
                      <a:pt x="289" y="80"/>
                    </a:lnTo>
                    <a:lnTo>
                      <a:pt x="295" y="108"/>
                    </a:lnTo>
                    <a:lnTo>
                      <a:pt x="295" y="148"/>
                    </a:lnTo>
                    <a:lnTo>
                      <a:pt x="289" y="182"/>
                    </a:lnTo>
                    <a:lnTo>
                      <a:pt x="272" y="210"/>
                    </a:lnTo>
                    <a:lnTo>
                      <a:pt x="255" y="227"/>
                    </a:lnTo>
                    <a:lnTo>
                      <a:pt x="233" y="238"/>
                    </a:lnTo>
                    <a:lnTo>
                      <a:pt x="198" y="244"/>
                    </a:lnTo>
                    <a:lnTo>
                      <a:pt x="159" y="238"/>
                    </a:lnTo>
                    <a:lnTo>
                      <a:pt x="0" y="221"/>
                    </a:lnTo>
                    <a:lnTo>
                      <a:pt x="0" y="182"/>
                    </a:lnTo>
                    <a:lnTo>
                      <a:pt x="164" y="204"/>
                    </a:lnTo>
                    <a:lnTo>
                      <a:pt x="193" y="204"/>
                    </a:lnTo>
                    <a:lnTo>
                      <a:pt x="216" y="204"/>
                    </a:lnTo>
                    <a:lnTo>
                      <a:pt x="250" y="182"/>
                    </a:lnTo>
                    <a:lnTo>
                      <a:pt x="261" y="148"/>
                    </a:lnTo>
                    <a:lnTo>
                      <a:pt x="261" y="108"/>
                    </a:lnTo>
                    <a:lnTo>
                      <a:pt x="250" y="85"/>
                    </a:lnTo>
                    <a:lnTo>
                      <a:pt x="227" y="68"/>
                    </a:lnTo>
                    <a:lnTo>
                      <a:pt x="181" y="57"/>
                    </a:lnTo>
                    <a:lnTo>
                      <a:pt x="23" y="40"/>
                    </a:lnTo>
                    <a:lnTo>
                      <a:pt x="23"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82" name="Freeform 38"/>
              <p:cNvSpPr>
                <a:spLocks/>
              </p:cNvSpPr>
              <p:nvPr/>
            </p:nvSpPr>
            <p:spPr bwMode="gray">
              <a:xfrm>
                <a:off x="-10077454" y="7470776"/>
                <a:ext cx="468313" cy="358775"/>
              </a:xfrm>
              <a:custGeom>
                <a:avLst/>
                <a:gdLst/>
                <a:ahLst/>
                <a:cxnLst>
                  <a:cxn ang="0">
                    <a:pos x="295" y="96"/>
                  </a:cxn>
                  <a:cxn ang="0">
                    <a:pos x="45" y="130"/>
                  </a:cxn>
                  <a:cxn ang="0">
                    <a:pos x="57" y="221"/>
                  </a:cxn>
                  <a:cxn ang="0">
                    <a:pos x="28" y="226"/>
                  </a:cxn>
                  <a:cxn ang="0">
                    <a:pos x="0" y="5"/>
                  </a:cxn>
                  <a:cxn ang="0">
                    <a:pos x="34" y="0"/>
                  </a:cxn>
                  <a:cxn ang="0">
                    <a:pos x="45" y="90"/>
                  </a:cxn>
                  <a:cxn ang="0">
                    <a:pos x="289" y="62"/>
                  </a:cxn>
                  <a:cxn ang="0">
                    <a:pos x="295" y="96"/>
                  </a:cxn>
                </a:cxnLst>
                <a:rect l="0" t="0" r="r" b="b"/>
                <a:pathLst>
                  <a:path w="295" h="226">
                    <a:moveTo>
                      <a:pt x="295" y="96"/>
                    </a:moveTo>
                    <a:lnTo>
                      <a:pt x="45" y="130"/>
                    </a:lnTo>
                    <a:lnTo>
                      <a:pt x="57" y="221"/>
                    </a:lnTo>
                    <a:lnTo>
                      <a:pt x="28" y="226"/>
                    </a:lnTo>
                    <a:lnTo>
                      <a:pt x="0" y="5"/>
                    </a:lnTo>
                    <a:lnTo>
                      <a:pt x="34" y="0"/>
                    </a:lnTo>
                    <a:lnTo>
                      <a:pt x="45" y="90"/>
                    </a:lnTo>
                    <a:lnTo>
                      <a:pt x="289" y="62"/>
                    </a:lnTo>
                    <a:lnTo>
                      <a:pt x="295" y="9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83" name="Freeform 39"/>
              <p:cNvSpPr>
                <a:spLocks/>
              </p:cNvSpPr>
              <p:nvPr/>
            </p:nvSpPr>
            <p:spPr bwMode="gray">
              <a:xfrm>
                <a:off x="-9861554" y="8216902"/>
                <a:ext cx="458788" cy="404813"/>
              </a:xfrm>
              <a:custGeom>
                <a:avLst/>
                <a:gdLst/>
                <a:ahLst/>
                <a:cxnLst>
                  <a:cxn ang="0">
                    <a:pos x="233" y="221"/>
                  </a:cxn>
                  <a:cxn ang="0">
                    <a:pos x="216" y="187"/>
                  </a:cxn>
                  <a:cxn ang="0">
                    <a:pos x="244" y="165"/>
                  </a:cxn>
                  <a:cxn ang="0">
                    <a:pos x="255" y="131"/>
                  </a:cxn>
                  <a:cxn ang="0">
                    <a:pos x="250" y="91"/>
                  </a:cxn>
                  <a:cxn ang="0">
                    <a:pos x="227" y="57"/>
                  </a:cxn>
                  <a:cxn ang="0">
                    <a:pos x="204" y="40"/>
                  </a:cxn>
                  <a:cxn ang="0">
                    <a:pos x="176" y="40"/>
                  </a:cxn>
                  <a:cxn ang="0">
                    <a:pos x="159" y="57"/>
                  </a:cxn>
                  <a:cxn ang="0">
                    <a:pos x="153" y="85"/>
                  </a:cxn>
                  <a:cxn ang="0">
                    <a:pos x="153" y="102"/>
                  </a:cxn>
                  <a:cxn ang="0">
                    <a:pos x="159" y="136"/>
                  </a:cxn>
                  <a:cxn ang="0">
                    <a:pos x="159" y="170"/>
                  </a:cxn>
                  <a:cxn ang="0">
                    <a:pos x="159" y="193"/>
                  </a:cxn>
                  <a:cxn ang="0">
                    <a:pos x="148" y="233"/>
                  </a:cxn>
                  <a:cxn ang="0">
                    <a:pos x="119" y="250"/>
                  </a:cxn>
                  <a:cxn ang="0">
                    <a:pos x="97" y="255"/>
                  </a:cxn>
                  <a:cxn ang="0">
                    <a:pos x="74" y="255"/>
                  </a:cxn>
                  <a:cxn ang="0">
                    <a:pos x="57" y="250"/>
                  </a:cxn>
                  <a:cxn ang="0">
                    <a:pos x="34" y="233"/>
                  </a:cxn>
                  <a:cxn ang="0">
                    <a:pos x="11" y="187"/>
                  </a:cxn>
                  <a:cxn ang="0">
                    <a:pos x="0" y="159"/>
                  </a:cxn>
                  <a:cxn ang="0">
                    <a:pos x="0" y="131"/>
                  </a:cxn>
                  <a:cxn ang="0">
                    <a:pos x="0" y="108"/>
                  </a:cxn>
                  <a:cxn ang="0">
                    <a:pos x="11" y="85"/>
                  </a:cxn>
                  <a:cxn ang="0">
                    <a:pos x="51" y="57"/>
                  </a:cxn>
                  <a:cxn ang="0">
                    <a:pos x="68" y="91"/>
                  </a:cxn>
                  <a:cxn ang="0">
                    <a:pos x="45" y="108"/>
                  </a:cxn>
                  <a:cxn ang="0">
                    <a:pos x="34" y="125"/>
                  </a:cxn>
                  <a:cxn ang="0">
                    <a:pos x="34" y="148"/>
                  </a:cxn>
                  <a:cxn ang="0">
                    <a:pos x="40" y="176"/>
                  </a:cxn>
                  <a:cxn ang="0">
                    <a:pos x="51" y="199"/>
                  </a:cxn>
                  <a:cxn ang="0">
                    <a:pos x="68" y="216"/>
                  </a:cxn>
                  <a:cxn ang="0">
                    <a:pos x="85" y="221"/>
                  </a:cxn>
                  <a:cxn ang="0">
                    <a:pos x="102" y="221"/>
                  </a:cxn>
                  <a:cxn ang="0">
                    <a:pos x="119" y="199"/>
                  </a:cxn>
                  <a:cxn ang="0">
                    <a:pos x="125" y="176"/>
                  </a:cxn>
                  <a:cxn ang="0">
                    <a:pos x="119" y="142"/>
                  </a:cxn>
                  <a:cxn ang="0">
                    <a:pos x="114" y="102"/>
                  </a:cxn>
                  <a:cxn ang="0">
                    <a:pos x="114" y="74"/>
                  </a:cxn>
                  <a:cxn ang="0">
                    <a:pos x="119" y="51"/>
                  </a:cxn>
                  <a:cxn ang="0">
                    <a:pos x="131" y="34"/>
                  </a:cxn>
                  <a:cxn ang="0">
                    <a:pos x="165" y="6"/>
                  </a:cxn>
                  <a:cxn ang="0">
                    <a:pos x="182" y="0"/>
                  </a:cxn>
                  <a:cxn ang="0">
                    <a:pos x="204" y="6"/>
                  </a:cxn>
                  <a:cxn ang="0">
                    <a:pos x="227" y="11"/>
                  </a:cxn>
                  <a:cxn ang="0">
                    <a:pos x="250" y="28"/>
                  </a:cxn>
                  <a:cxn ang="0">
                    <a:pos x="278" y="74"/>
                  </a:cxn>
                  <a:cxn ang="0">
                    <a:pos x="289" y="108"/>
                  </a:cxn>
                  <a:cxn ang="0">
                    <a:pos x="289" y="136"/>
                  </a:cxn>
                  <a:cxn ang="0">
                    <a:pos x="284" y="165"/>
                  </a:cxn>
                  <a:cxn ang="0">
                    <a:pos x="272" y="187"/>
                  </a:cxn>
                  <a:cxn ang="0">
                    <a:pos x="255" y="204"/>
                  </a:cxn>
                  <a:cxn ang="0">
                    <a:pos x="233" y="221"/>
                  </a:cxn>
                  <a:cxn ang="0">
                    <a:pos x="233" y="221"/>
                  </a:cxn>
                </a:cxnLst>
                <a:rect l="0" t="0" r="r" b="b"/>
                <a:pathLst>
                  <a:path w="289" h="255">
                    <a:moveTo>
                      <a:pt x="233" y="221"/>
                    </a:moveTo>
                    <a:lnTo>
                      <a:pt x="216" y="187"/>
                    </a:lnTo>
                    <a:lnTo>
                      <a:pt x="244" y="165"/>
                    </a:lnTo>
                    <a:lnTo>
                      <a:pt x="255" y="131"/>
                    </a:lnTo>
                    <a:lnTo>
                      <a:pt x="250" y="91"/>
                    </a:lnTo>
                    <a:lnTo>
                      <a:pt x="227" y="57"/>
                    </a:lnTo>
                    <a:lnTo>
                      <a:pt x="204" y="40"/>
                    </a:lnTo>
                    <a:lnTo>
                      <a:pt x="176" y="40"/>
                    </a:lnTo>
                    <a:lnTo>
                      <a:pt x="159" y="57"/>
                    </a:lnTo>
                    <a:lnTo>
                      <a:pt x="153" y="85"/>
                    </a:lnTo>
                    <a:lnTo>
                      <a:pt x="153" y="102"/>
                    </a:lnTo>
                    <a:lnTo>
                      <a:pt x="159" y="136"/>
                    </a:lnTo>
                    <a:lnTo>
                      <a:pt x="159" y="170"/>
                    </a:lnTo>
                    <a:lnTo>
                      <a:pt x="159" y="193"/>
                    </a:lnTo>
                    <a:lnTo>
                      <a:pt x="148" y="233"/>
                    </a:lnTo>
                    <a:lnTo>
                      <a:pt x="119" y="250"/>
                    </a:lnTo>
                    <a:lnTo>
                      <a:pt x="97" y="255"/>
                    </a:lnTo>
                    <a:lnTo>
                      <a:pt x="74" y="255"/>
                    </a:lnTo>
                    <a:lnTo>
                      <a:pt x="57" y="250"/>
                    </a:lnTo>
                    <a:lnTo>
                      <a:pt x="34" y="233"/>
                    </a:lnTo>
                    <a:lnTo>
                      <a:pt x="11" y="187"/>
                    </a:lnTo>
                    <a:lnTo>
                      <a:pt x="0" y="159"/>
                    </a:lnTo>
                    <a:lnTo>
                      <a:pt x="0" y="131"/>
                    </a:lnTo>
                    <a:lnTo>
                      <a:pt x="0" y="108"/>
                    </a:lnTo>
                    <a:lnTo>
                      <a:pt x="11" y="85"/>
                    </a:lnTo>
                    <a:lnTo>
                      <a:pt x="51" y="57"/>
                    </a:lnTo>
                    <a:lnTo>
                      <a:pt x="68" y="91"/>
                    </a:lnTo>
                    <a:lnTo>
                      <a:pt x="45" y="108"/>
                    </a:lnTo>
                    <a:lnTo>
                      <a:pt x="34" y="125"/>
                    </a:lnTo>
                    <a:lnTo>
                      <a:pt x="34" y="148"/>
                    </a:lnTo>
                    <a:lnTo>
                      <a:pt x="40" y="176"/>
                    </a:lnTo>
                    <a:lnTo>
                      <a:pt x="51" y="199"/>
                    </a:lnTo>
                    <a:lnTo>
                      <a:pt x="68" y="216"/>
                    </a:lnTo>
                    <a:lnTo>
                      <a:pt x="85" y="221"/>
                    </a:lnTo>
                    <a:lnTo>
                      <a:pt x="102" y="221"/>
                    </a:lnTo>
                    <a:lnTo>
                      <a:pt x="119" y="199"/>
                    </a:lnTo>
                    <a:lnTo>
                      <a:pt x="125" y="176"/>
                    </a:lnTo>
                    <a:lnTo>
                      <a:pt x="119" y="142"/>
                    </a:lnTo>
                    <a:lnTo>
                      <a:pt x="114" y="102"/>
                    </a:lnTo>
                    <a:lnTo>
                      <a:pt x="114" y="74"/>
                    </a:lnTo>
                    <a:lnTo>
                      <a:pt x="119" y="51"/>
                    </a:lnTo>
                    <a:lnTo>
                      <a:pt x="131" y="34"/>
                    </a:lnTo>
                    <a:lnTo>
                      <a:pt x="165" y="6"/>
                    </a:lnTo>
                    <a:lnTo>
                      <a:pt x="182" y="0"/>
                    </a:lnTo>
                    <a:lnTo>
                      <a:pt x="204" y="6"/>
                    </a:lnTo>
                    <a:lnTo>
                      <a:pt x="227" y="11"/>
                    </a:lnTo>
                    <a:lnTo>
                      <a:pt x="250" y="28"/>
                    </a:lnTo>
                    <a:lnTo>
                      <a:pt x="278" y="74"/>
                    </a:lnTo>
                    <a:lnTo>
                      <a:pt x="289" y="108"/>
                    </a:lnTo>
                    <a:lnTo>
                      <a:pt x="289" y="136"/>
                    </a:lnTo>
                    <a:lnTo>
                      <a:pt x="284" y="165"/>
                    </a:lnTo>
                    <a:lnTo>
                      <a:pt x="272" y="187"/>
                    </a:lnTo>
                    <a:lnTo>
                      <a:pt x="255" y="204"/>
                    </a:lnTo>
                    <a:lnTo>
                      <a:pt x="233" y="221"/>
                    </a:lnTo>
                    <a:lnTo>
                      <a:pt x="233" y="2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84" name="Freeform 40"/>
              <p:cNvSpPr>
                <a:spLocks noEditPoints="1"/>
              </p:cNvSpPr>
              <p:nvPr/>
            </p:nvSpPr>
            <p:spPr bwMode="gray">
              <a:xfrm>
                <a:off x="-9491666" y="8847139"/>
                <a:ext cx="530226" cy="576263"/>
              </a:xfrm>
              <a:custGeom>
                <a:avLst/>
                <a:gdLst/>
                <a:ahLst/>
                <a:cxnLst>
                  <a:cxn ang="0">
                    <a:pos x="334" y="204"/>
                  </a:cxn>
                  <a:cxn ang="0">
                    <a:pos x="102" y="363"/>
                  </a:cxn>
                  <a:cxn ang="0">
                    <a:pos x="28" y="261"/>
                  </a:cxn>
                  <a:cxn ang="0">
                    <a:pos x="11" y="232"/>
                  </a:cxn>
                  <a:cxn ang="0">
                    <a:pos x="5" y="210"/>
                  </a:cxn>
                  <a:cxn ang="0">
                    <a:pos x="0" y="187"/>
                  </a:cxn>
                  <a:cxn ang="0">
                    <a:pos x="5" y="170"/>
                  </a:cxn>
                  <a:cxn ang="0">
                    <a:pos x="34" y="136"/>
                  </a:cxn>
                  <a:cxn ang="0">
                    <a:pos x="62" y="125"/>
                  </a:cxn>
                  <a:cxn ang="0">
                    <a:pos x="90" y="119"/>
                  </a:cxn>
                  <a:cxn ang="0">
                    <a:pos x="119" y="130"/>
                  </a:cxn>
                  <a:cxn ang="0">
                    <a:pos x="141" y="153"/>
                  </a:cxn>
                  <a:cxn ang="0">
                    <a:pos x="141" y="130"/>
                  </a:cxn>
                  <a:cxn ang="0">
                    <a:pos x="158" y="85"/>
                  </a:cxn>
                  <a:cxn ang="0">
                    <a:pos x="192" y="0"/>
                  </a:cxn>
                  <a:cxn ang="0">
                    <a:pos x="221" y="40"/>
                  </a:cxn>
                  <a:cxn ang="0">
                    <a:pos x="192" y="102"/>
                  </a:cxn>
                  <a:cxn ang="0">
                    <a:pos x="181" y="125"/>
                  </a:cxn>
                  <a:cxn ang="0">
                    <a:pos x="175" y="147"/>
                  </a:cxn>
                  <a:cxn ang="0">
                    <a:pos x="170" y="170"/>
                  </a:cxn>
                  <a:cxn ang="0">
                    <a:pos x="175" y="193"/>
                  </a:cxn>
                  <a:cxn ang="0">
                    <a:pos x="181" y="210"/>
                  </a:cxn>
                  <a:cxn ang="0">
                    <a:pos x="209" y="244"/>
                  </a:cxn>
                  <a:cxn ang="0">
                    <a:pos x="311" y="170"/>
                  </a:cxn>
                  <a:cxn ang="0">
                    <a:pos x="334" y="204"/>
                  </a:cxn>
                  <a:cxn ang="0">
                    <a:pos x="334" y="204"/>
                  </a:cxn>
                  <a:cxn ang="0">
                    <a:pos x="181" y="261"/>
                  </a:cxn>
                  <a:cxn ang="0">
                    <a:pos x="136" y="198"/>
                  </a:cxn>
                  <a:cxn ang="0">
                    <a:pos x="124" y="176"/>
                  </a:cxn>
                  <a:cxn ang="0">
                    <a:pos x="107" y="164"/>
                  </a:cxn>
                  <a:cxn ang="0">
                    <a:pos x="85" y="159"/>
                  </a:cxn>
                  <a:cxn ang="0">
                    <a:pos x="56" y="164"/>
                  </a:cxn>
                  <a:cxn ang="0">
                    <a:pos x="45" y="181"/>
                  </a:cxn>
                  <a:cxn ang="0">
                    <a:pos x="39" y="198"/>
                  </a:cxn>
                  <a:cxn ang="0">
                    <a:pos x="39" y="215"/>
                  </a:cxn>
                  <a:cxn ang="0">
                    <a:pos x="56" y="244"/>
                  </a:cxn>
                  <a:cxn ang="0">
                    <a:pos x="107" y="312"/>
                  </a:cxn>
                  <a:cxn ang="0">
                    <a:pos x="181" y="261"/>
                  </a:cxn>
                  <a:cxn ang="0">
                    <a:pos x="181" y="261"/>
                  </a:cxn>
                </a:cxnLst>
                <a:rect l="0" t="0" r="r" b="b"/>
                <a:pathLst>
                  <a:path w="334" h="363">
                    <a:moveTo>
                      <a:pt x="334" y="204"/>
                    </a:moveTo>
                    <a:lnTo>
                      <a:pt x="102" y="363"/>
                    </a:lnTo>
                    <a:lnTo>
                      <a:pt x="28" y="261"/>
                    </a:lnTo>
                    <a:lnTo>
                      <a:pt x="11" y="232"/>
                    </a:lnTo>
                    <a:lnTo>
                      <a:pt x="5" y="210"/>
                    </a:lnTo>
                    <a:lnTo>
                      <a:pt x="0" y="187"/>
                    </a:lnTo>
                    <a:lnTo>
                      <a:pt x="5" y="170"/>
                    </a:lnTo>
                    <a:lnTo>
                      <a:pt x="34" y="136"/>
                    </a:lnTo>
                    <a:lnTo>
                      <a:pt x="62" y="125"/>
                    </a:lnTo>
                    <a:lnTo>
                      <a:pt x="90" y="119"/>
                    </a:lnTo>
                    <a:lnTo>
                      <a:pt x="119" y="130"/>
                    </a:lnTo>
                    <a:lnTo>
                      <a:pt x="141" y="153"/>
                    </a:lnTo>
                    <a:lnTo>
                      <a:pt x="141" y="130"/>
                    </a:lnTo>
                    <a:lnTo>
                      <a:pt x="158" y="85"/>
                    </a:lnTo>
                    <a:lnTo>
                      <a:pt x="192" y="0"/>
                    </a:lnTo>
                    <a:lnTo>
                      <a:pt x="221" y="40"/>
                    </a:lnTo>
                    <a:lnTo>
                      <a:pt x="192" y="102"/>
                    </a:lnTo>
                    <a:lnTo>
                      <a:pt x="181" y="125"/>
                    </a:lnTo>
                    <a:lnTo>
                      <a:pt x="175" y="147"/>
                    </a:lnTo>
                    <a:lnTo>
                      <a:pt x="170" y="170"/>
                    </a:lnTo>
                    <a:lnTo>
                      <a:pt x="175" y="193"/>
                    </a:lnTo>
                    <a:lnTo>
                      <a:pt x="181" y="210"/>
                    </a:lnTo>
                    <a:lnTo>
                      <a:pt x="209" y="244"/>
                    </a:lnTo>
                    <a:lnTo>
                      <a:pt x="311" y="170"/>
                    </a:lnTo>
                    <a:lnTo>
                      <a:pt x="334" y="204"/>
                    </a:lnTo>
                    <a:lnTo>
                      <a:pt x="334" y="204"/>
                    </a:lnTo>
                    <a:close/>
                    <a:moveTo>
                      <a:pt x="181" y="261"/>
                    </a:moveTo>
                    <a:lnTo>
                      <a:pt x="136" y="198"/>
                    </a:lnTo>
                    <a:lnTo>
                      <a:pt x="124" y="176"/>
                    </a:lnTo>
                    <a:lnTo>
                      <a:pt x="107" y="164"/>
                    </a:lnTo>
                    <a:lnTo>
                      <a:pt x="85" y="159"/>
                    </a:lnTo>
                    <a:lnTo>
                      <a:pt x="56" y="164"/>
                    </a:lnTo>
                    <a:lnTo>
                      <a:pt x="45" y="181"/>
                    </a:lnTo>
                    <a:lnTo>
                      <a:pt x="39" y="198"/>
                    </a:lnTo>
                    <a:lnTo>
                      <a:pt x="39" y="215"/>
                    </a:lnTo>
                    <a:lnTo>
                      <a:pt x="56" y="244"/>
                    </a:lnTo>
                    <a:lnTo>
                      <a:pt x="107" y="312"/>
                    </a:lnTo>
                    <a:lnTo>
                      <a:pt x="181" y="261"/>
                    </a:lnTo>
                    <a:lnTo>
                      <a:pt x="181" y="26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85" name="Freeform 41"/>
              <p:cNvSpPr>
                <a:spLocks noEditPoints="1"/>
              </p:cNvSpPr>
              <p:nvPr/>
            </p:nvSpPr>
            <p:spPr bwMode="gray">
              <a:xfrm>
                <a:off x="-8924928" y="9432927"/>
                <a:ext cx="449263" cy="557213"/>
              </a:xfrm>
              <a:custGeom>
                <a:avLst/>
                <a:gdLst/>
                <a:ahLst/>
                <a:cxnLst>
                  <a:cxn ang="0">
                    <a:pos x="147" y="68"/>
                  </a:cxn>
                  <a:cxn ang="0">
                    <a:pos x="130" y="17"/>
                  </a:cxn>
                  <a:cxn ang="0">
                    <a:pos x="153" y="0"/>
                  </a:cxn>
                  <a:cxn ang="0">
                    <a:pos x="176" y="68"/>
                  </a:cxn>
                  <a:cxn ang="0">
                    <a:pos x="210" y="79"/>
                  </a:cxn>
                  <a:cxn ang="0">
                    <a:pos x="238" y="102"/>
                  </a:cxn>
                  <a:cxn ang="0">
                    <a:pos x="266" y="130"/>
                  </a:cxn>
                  <a:cxn ang="0">
                    <a:pos x="278" y="158"/>
                  </a:cxn>
                  <a:cxn ang="0">
                    <a:pos x="283" y="198"/>
                  </a:cxn>
                  <a:cxn ang="0">
                    <a:pos x="283" y="232"/>
                  </a:cxn>
                  <a:cxn ang="0">
                    <a:pos x="266" y="266"/>
                  </a:cxn>
                  <a:cxn ang="0">
                    <a:pos x="244" y="300"/>
                  </a:cxn>
                  <a:cxn ang="0">
                    <a:pos x="215" y="323"/>
                  </a:cxn>
                  <a:cxn ang="0">
                    <a:pos x="181" y="345"/>
                  </a:cxn>
                  <a:cxn ang="0">
                    <a:pos x="147" y="351"/>
                  </a:cxn>
                  <a:cxn ang="0">
                    <a:pos x="108" y="351"/>
                  </a:cxn>
                  <a:cxn ang="0">
                    <a:pos x="73" y="340"/>
                  </a:cxn>
                  <a:cxn ang="0">
                    <a:pos x="45" y="317"/>
                  </a:cxn>
                  <a:cxn ang="0">
                    <a:pos x="22" y="289"/>
                  </a:cxn>
                  <a:cxn ang="0">
                    <a:pos x="5" y="260"/>
                  </a:cxn>
                  <a:cxn ang="0">
                    <a:pos x="0" y="221"/>
                  </a:cxn>
                  <a:cxn ang="0">
                    <a:pos x="5" y="187"/>
                  </a:cxn>
                  <a:cxn ang="0">
                    <a:pos x="17" y="153"/>
                  </a:cxn>
                  <a:cxn ang="0">
                    <a:pos x="39" y="119"/>
                  </a:cxn>
                  <a:cxn ang="0">
                    <a:pos x="68" y="96"/>
                  </a:cxn>
                  <a:cxn ang="0">
                    <a:pos x="91" y="79"/>
                  </a:cxn>
                  <a:cxn ang="0">
                    <a:pos x="119" y="68"/>
                  </a:cxn>
                  <a:cxn ang="0">
                    <a:pos x="147" y="68"/>
                  </a:cxn>
                  <a:cxn ang="0">
                    <a:pos x="147" y="68"/>
                  </a:cxn>
                  <a:cxn ang="0">
                    <a:pos x="176" y="153"/>
                  </a:cxn>
                  <a:cxn ang="0">
                    <a:pos x="164" y="130"/>
                  </a:cxn>
                  <a:cxn ang="0">
                    <a:pos x="153" y="102"/>
                  </a:cxn>
                  <a:cxn ang="0">
                    <a:pos x="113" y="113"/>
                  </a:cxn>
                  <a:cxn ang="0">
                    <a:pos x="91" y="124"/>
                  </a:cxn>
                  <a:cxn ang="0">
                    <a:pos x="68" y="147"/>
                  </a:cxn>
                  <a:cxn ang="0">
                    <a:pos x="51" y="170"/>
                  </a:cxn>
                  <a:cxn ang="0">
                    <a:pos x="39" y="198"/>
                  </a:cxn>
                  <a:cxn ang="0">
                    <a:pos x="34" y="226"/>
                  </a:cxn>
                  <a:cxn ang="0">
                    <a:pos x="39" y="249"/>
                  </a:cxn>
                  <a:cxn ang="0">
                    <a:pos x="51" y="272"/>
                  </a:cxn>
                  <a:cxn ang="0">
                    <a:pos x="68" y="294"/>
                  </a:cxn>
                  <a:cxn ang="0">
                    <a:pos x="102" y="311"/>
                  </a:cxn>
                  <a:cxn ang="0">
                    <a:pos x="136" y="317"/>
                  </a:cxn>
                  <a:cxn ang="0">
                    <a:pos x="176" y="306"/>
                  </a:cxn>
                  <a:cxn ang="0">
                    <a:pos x="215" y="272"/>
                  </a:cxn>
                  <a:cxn ang="0">
                    <a:pos x="244" y="232"/>
                  </a:cxn>
                  <a:cxn ang="0">
                    <a:pos x="249" y="192"/>
                  </a:cxn>
                  <a:cxn ang="0">
                    <a:pos x="244" y="153"/>
                  </a:cxn>
                  <a:cxn ang="0">
                    <a:pos x="215" y="124"/>
                  </a:cxn>
                  <a:cxn ang="0">
                    <a:pos x="187" y="107"/>
                  </a:cxn>
                  <a:cxn ang="0">
                    <a:pos x="204" y="141"/>
                  </a:cxn>
                  <a:cxn ang="0">
                    <a:pos x="176" y="153"/>
                  </a:cxn>
                  <a:cxn ang="0">
                    <a:pos x="176" y="153"/>
                  </a:cxn>
                </a:cxnLst>
                <a:rect l="0" t="0" r="r" b="b"/>
                <a:pathLst>
                  <a:path w="283" h="351">
                    <a:moveTo>
                      <a:pt x="147" y="68"/>
                    </a:moveTo>
                    <a:lnTo>
                      <a:pt x="130" y="17"/>
                    </a:lnTo>
                    <a:lnTo>
                      <a:pt x="153" y="0"/>
                    </a:lnTo>
                    <a:lnTo>
                      <a:pt x="176" y="68"/>
                    </a:lnTo>
                    <a:lnTo>
                      <a:pt x="210" y="79"/>
                    </a:lnTo>
                    <a:lnTo>
                      <a:pt x="238" y="102"/>
                    </a:lnTo>
                    <a:lnTo>
                      <a:pt x="266" y="130"/>
                    </a:lnTo>
                    <a:lnTo>
                      <a:pt x="278" y="158"/>
                    </a:lnTo>
                    <a:lnTo>
                      <a:pt x="283" y="198"/>
                    </a:lnTo>
                    <a:lnTo>
                      <a:pt x="283" y="232"/>
                    </a:lnTo>
                    <a:lnTo>
                      <a:pt x="266" y="266"/>
                    </a:lnTo>
                    <a:lnTo>
                      <a:pt x="244" y="300"/>
                    </a:lnTo>
                    <a:lnTo>
                      <a:pt x="215" y="323"/>
                    </a:lnTo>
                    <a:lnTo>
                      <a:pt x="181" y="345"/>
                    </a:lnTo>
                    <a:lnTo>
                      <a:pt x="147" y="351"/>
                    </a:lnTo>
                    <a:lnTo>
                      <a:pt x="108" y="351"/>
                    </a:lnTo>
                    <a:lnTo>
                      <a:pt x="73" y="340"/>
                    </a:lnTo>
                    <a:lnTo>
                      <a:pt x="45" y="317"/>
                    </a:lnTo>
                    <a:lnTo>
                      <a:pt x="22" y="289"/>
                    </a:lnTo>
                    <a:lnTo>
                      <a:pt x="5" y="260"/>
                    </a:lnTo>
                    <a:lnTo>
                      <a:pt x="0" y="221"/>
                    </a:lnTo>
                    <a:lnTo>
                      <a:pt x="5" y="187"/>
                    </a:lnTo>
                    <a:lnTo>
                      <a:pt x="17" y="153"/>
                    </a:lnTo>
                    <a:lnTo>
                      <a:pt x="39" y="119"/>
                    </a:lnTo>
                    <a:lnTo>
                      <a:pt x="68" y="96"/>
                    </a:lnTo>
                    <a:lnTo>
                      <a:pt x="91" y="79"/>
                    </a:lnTo>
                    <a:lnTo>
                      <a:pt x="119" y="68"/>
                    </a:lnTo>
                    <a:lnTo>
                      <a:pt x="147" y="68"/>
                    </a:lnTo>
                    <a:lnTo>
                      <a:pt x="147" y="68"/>
                    </a:lnTo>
                    <a:close/>
                    <a:moveTo>
                      <a:pt x="176" y="153"/>
                    </a:moveTo>
                    <a:lnTo>
                      <a:pt x="164" y="130"/>
                    </a:lnTo>
                    <a:lnTo>
                      <a:pt x="153" y="102"/>
                    </a:lnTo>
                    <a:lnTo>
                      <a:pt x="113" y="113"/>
                    </a:lnTo>
                    <a:lnTo>
                      <a:pt x="91" y="124"/>
                    </a:lnTo>
                    <a:lnTo>
                      <a:pt x="68" y="147"/>
                    </a:lnTo>
                    <a:lnTo>
                      <a:pt x="51" y="170"/>
                    </a:lnTo>
                    <a:lnTo>
                      <a:pt x="39" y="198"/>
                    </a:lnTo>
                    <a:lnTo>
                      <a:pt x="34" y="226"/>
                    </a:lnTo>
                    <a:lnTo>
                      <a:pt x="39" y="249"/>
                    </a:lnTo>
                    <a:lnTo>
                      <a:pt x="51" y="272"/>
                    </a:lnTo>
                    <a:lnTo>
                      <a:pt x="68" y="294"/>
                    </a:lnTo>
                    <a:lnTo>
                      <a:pt x="102" y="311"/>
                    </a:lnTo>
                    <a:lnTo>
                      <a:pt x="136" y="317"/>
                    </a:lnTo>
                    <a:lnTo>
                      <a:pt x="176" y="306"/>
                    </a:lnTo>
                    <a:lnTo>
                      <a:pt x="215" y="272"/>
                    </a:lnTo>
                    <a:lnTo>
                      <a:pt x="244" y="232"/>
                    </a:lnTo>
                    <a:lnTo>
                      <a:pt x="249" y="192"/>
                    </a:lnTo>
                    <a:lnTo>
                      <a:pt x="244" y="153"/>
                    </a:lnTo>
                    <a:lnTo>
                      <a:pt x="215" y="124"/>
                    </a:lnTo>
                    <a:lnTo>
                      <a:pt x="187" y="107"/>
                    </a:lnTo>
                    <a:lnTo>
                      <a:pt x="204" y="141"/>
                    </a:lnTo>
                    <a:lnTo>
                      <a:pt x="176" y="153"/>
                    </a:lnTo>
                    <a:lnTo>
                      <a:pt x="176" y="15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86" name="Freeform 42"/>
              <p:cNvSpPr>
                <a:spLocks noEditPoints="1"/>
              </p:cNvSpPr>
              <p:nvPr/>
            </p:nvSpPr>
            <p:spPr bwMode="gray">
              <a:xfrm>
                <a:off x="-8250240" y="10071102"/>
                <a:ext cx="468313" cy="423863"/>
              </a:xfrm>
              <a:custGeom>
                <a:avLst/>
                <a:gdLst/>
                <a:ahLst/>
                <a:cxnLst>
                  <a:cxn ang="0">
                    <a:pos x="295" y="17"/>
                  </a:cxn>
                  <a:cxn ang="0">
                    <a:pos x="164" y="267"/>
                  </a:cxn>
                  <a:cxn ang="0">
                    <a:pos x="68" y="221"/>
                  </a:cxn>
                  <a:cxn ang="0">
                    <a:pos x="51" y="204"/>
                  </a:cxn>
                  <a:cxn ang="0">
                    <a:pos x="34" y="198"/>
                  </a:cxn>
                  <a:cxn ang="0">
                    <a:pos x="11" y="170"/>
                  </a:cxn>
                  <a:cxn ang="0">
                    <a:pos x="0" y="130"/>
                  </a:cxn>
                  <a:cxn ang="0">
                    <a:pos x="6" y="113"/>
                  </a:cxn>
                  <a:cxn ang="0">
                    <a:pos x="11" y="96"/>
                  </a:cxn>
                  <a:cxn ang="0">
                    <a:pos x="34" y="68"/>
                  </a:cxn>
                  <a:cxn ang="0">
                    <a:pos x="62" y="51"/>
                  </a:cxn>
                  <a:cxn ang="0">
                    <a:pos x="96" y="51"/>
                  </a:cxn>
                  <a:cxn ang="0">
                    <a:pos x="147" y="68"/>
                  </a:cxn>
                  <a:cxn ang="0">
                    <a:pos x="210" y="102"/>
                  </a:cxn>
                  <a:cxn ang="0">
                    <a:pos x="261" y="0"/>
                  </a:cxn>
                  <a:cxn ang="0">
                    <a:pos x="295" y="17"/>
                  </a:cxn>
                  <a:cxn ang="0">
                    <a:pos x="295" y="17"/>
                  </a:cxn>
                  <a:cxn ang="0">
                    <a:pos x="193" y="130"/>
                  </a:cxn>
                  <a:cxn ang="0">
                    <a:pos x="130" y="96"/>
                  </a:cxn>
                  <a:cxn ang="0">
                    <a:pos x="102" y="85"/>
                  </a:cxn>
                  <a:cxn ang="0">
                    <a:pos x="79" y="85"/>
                  </a:cxn>
                  <a:cxn ang="0">
                    <a:pos x="62" y="96"/>
                  </a:cxn>
                  <a:cxn ang="0">
                    <a:pos x="45" y="113"/>
                  </a:cxn>
                  <a:cxn ang="0">
                    <a:pos x="40" y="130"/>
                  </a:cxn>
                  <a:cxn ang="0">
                    <a:pos x="40" y="142"/>
                  </a:cxn>
                  <a:cxn ang="0">
                    <a:pos x="57" y="170"/>
                  </a:cxn>
                  <a:cxn ang="0">
                    <a:pos x="62" y="176"/>
                  </a:cxn>
                  <a:cxn ang="0">
                    <a:pos x="85" y="187"/>
                  </a:cxn>
                  <a:cxn ang="0">
                    <a:pos x="147" y="221"/>
                  </a:cxn>
                  <a:cxn ang="0">
                    <a:pos x="193" y="130"/>
                  </a:cxn>
                  <a:cxn ang="0">
                    <a:pos x="193" y="130"/>
                  </a:cxn>
                </a:cxnLst>
                <a:rect l="0" t="0" r="r" b="b"/>
                <a:pathLst>
                  <a:path w="295" h="267">
                    <a:moveTo>
                      <a:pt x="295" y="17"/>
                    </a:moveTo>
                    <a:lnTo>
                      <a:pt x="164" y="267"/>
                    </a:lnTo>
                    <a:lnTo>
                      <a:pt x="68" y="221"/>
                    </a:lnTo>
                    <a:lnTo>
                      <a:pt x="51" y="204"/>
                    </a:lnTo>
                    <a:lnTo>
                      <a:pt x="34" y="198"/>
                    </a:lnTo>
                    <a:lnTo>
                      <a:pt x="11" y="170"/>
                    </a:lnTo>
                    <a:lnTo>
                      <a:pt x="0" y="130"/>
                    </a:lnTo>
                    <a:lnTo>
                      <a:pt x="6" y="113"/>
                    </a:lnTo>
                    <a:lnTo>
                      <a:pt x="11" y="96"/>
                    </a:lnTo>
                    <a:lnTo>
                      <a:pt x="34" y="68"/>
                    </a:lnTo>
                    <a:lnTo>
                      <a:pt x="62" y="51"/>
                    </a:lnTo>
                    <a:lnTo>
                      <a:pt x="96" y="51"/>
                    </a:lnTo>
                    <a:lnTo>
                      <a:pt x="147" y="68"/>
                    </a:lnTo>
                    <a:lnTo>
                      <a:pt x="210" y="102"/>
                    </a:lnTo>
                    <a:lnTo>
                      <a:pt x="261" y="0"/>
                    </a:lnTo>
                    <a:lnTo>
                      <a:pt x="295" y="17"/>
                    </a:lnTo>
                    <a:lnTo>
                      <a:pt x="295" y="17"/>
                    </a:lnTo>
                    <a:close/>
                    <a:moveTo>
                      <a:pt x="193" y="130"/>
                    </a:moveTo>
                    <a:lnTo>
                      <a:pt x="130" y="96"/>
                    </a:lnTo>
                    <a:lnTo>
                      <a:pt x="102" y="85"/>
                    </a:lnTo>
                    <a:lnTo>
                      <a:pt x="79" y="85"/>
                    </a:lnTo>
                    <a:lnTo>
                      <a:pt x="62" y="96"/>
                    </a:lnTo>
                    <a:lnTo>
                      <a:pt x="45" y="113"/>
                    </a:lnTo>
                    <a:lnTo>
                      <a:pt x="40" y="130"/>
                    </a:lnTo>
                    <a:lnTo>
                      <a:pt x="40" y="142"/>
                    </a:lnTo>
                    <a:lnTo>
                      <a:pt x="57" y="170"/>
                    </a:lnTo>
                    <a:lnTo>
                      <a:pt x="62" y="176"/>
                    </a:lnTo>
                    <a:lnTo>
                      <a:pt x="85" y="187"/>
                    </a:lnTo>
                    <a:lnTo>
                      <a:pt x="147" y="221"/>
                    </a:lnTo>
                    <a:lnTo>
                      <a:pt x="193" y="130"/>
                    </a:lnTo>
                    <a:lnTo>
                      <a:pt x="193" y="13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87" name="Freeform 43"/>
              <p:cNvSpPr>
                <a:spLocks noEditPoints="1"/>
              </p:cNvSpPr>
              <p:nvPr/>
            </p:nvSpPr>
            <p:spPr bwMode="gray">
              <a:xfrm>
                <a:off x="-7467601" y="10277477"/>
                <a:ext cx="431801" cy="468313"/>
              </a:xfrm>
              <a:custGeom>
                <a:avLst/>
                <a:gdLst/>
                <a:ahLst/>
                <a:cxnLst>
                  <a:cxn ang="0">
                    <a:pos x="267" y="176"/>
                  </a:cxn>
                  <a:cxn ang="0">
                    <a:pos x="244" y="239"/>
                  </a:cxn>
                  <a:cxn ang="0">
                    <a:pos x="204" y="273"/>
                  </a:cxn>
                  <a:cxn ang="0">
                    <a:pos x="153" y="295"/>
                  </a:cxn>
                  <a:cxn ang="0">
                    <a:pos x="102" y="290"/>
                  </a:cxn>
                  <a:cxn ang="0">
                    <a:pos x="63" y="278"/>
                  </a:cxn>
                  <a:cxn ang="0">
                    <a:pos x="34" y="256"/>
                  </a:cxn>
                  <a:cxn ang="0">
                    <a:pos x="17" y="227"/>
                  </a:cxn>
                  <a:cxn ang="0">
                    <a:pos x="0" y="193"/>
                  </a:cxn>
                  <a:cxn ang="0">
                    <a:pos x="0" y="154"/>
                  </a:cxn>
                  <a:cxn ang="0">
                    <a:pos x="6" y="114"/>
                  </a:cxn>
                  <a:cxn ang="0">
                    <a:pos x="17" y="80"/>
                  </a:cxn>
                  <a:cxn ang="0">
                    <a:pos x="40" y="46"/>
                  </a:cxn>
                  <a:cxn ang="0">
                    <a:pos x="68" y="23"/>
                  </a:cxn>
                  <a:cxn ang="0">
                    <a:pos x="102" y="6"/>
                  </a:cxn>
                  <a:cxn ang="0">
                    <a:pos x="136" y="0"/>
                  </a:cxn>
                  <a:cxn ang="0">
                    <a:pos x="170" y="6"/>
                  </a:cxn>
                  <a:cxn ang="0">
                    <a:pos x="204" y="23"/>
                  </a:cxn>
                  <a:cxn ang="0">
                    <a:pos x="233" y="40"/>
                  </a:cxn>
                  <a:cxn ang="0">
                    <a:pos x="255" y="74"/>
                  </a:cxn>
                  <a:cxn ang="0">
                    <a:pos x="267" y="108"/>
                  </a:cxn>
                  <a:cxn ang="0">
                    <a:pos x="272" y="142"/>
                  </a:cxn>
                  <a:cxn ang="0">
                    <a:pos x="267" y="176"/>
                  </a:cxn>
                  <a:cxn ang="0">
                    <a:pos x="267" y="176"/>
                  </a:cxn>
                  <a:cxn ang="0">
                    <a:pos x="227" y="165"/>
                  </a:cxn>
                  <a:cxn ang="0">
                    <a:pos x="233" y="120"/>
                  </a:cxn>
                  <a:cxn ang="0">
                    <a:pos x="221" y="85"/>
                  </a:cxn>
                  <a:cxn ang="0">
                    <a:pos x="199" y="57"/>
                  </a:cxn>
                  <a:cxn ang="0">
                    <a:pos x="165" y="40"/>
                  </a:cxn>
                  <a:cxn ang="0">
                    <a:pos x="125" y="34"/>
                  </a:cxn>
                  <a:cxn ang="0">
                    <a:pos x="91" y="51"/>
                  </a:cxn>
                  <a:cxn ang="0">
                    <a:pos x="63" y="80"/>
                  </a:cxn>
                  <a:cxn ang="0">
                    <a:pos x="40" y="125"/>
                  </a:cxn>
                  <a:cxn ang="0">
                    <a:pos x="40" y="159"/>
                  </a:cxn>
                  <a:cxn ang="0">
                    <a:pos x="40" y="188"/>
                  </a:cxn>
                  <a:cxn ang="0">
                    <a:pos x="46" y="210"/>
                  </a:cxn>
                  <a:cxn ang="0">
                    <a:pos x="63" y="233"/>
                  </a:cxn>
                  <a:cxn ang="0">
                    <a:pos x="85" y="250"/>
                  </a:cxn>
                  <a:cxn ang="0">
                    <a:pos x="108" y="261"/>
                  </a:cxn>
                  <a:cxn ang="0">
                    <a:pos x="142" y="261"/>
                  </a:cxn>
                  <a:cxn ang="0">
                    <a:pos x="182" y="250"/>
                  </a:cxn>
                  <a:cxn ang="0">
                    <a:pos x="210" y="216"/>
                  </a:cxn>
                  <a:cxn ang="0">
                    <a:pos x="227" y="165"/>
                  </a:cxn>
                  <a:cxn ang="0">
                    <a:pos x="227" y="165"/>
                  </a:cxn>
                </a:cxnLst>
                <a:rect l="0" t="0" r="r" b="b"/>
                <a:pathLst>
                  <a:path w="272" h="295">
                    <a:moveTo>
                      <a:pt x="267" y="176"/>
                    </a:moveTo>
                    <a:lnTo>
                      <a:pt x="244" y="239"/>
                    </a:lnTo>
                    <a:lnTo>
                      <a:pt x="204" y="273"/>
                    </a:lnTo>
                    <a:lnTo>
                      <a:pt x="153" y="295"/>
                    </a:lnTo>
                    <a:lnTo>
                      <a:pt x="102" y="290"/>
                    </a:lnTo>
                    <a:lnTo>
                      <a:pt x="63" y="278"/>
                    </a:lnTo>
                    <a:lnTo>
                      <a:pt x="34" y="256"/>
                    </a:lnTo>
                    <a:lnTo>
                      <a:pt x="17" y="227"/>
                    </a:lnTo>
                    <a:lnTo>
                      <a:pt x="0" y="193"/>
                    </a:lnTo>
                    <a:lnTo>
                      <a:pt x="0" y="154"/>
                    </a:lnTo>
                    <a:lnTo>
                      <a:pt x="6" y="114"/>
                    </a:lnTo>
                    <a:lnTo>
                      <a:pt x="17" y="80"/>
                    </a:lnTo>
                    <a:lnTo>
                      <a:pt x="40" y="46"/>
                    </a:lnTo>
                    <a:lnTo>
                      <a:pt x="68" y="23"/>
                    </a:lnTo>
                    <a:lnTo>
                      <a:pt x="102" y="6"/>
                    </a:lnTo>
                    <a:lnTo>
                      <a:pt x="136" y="0"/>
                    </a:lnTo>
                    <a:lnTo>
                      <a:pt x="170" y="6"/>
                    </a:lnTo>
                    <a:lnTo>
                      <a:pt x="204" y="23"/>
                    </a:lnTo>
                    <a:lnTo>
                      <a:pt x="233" y="40"/>
                    </a:lnTo>
                    <a:lnTo>
                      <a:pt x="255" y="74"/>
                    </a:lnTo>
                    <a:lnTo>
                      <a:pt x="267" y="108"/>
                    </a:lnTo>
                    <a:lnTo>
                      <a:pt x="272" y="142"/>
                    </a:lnTo>
                    <a:lnTo>
                      <a:pt x="267" y="176"/>
                    </a:lnTo>
                    <a:lnTo>
                      <a:pt x="267" y="176"/>
                    </a:lnTo>
                    <a:close/>
                    <a:moveTo>
                      <a:pt x="227" y="165"/>
                    </a:moveTo>
                    <a:lnTo>
                      <a:pt x="233" y="120"/>
                    </a:lnTo>
                    <a:lnTo>
                      <a:pt x="221" y="85"/>
                    </a:lnTo>
                    <a:lnTo>
                      <a:pt x="199" y="57"/>
                    </a:lnTo>
                    <a:lnTo>
                      <a:pt x="165" y="40"/>
                    </a:lnTo>
                    <a:lnTo>
                      <a:pt x="125" y="34"/>
                    </a:lnTo>
                    <a:lnTo>
                      <a:pt x="91" y="51"/>
                    </a:lnTo>
                    <a:lnTo>
                      <a:pt x="63" y="80"/>
                    </a:lnTo>
                    <a:lnTo>
                      <a:pt x="40" y="125"/>
                    </a:lnTo>
                    <a:lnTo>
                      <a:pt x="40" y="159"/>
                    </a:lnTo>
                    <a:lnTo>
                      <a:pt x="40" y="188"/>
                    </a:lnTo>
                    <a:lnTo>
                      <a:pt x="46" y="210"/>
                    </a:lnTo>
                    <a:lnTo>
                      <a:pt x="63" y="233"/>
                    </a:lnTo>
                    <a:lnTo>
                      <a:pt x="85" y="250"/>
                    </a:lnTo>
                    <a:lnTo>
                      <a:pt x="108" y="261"/>
                    </a:lnTo>
                    <a:lnTo>
                      <a:pt x="142" y="261"/>
                    </a:lnTo>
                    <a:lnTo>
                      <a:pt x="182" y="250"/>
                    </a:lnTo>
                    <a:lnTo>
                      <a:pt x="210" y="216"/>
                    </a:lnTo>
                    <a:lnTo>
                      <a:pt x="227" y="165"/>
                    </a:lnTo>
                    <a:lnTo>
                      <a:pt x="227" y="16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88" name="Freeform 44"/>
              <p:cNvSpPr>
                <a:spLocks/>
              </p:cNvSpPr>
              <p:nvPr/>
            </p:nvSpPr>
            <p:spPr bwMode="gray">
              <a:xfrm>
                <a:off x="-6611938" y="10385427"/>
                <a:ext cx="350838" cy="450850"/>
              </a:xfrm>
              <a:custGeom>
                <a:avLst/>
                <a:gdLst/>
                <a:ahLst/>
                <a:cxnLst>
                  <a:cxn ang="0">
                    <a:pos x="221" y="0"/>
                  </a:cxn>
                  <a:cxn ang="0">
                    <a:pos x="221" y="284"/>
                  </a:cxn>
                  <a:cxn ang="0">
                    <a:pos x="187" y="284"/>
                  </a:cxn>
                  <a:cxn ang="0">
                    <a:pos x="40" y="63"/>
                  </a:cxn>
                  <a:cxn ang="0">
                    <a:pos x="40" y="278"/>
                  </a:cxn>
                  <a:cxn ang="0">
                    <a:pos x="0" y="278"/>
                  </a:cxn>
                  <a:cxn ang="0">
                    <a:pos x="0" y="0"/>
                  </a:cxn>
                  <a:cxn ang="0">
                    <a:pos x="40" y="0"/>
                  </a:cxn>
                  <a:cxn ang="0">
                    <a:pos x="187" y="222"/>
                  </a:cxn>
                  <a:cxn ang="0">
                    <a:pos x="187" y="0"/>
                  </a:cxn>
                  <a:cxn ang="0">
                    <a:pos x="221" y="0"/>
                  </a:cxn>
                </a:cxnLst>
                <a:rect l="0" t="0" r="r" b="b"/>
                <a:pathLst>
                  <a:path w="221" h="284">
                    <a:moveTo>
                      <a:pt x="221" y="0"/>
                    </a:moveTo>
                    <a:lnTo>
                      <a:pt x="221" y="284"/>
                    </a:lnTo>
                    <a:lnTo>
                      <a:pt x="187" y="284"/>
                    </a:lnTo>
                    <a:lnTo>
                      <a:pt x="40" y="63"/>
                    </a:lnTo>
                    <a:lnTo>
                      <a:pt x="40" y="278"/>
                    </a:lnTo>
                    <a:lnTo>
                      <a:pt x="0" y="278"/>
                    </a:lnTo>
                    <a:lnTo>
                      <a:pt x="0" y="0"/>
                    </a:lnTo>
                    <a:lnTo>
                      <a:pt x="40" y="0"/>
                    </a:lnTo>
                    <a:lnTo>
                      <a:pt x="187" y="222"/>
                    </a:lnTo>
                    <a:lnTo>
                      <a:pt x="187" y="0"/>
                    </a:lnTo>
                    <a:lnTo>
                      <a:pt x="221"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89" name="Freeform 45"/>
              <p:cNvSpPr>
                <a:spLocks/>
              </p:cNvSpPr>
              <p:nvPr/>
            </p:nvSpPr>
            <p:spPr bwMode="gray">
              <a:xfrm>
                <a:off x="-5883274" y="10242552"/>
                <a:ext cx="522288" cy="530225"/>
              </a:xfrm>
              <a:custGeom>
                <a:avLst/>
                <a:gdLst/>
                <a:ahLst/>
                <a:cxnLst>
                  <a:cxn ang="0">
                    <a:pos x="261" y="0"/>
                  </a:cxn>
                  <a:cxn ang="0">
                    <a:pos x="329" y="272"/>
                  </a:cxn>
                  <a:cxn ang="0">
                    <a:pos x="278" y="283"/>
                  </a:cxn>
                  <a:cxn ang="0">
                    <a:pos x="165" y="107"/>
                  </a:cxn>
                  <a:cxn ang="0">
                    <a:pos x="148" y="85"/>
                  </a:cxn>
                  <a:cxn ang="0">
                    <a:pos x="142" y="68"/>
                  </a:cxn>
                  <a:cxn ang="0">
                    <a:pos x="142" y="90"/>
                  </a:cxn>
                  <a:cxn ang="0">
                    <a:pos x="136" y="119"/>
                  </a:cxn>
                  <a:cxn ang="0">
                    <a:pos x="119" y="323"/>
                  </a:cxn>
                  <a:cxn ang="0">
                    <a:pos x="68" y="334"/>
                  </a:cxn>
                  <a:cxn ang="0">
                    <a:pos x="0" y="62"/>
                  </a:cxn>
                  <a:cxn ang="0">
                    <a:pos x="34" y="51"/>
                  </a:cxn>
                  <a:cxn ang="0">
                    <a:pos x="91" y="283"/>
                  </a:cxn>
                  <a:cxn ang="0">
                    <a:pos x="119" y="34"/>
                  </a:cxn>
                  <a:cxn ang="0">
                    <a:pos x="148" y="22"/>
                  </a:cxn>
                  <a:cxn ang="0">
                    <a:pos x="284" y="238"/>
                  </a:cxn>
                  <a:cxn ang="0">
                    <a:pos x="227" y="5"/>
                  </a:cxn>
                  <a:cxn ang="0">
                    <a:pos x="261" y="0"/>
                  </a:cxn>
                  <a:cxn ang="0">
                    <a:pos x="261" y="0"/>
                  </a:cxn>
                </a:cxnLst>
                <a:rect l="0" t="0" r="r" b="b"/>
                <a:pathLst>
                  <a:path w="329" h="334">
                    <a:moveTo>
                      <a:pt x="261" y="0"/>
                    </a:moveTo>
                    <a:lnTo>
                      <a:pt x="329" y="272"/>
                    </a:lnTo>
                    <a:lnTo>
                      <a:pt x="278" y="283"/>
                    </a:lnTo>
                    <a:lnTo>
                      <a:pt x="165" y="107"/>
                    </a:lnTo>
                    <a:lnTo>
                      <a:pt x="148" y="85"/>
                    </a:lnTo>
                    <a:lnTo>
                      <a:pt x="142" y="68"/>
                    </a:lnTo>
                    <a:lnTo>
                      <a:pt x="142" y="90"/>
                    </a:lnTo>
                    <a:lnTo>
                      <a:pt x="136" y="119"/>
                    </a:lnTo>
                    <a:lnTo>
                      <a:pt x="119" y="323"/>
                    </a:lnTo>
                    <a:lnTo>
                      <a:pt x="68" y="334"/>
                    </a:lnTo>
                    <a:lnTo>
                      <a:pt x="0" y="62"/>
                    </a:lnTo>
                    <a:lnTo>
                      <a:pt x="34" y="51"/>
                    </a:lnTo>
                    <a:lnTo>
                      <a:pt x="91" y="283"/>
                    </a:lnTo>
                    <a:lnTo>
                      <a:pt x="119" y="34"/>
                    </a:lnTo>
                    <a:lnTo>
                      <a:pt x="148" y="22"/>
                    </a:lnTo>
                    <a:lnTo>
                      <a:pt x="284" y="238"/>
                    </a:lnTo>
                    <a:lnTo>
                      <a:pt x="227" y="5"/>
                    </a:lnTo>
                    <a:lnTo>
                      <a:pt x="261" y="0"/>
                    </a:lnTo>
                    <a:lnTo>
                      <a:pt x="261"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90" name="Freeform 46"/>
              <p:cNvSpPr>
                <a:spLocks/>
              </p:cNvSpPr>
              <p:nvPr/>
            </p:nvSpPr>
            <p:spPr bwMode="gray">
              <a:xfrm>
                <a:off x="-5100636" y="9963152"/>
                <a:ext cx="450851" cy="422275"/>
              </a:xfrm>
              <a:custGeom>
                <a:avLst/>
                <a:gdLst/>
                <a:ahLst/>
                <a:cxnLst>
                  <a:cxn ang="0">
                    <a:pos x="154" y="0"/>
                  </a:cxn>
                  <a:cxn ang="0">
                    <a:pos x="284" y="249"/>
                  </a:cxn>
                  <a:cxn ang="0">
                    <a:pos x="256" y="266"/>
                  </a:cxn>
                  <a:cxn ang="0">
                    <a:pos x="137" y="45"/>
                  </a:cxn>
                  <a:cxn ang="0">
                    <a:pos x="17" y="108"/>
                  </a:cxn>
                  <a:cxn ang="0">
                    <a:pos x="0" y="79"/>
                  </a:cxn>
                  <a:cxn ang="0">
                    <a:pos x="154" y="0"/>
                  </a:cxn>
                </a:cxnLst>
                <a:rect l="0" t="0" r="r" b="b"/>
                <a:pathLst>
                  <a:path w="284" h="266">
                    <a:moveTo>
                      <a:pt x="154" y="0"/>
                    </a:moveTo>
                    <a:lnTo>
                      <a:pt x="284" y="249"/>
                    </a:lnTo>
                    <a:lnTo>
                      <a:pt x="256" y="266"/>
                    </a:lnTo>
                    <a:lnTo>
                      <a:pt x="137" y="45"/>
                    </a:lnTo>
                    <a:lnTo>
                      <a:pt x="17" y="108"/>
                    </a:lnTo>
                    <a:lnTo>
                      <a:pt x="0" y="79"/>
                    </a:lnTo>
                    <a:lnTo>
                      <a:pt x="15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91" name="Freeform 47"/>
              <p:cNvSpPr>
                <a:spLocks/>
              </p:cNvSpPr>
              <p:nvPr/>
            </p:nvSpPr>
            <p:spPr bwMode="gray">
              <a:xfrm>
                <a:off x="-4478335" y="9467852"/>
                <a:ext cx="566738" cy="576263"/>
              </a:xfrm>
              <a:custGeom>
                <a:avLst/>
                <a:gdLst/>
                <a:ahLst/>
                <a:cxnLst>
                  <a:cxn ang="0">
                    <a:pos x="170" y="0"/>
                  </a:cxn>
                  <a:cxn ang="0">
                    <a:pos x="357" y="210"/>
                  </a:cxn>
                  <a:cxn ang="0">
                    <a:pos x="329" y="233"/>
                  </a:cxn>
                  <a:cxn ang="0">
                    <a:pos x="238" y="131"/>
                  </a:cxn>
                  <a:cxn ang="0">
                    <a:pos x="226" y="329"/>
                  </a:cxn>
                  <a:cxn ang="0">
                    <a:pos x="187" y="363"/>
                  </a:cxn>
                  <a:cxn ang="0">
                    <a:pos x="198" y="199"/>
                  </a:cxn>
                  <a:cxn ang="0">
                    <a:pos x="0" y="153"/>
                  </a:cxn>
                  <a:cxn ang="0">
                    <a:pos x="34" y="119"/>
                  </a:cxn>
                  <a:cxn ang="0">
                    <a:pos x="204" y="159"/>
                  </a:cxn>
                  <a:cxn ang="0">
                    <a:pos x="209" y="97"/>
                  </a:cxn>
                  <a:cxn ang="0">
                    <a:pos x="141" y="23"/>
                  </a:cxn>
                  <a:cxn ang="0">
                    <a:pos x="170" y="0"/>
                  </a:cxn>
                </a:cxnLst>
                <a:rect l="0" t="0" r="r" b="b"/>
                <a:pathLst>
                  <a:path w="357" h="363">
                    <a:moveTo>
                      <a:pt x="170" y="0"/>
                    </a:moveTo>
                    <a:lnTo>
                      <a:pt x="357" y="210"/>
                    </a:lnTo>
                    <a:lnTo>
                      <a:pt x="329" y="233"/>
                    </a:lnTo>
                    <a:lnTo>
                      <a:pt x="238" y="131"/>
                    </a:lnTo>
                    <a:lnTo>
                      <a:pt x="226" y="329"/>
                    </a:lnTo>
                    <a:lnTo>
                      <a:pt x="187" y="363"/>
                    </a:lnTo>
                    <a:lnTo>
                      <a:pt x="198" y="199"/>
                    </a:lnTo>
                    <a:lnTo>
                      <a:pt x="0" y="153"/>
                    </a:lnTo>
                    <a:lnTo>
                      <a:pt x="34" y="119"/>
                    </a:lnTo>
                    <a:lnTo>
                      <a:pt x="204" y="159"/>
                    </a:lnTo>
                    <a:lnTo>
                      <a:pt x="209" y="97"/>
                    </a:lnTo>
                    <a:lnTo>
                      <a:pt x="141" y="23"/>
                    </a:lnTo>
                    <a:lnTo>
                      <a:pt x="17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92" name="Freeform 48"/>
              <p:cNvSpPr>
                <a:spLocks/>
              </p:cNvSpPr>
              <p:nvPr/>
            </p:nvSpPr>
            <p:spPr bwMode="gray">
              <a:xfrm>
                <a:off x="-3840159" y="8918577"/>
                <a:ext cx="360363" cy="423863"/>
              </a:xfrm>
              <a:custGeom>
                <a:avLst/>
                <a:gdLst/>
                <a:ahLst/>
                <a:cxnLst>
                  <a:cxn ang="0">
                    <a:pos x="125" y="23"/>
                  </a:cxn>
                  <a:cxn ang="0">
                    <a:pos x="114" y="51"/>
                  </a:cxn>
                  <a:cxn ang="0">
                    <a:pos x="85" y="40"/>
                  </a:cxn>
                  <a:cxn ang="0">
                    <a:pos x="68" y="40"/>
                  </a:cxn>
                  <a:cxn ang="0">
                    <a:pos x="57" y="46"/>
                  </a:cxn>
                  <a:cxn ang="0">
                    <a:pos x="40" y="57"/>
                  </a:cxn>
                  <a:cxn ang="0">
                    <a:pos x="34" y="80"/>
                  </a:cxn>
                  <a:cxn ang="0">
                    <a:pos x="40" y="102"/>
                  </a:cxn>
                  <a:cxn ang="0">
                    <a:pos x="51" y="114"/>
                  </a:cxn>
                  <a:cxn ang="0">
                    <a:pos x="68" y="125"/>
                  </a:cxn>
                  <a:cxn ang="0">
                    <a:pos x="227" y="233"/>
                  </a:cxn>
                  <a:cxn ang="0">
                    <a:pos x="204" y="267"/>
                  </a:cxn>
                  <a:cxn ang="0">
                    <a:pos x="46" y="159"/>
                  </a:cxn>
                  <a:cxn ang="0">
                    <a:pos x="23" y="136"/>
                  </a:cxn>
                  <a:cxn ang="0">
                    <a:pos x="6" y="119"/>
                  </a:cxn>
                  <a:cxn ang="0">
                    <a:pos x="0" y="97"/>
                  </a:cxn>
                  <a:cxn ang="0">
                    <a:pos x="0" y="80"/>
                  </a:cxn>
                  <a:cxn ang="0">
                    <a:pos x="6" y="57"/>
                  </a:cxn>
                  <a:cxn ang="0">
                    <a:pos x="17" y="40"/>
                  </a:cxn>
                  <a:cxn ang="0">
                    <a:pos x="40" y="12"/>
                  </a:cxn>
                  <a:cxn ang="0">
                    <a:pos x="63" y="0"/>
                  </a:cxn>
                  <a:cxn ang="0">
                    <a:pos x="97" y="6"/>
                  </a:cxn>
                  <a:cxn ang="0">
                    <a:pos x="125" y="23"/>
                  </a:cxn>
                  <a:cxn ang="0">
                    <a:pos x="125" y="23"/>
                  </a:cxn>
                </a:cxnLst>
                <a:rect l="0" t="0" r="r" b="b"/>
                <a:pathLst>
                  <a:path w="227" h="267">
                    <a:moveTo>
                      <a:pt x="125" y="23"/>
                    </a:moveTo>
                    <a:lnTo>
                      <a:pt x="114" y="51"/>
                    </a:lnTo>
                    <a:lnTo>
                      <a:pt x="85" y="40"/>
                    </a:lnTo>
                    <a:lnTo>
                      <a:pt x="68" y="40"/>
                    </a:lnTo>
                    <a:lnTo>
                      <a:pt x="57" y="46"/>
                    </a:lnTo>
                    <a:lnTo>
                      <a:pt x="40" y="57"/>
                    </a:lnTo>
                    <a:lnTo>
                      <a:pt x="34" y="80"/>
                    </a:lnTo>
                    <a:lnTo>
                      <a:pt x="40" y="102"/>
                    </a:lnTo>
                    <a:lnTo>
                      <a:pt x="51" y="114"/>
                    </a:lnTo>
                    <a:lnTo>
                      <a:pt x="68" y="125"/>
                    </a:lnTo>
                    <a:lnTo>
                      <a:pt x="227" y="233"/>
                    </a:lnTo>
                    <a:lnTo>
                      <a:pt x="204" y="267"/>
                    </a:lnTo>
                    <a:lnTo>
                      <a:pt x="46" y="159"/>
                    </a:lnTo>
                    <a:lnTo>
                      <a:pt x="23" y="136"/>
                    </a:lnTo>
                    <a:lnTo>
                      <a:pt x="6" y="119"/>
                    </a:lnTo>
                    <a:lnTo>
                      <a:pt x="0" y="97"/>
                    </a:lnTo>
                    <a:lnTo>
                      <a:pt x="0" y="80"/>
                    </a:lnTo>
                    <a:lnTo>
                      <a:pt x="6" y="57"/>
                    </a:lnTo>
                    <a:lnTo>
                      <a:pt x="17" y="40"/>
                    </a:lnTo>
                    <a:lnTo>
                      <a:pt x="40" y="12"/>
                    </a:lnTo>
                    <a:lnTo>
                      <a:pt x="63" y="0"/>
                    </a:lnTo>
                    <a:lnTo>
                      <a:pt x="97" y="6"/>
                    </a:lnTo>
                    <a:lnTo>
                      <a:pt x="125" y="23"/>
                    </a:lnTo>
                    <a:lnTo>
                      <a:pt x="125"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93" name="Freeform 49"/>
              <p:cNvSpPr>
                <a:spLocks/>
              </p:cNvSpPr>
              <p:nvPr/>
            </p:nvSpPr>
            <p:spPr bwMode="gray">
              <a:xfrm>
                <a:off x="-3479796" y="8289927"/>
                <a:ext cx="441326" cy="215900"/>
              </a:xfrm>
              <a:custGeom>
                <a:avLst/>
                <a:gdLst/>
                <a:ahLst/>
                <a:cxnLst>
                  <a:cxn ang="0">
                    <a:pos x="11" y="0"/>
                  </a:cxn>
                  <a:cxn ang="0">
                    <a:pos x="278" y="102"/>
                  </a:cxn>
                  <a:cxn ang="0">
                    <a:pos x="267" y="136"/>
                  </a:cxn>
                  <a:cxn ang="0">
                    <a:pos x="0" y="34"/>
                  </a:cxn>
                  <a:cxn ang="0">
                    <a:pos x="11" y="0"/>
                  </a:cxn>
                </a:cxnLst>
                <a:rect l="0" t="0" r="r" b="b"/>
                <a:pathLst>
                  <a:path w="278" h="136">
                    <a:moveTo>
                      <a:pt x="11" y="0"/>
                    </a:moveTo>
                    <a:lnTo>
                      <a:pt x="278" y="102"/>
                    </a:lnTo>
                    <a:lnTo>
                      <a:pt x="267" y="136"/>
                    </a:lnTo>
                    <a:lnTo>
                      <a:pt x="0" y="34"/>
                    </a:lnTo>
                    <a:lnTo>
                      <a:pt x="11"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94" name="Freeform 50"/>
              <p:cNvSpPr>
                <a:spLocks/>
              </p:cNvSpPr>
              <p:nvPr/>
            </p:nvSpPr>
            <p:spPr bwMode="gray">
              <a:xfrm>
                <a:off x="-3308346" y="7397751"/>
                <a:ext cx="485776" cy="396875"/>
              </a:xfrm>
              <a:custGeom>
                <a:avLst/>
                <a:gdLst/>
                <a:ahLst/>
                <a:cxnLst>
                  <a:cxn ang="0">
                    <a:pos x="28" y="0"/>
                  </a:cxn>
                  <a:cxn ang="0">
                    <a:pos x="306" y="34"/>
                  </a:cxn>
                  <a:cxn ang="0">
                    <a:pos x="300" y="68"/>
                  </a:cxn>
                  <a:cxn ang="0">
                    <a:pos x="187" y="57"/>
                  </a:cxn>
                  <a:cxn ang="0">
                    <a:pos x="170" y="199"/>
                  </a:cxn>
                  <a:cxn ang="0">
                    <a:pos x="283" y="216"/>
                  </a:cxn>
                  <a:cxn ang="0">
                    <a:pos x="278" y="250"/>
                  </a:cxn>
                  <a:cxn ang="0">
                    <a:pos x="0" y="216"/>
                  </a:cxn>
                  <a:cxn ang="0">
                    <a:pos x="5" y="182"/>
                  </a:cxn>
                  <a:cxn ang="0">
                    <a:pos x="136" y="199"/>
                  </a:cxn>
                  <a:cxn ang="0">
                    <a:pos x="153" y="51"/>
                  </a:cxn>
                  <a:cxn ang="0">
                    <a:pos x="22" y="34"/>
                  </a:cxn>
                  <a:cxn ang="0">
                    <a:pos x="28" y="0"/>
                  </a:cxn>
                </a:cxnLst>
                <a:rect l="0" t="0" r="r" b="b"/>
                <a:pathLst>
                  <a:path w="306" h="250">
                    <a:moveTo>
                      <a:pt x="28" y="0"/>
                    </a:moveTo>
                    <a:lnTo>
                      <a:pt x="306" y="34"/>
                    </a:lnTo>
                    <a:lnTo>
                      <a:pt x="300" y="68"/>
                    </a:lnTo>
                    <a:lnTo>
                      <a:pt x="187" y="57"/>
                    </a:lnTo>
                    <a:lnTo>
                      <a:pt x="170" y="199"/>
                    </a:lnTo>
                    <a:lnTo>
                      <a:pt x="283" y="216"/>
                    </a:lnTo>
                    <a:lnTo>
                      <a:pt x="278" y="250"/>
                    </a:lnTo>
                    <a:lnTo>
                      <a:pt x="0" y="216"/>
                    </a:lnTo>
                    <a:lnTo>
                      <a:pt x="5" y="182"/>
                    </a:lnTo>
                    <a:lnTo>
                      <a:pt x="136" y="199"/>
                    </a:lnTo>
                    <a:lnTo>
                      <a:pt x="153" y="51"/>
                    </a:lnTo>
                    <a:lnTo>
                      <a:pt x="22" y="34"/>
                    </a:lnTo>
                    <a:lnTo>
                      <a:pt x="2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95" name="Freeform 51"/>
              <p:cNvSpPr>
                <a:spLocks/>
              </p:cNvSpPr>
              <p:nvPr/>
            </p:nvSpPr>
            <p:spPr bwMode="gray">
              <a:xfrm>
                <a:off x="-3300409" y="6570664"/>
                <a:ext cx="460376" cy="422275"/>
              </a:xfrm>
              <a:custGeom>
                <a:avLst/>
                <a:gdLst/>
                <a:ahLst/>
                <a:cxnLst>
                  <a:cxn ang="0">
                    <a:pos x="114" y="141"/>
                  </a:cxn>
                  <a:cxn ang="0">
                    <a:pos x="148" y="141"/>
                  </a:cxn>
                  <a:cxn ang="0">
                    <a:pos x="165" y="255"/>
                  </a:cxn>
                  <a:cxn ang="0">
                    <a:pos x="57" y="266"/>
                  </a:cxn>
                  <a:cxn ang="0">
                    <a:pos x="34" y="243"/>
                  </a:cxn>
                  <a:cxn ang="0">
                    <a:pos x="17" y="215"/>
                  </a:cxn>
                  <a:cxn ang="0">
                    <a:pos x="0" y="158"/>
                  </a:cxn>
                  <a:cxn ang="0">
                    <a:pos x="0" y="119"/>
                  </a:cxn>
                  <a:cxn ang="0">
                    <a:pos x="12" y="79"/>
                  </a:cxn>
                  <a:cxn ang="0">
                    <a:pos x="29" y="51"/>
                  </a:cxn>
                  <a:cxn ang="0">
                    <a:pos x="57" y="22"/>
                  </a:cxn>
                  <a:cxn ang="0">
                    <a:pos x="91" y="5"/>
                  </a:cxn>
                  <a:cxn ang="0">
                    <a:pos x="125" y="0"/>
                  </a:cxn>
                  <a:cxn ang="0">
                    <a:pos x="171" y="0"/>
                  </a:cxn>
                  <a:cxn ang="0">
                    <a:pos x="205" y="5"/>
                  </a:cxn>
                  <a:cxn ang="0">
                    <a:pos x="239" y="22"/>
                  </a:cxn>
                  <a:cxn ang="0">
                    <a:pos x="267" y="51"/>
                  </a:cxn>
                  <a:cxn ang="0">
                    <a:pos x="284" y="85"/>
                  </a:cxn>
                  <a:cxn ang="0">
                    <a:pos x="290" y="119"/>
                  </a:cxn>
                  <a:cxn ang="0">
                    <a:pos x="290" y="175"/>
                  </a:cxn>
                  <a:cxn ang="0">
                    <a:pos x="267" y="221"/>
                  </a:cxn>
                  <a:cxn ang="0">
                    <a:pos x="244" y="232"/>
                  </a:cxn>
                  <a:cxn ang="0">
                    <a:pos x="222" y="243"/>
                  </a:cxn>
                  <a:cxn ang="0">
                    <a:pos x="210" y="215"/>
                  </a:cxn>
                  <a:cxn ang="0">
                    <a:pos x="239" y="192"/>
                  </a:cxn>
                  <a:cxn ang="0">
                    <a:pos x="256" y="164"/>
                  </a:cxn>
                  <a:cxn ang="0">
                    <a:pos x="261" y="124"/>
                  </a:cxn>
                  <a:cxn ang="0">
                    <a:pos x="244" y="85"/>
                  </a:cxn>
                  <a:cxn ang="0">
                    <a:pos x="222" y="56"/>
                  </a:cxn>
                  <a:cxn ang="0">
                    <a:pos x="193" y="39"/>
                  </a:cxn>
                  <a:cxn ang="0">
                    <a:pos x="165" y="34"/>
                  </a:cxn>
                  <a:cxn ang="0">
                    <a:pos x="137" y="39"/>
                  </a:cxn>
                  <a:cxn ang="0">
                    <a:pos x="103" y="45"/>
                  </a:cxn>
                  <a:cxn ang="0">
                    <a:pos x="74" y="56"/>
                  </a:cxn>
                  <a:cxn ang="0">
                    <a:pos x="51" y="73"/>
                  </a:cxn>
                  <a:cxn ang="0">
                    <a:pos x="40" y="96"/>
                  </a:cxn>
                  <a:cxn ang="0">
                    <a:pos x="34" y="124"/>
                  </a:cxn>
                  <a:cxn ang="0">
                    <a:pos x="34" y="153"/>
                  </a:cxn>
                  <a:cxn ang="0">
                    <a:pos x="51" y="198"/>
                  </a:cxn>
                  <a:cxn ang="0">
                    <a:pos x="63" y="215"/>
                  </a:cxn>
                  <a:cxn ang="0">
                    <a:pos x="74" y="232"/>
                  </a:cxn>
                  <a:cxn ang="0">
                    <a:pos x="125" y="226"/>
                  </a:cxn>
                  <a:cxn ang="0">
                    <a:pos x="114" y="141"/>
                  </a:cxn>
                  <a:cxn ang="0">
                    <a:pos x="114" y="141"/>
                  </a:cxn>
                </a:cxnLst>
                <a:rect l="0" t="0" r="r" b="b"/>
                <a:pathLst>
                  <a:path w="290" h="266">
                    <a:moveTo>
                      <a:pt x="114" y="141"/>
                    </a:moveTo>
                    <a:lnTo>
                      <a:pt x="148" y="141"/>
                    </a:lnTo>
                    <a:lnTo>
                      <a:pt x="165" y="255"/>
                    </a:lnTo>
                    <a:lnTo>
                      <a:pt x="57" y="266"/>
                    </a:lnTo>
                    <a:lnTo>
                      <a:pt x="34" y="243"/>
                    </a:lnTo>
                    <a:lnTo>
                      <a:pt x="17" y="215"/>
                    </a:lnTo>
                    <a:lnTo>
                      <a:pt x="0" y="158"/>
                    </a:lnTo>
                    <a:lnTo>
                      <a:pt x="0" y="119"/>
                    </a:lnTo>
                    <a:lnTo>
                      <a:pt x="12" y="79"/>
                    </a:lnTo>
                    <a:lnTo>
                      <a:pt x="29" y="51"/>
                    </a:lnTo>
                    <a:lnTo>
                      <a:pt x="57" y="22"/>
                    </a:lnTo>
                    <a:lnTo>
                      <a:pt x="91" y="5"/>
                    </a:lnTo>
                    <a:lnTo>
                      <a:pt x="125" y="0"/>
                    </a:lnTo>
                    <a:lnTo>
                      <a:pt x="171" y="0"/>
                    </a:lnTo>
                    <a:lnTo>
                      <a:pt x="205" y="5"/>
                    </a:lnTo>
                    <a:lnTo>
                      <a:pt x="239" y="22"/>
                    </a:lnTo>
                    <a:lnTo>
                      <a:pt x="267" y="51"/>
                    </a:lnTo>
                    <a:lnTo>
                      <a:pt x="284" y="85"/>
                    </a:lnTo>
                    <a:lnTo>
                      <a:pt x="290" y="119"/>
                    </a:lnTo>
                    <a:lnTo>
                      <a:pt x="290" y="175"/>
                    </a:lnTo>
                    <a:lnTo>
                      <a:pt x="267" y="221"/>
                    </a:lnTo>
                    <a:lnTo>
                      <a:pt x="244" y="232"/>
                    </a:lnTo>
                    <a:lnTo>
                      <a:pt x="222" y="243"/>
                    </a:lnTo>
                    <a:lnTo>
                      <a:pt x="210" y="215"/>
                    </a:lnTo>
                    <a:lnTo>
                      <a:pt x="239" y="192"/>
                    </a:lnTo>
                    <a:lnTo>
                      <a:pt x="256" y="164"/>
                    </a:lnTo>
                    <a:lnTo>
                      <a:pt x="261" y="124"/>
                    </a:lnTo>
                    <a:lnTo>
                      <a:pt x="244" y="85"/>
                    </a:lnTo>
                    <a:lnTo>
                      <a:pt x="222" y="56"/>
                    </a:lnTo>
                    <a:lnTo>
                      <a:pt x="193" y="39"/>
                    </a:lnTo>
                    <a:lnTo>
                      <a:pt x="165" y="34"/>
                    </a:lnTo>
                    <a:lnTo>
                      <a:pt x="137" y="39"/>
                    </a:lnTo>
                    <a:lnTo>
                      <a:pt x="103" y="45"/>
                    </a:lnTo>
                    <a:lnTo>
                      <a:pt x="74" y="56"/>
                    </a:lnTo>
                    <a:lnTo>
                      <a:pt x="51" y="73"/>
                    </a:lnTo>
                    <a:lnTo>
                      <a:pt x="40" y="96"/>
                    </a:lnTo>
                    <a:lnTo>
                      <a:pt x="34" y="124"/>
                    </a:lnTo>
                    <a:lnTo>
                      <a:pt x="34" y="153"/>
                    </a:lnTo>
                    <a:lnTo>
                      <a:pt x="51" y="198"/>
                    </a:lnTo>
                    <a:lnTo>
                      <a:pt x="63" y="215"/>
                    </a:lnTo>
                    <a:lnTo>
                      <a:pt x="74" y="232"/>
                    </a:lnTo>
                    <a:lnTo>
                      <a:pt x="125" y="226"/>
                    </a:lnTo>
                    <a:lnTo>
                      <a:pt x="114" y="141"/>
                    </a:lnTo>
                    <a:lnTo>
                      <a:pt x="114" y="14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96" name="Freeform 52"/>
              <p:cNvSpPr>
                <a:spLocks/>
              </p:cNvSpPr>
              <p:nvPr/>
            </p:nvSpPr>
            <p:spPr bwMode="gray">
              <a:xfrm>
                <a:off x="-3533772" y="5768976"/>
                <a:ext cx="531813" cy="341313"/>
              </a:xfrm>
              <a:custGeom>
                <a:avLst/>
                <a:gdLst/>
                <a:ahLst/>
                <a:cxnLst>
                  <a:cxn ang="0">
                    <a:pos x="0" y="102"/>
                  </a:cxn>
                  <a:cxn ang="0">
                    <a:pos x="267" y="0"/>
                  </a:cxn>
                  <a:cxn ang="0">
                    <a:pos x="335" y="181"/>
                  </a:cxn>
                  <a:cxn ang="0">
                    <a:pos x="301" y="193"/>
                  </a:cxn>
                  <a:cxn ang="0">
                    <a:pos x="250" y="45"/>
                  </a:cxn>
                  <a:cxn ang="0">
                    <a:pos x="164" y="79"/>
                  </a:cxn>
                  <a:cxn ang="0">
                    <a:pos x="215" y="204"/>
                  </a:cxn>
                  <a:cxn ang="0">
                    <a:pos x="181" y="215"/>
                  </a:cxn>
                  <a:cxn ang="0">
                    <a:pos x="136" y="91"/>
                  </a:cxn>
                  <a:cxn ang="0">
                    <a:pos x="17" y="136"/>
                  </a:cxn>
                  <a:cxn ang="0">
                    <a:pos x="0" y="102"/>
                  </a:cxn>
                </a:cxnLst>
                <a:rect l="0" t="0" r="r" b="b"/>
                <a:pathLst>
                  <a:path w="335" h="215">
                    <a:moveTo>
                      <a:pt x="0" y="102"/>
                    </a:moveTo>
                    <a:lnTo>
                      <a:pt x="267" y="0"/>
                    </a:lnTo>
                    <a:lnTo>
                      <a:pt x="335" y="181"/>
                    </a:lnTo>
                    <a:lnTo>
                      <a:pt x="301" y="193"/>
                    </a:lnTo>
                    <a:lnTo>
                      <a:pt x="250" y="45"/>
                    </a:lnTo>
                    <a:lnTo>
                      <a:pt x="164" y="79"/>
                    </a:lnTo>
                    <a:lnTo>
                      <a:pt x="215" y="204"/>
                    </a:lnTo>
                    <a:lnTo>
                      <a:pt x="181" y="215"/>
                    </a:lnTo>
                    <a:lnTo>
                      <a:pt x="136" y="91"/>
                    </a:lnTo>
                    <a:lnTo>
                      <a:pt x="17" y="136"/>
                    </a:lnTo>
                    <a:lnTo>
                      <a:pt x="0" y="10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97" name="Freeform 53"/>
              <p:cNvSpPr>
                <a:spLocks/>
              </p:cNvSpPr>
              <p:nvPr/>
            </p:nvSpPr>
            <p:spPr bwMode="gray">
              <a:xfrm>
                <a:off x="-3929059" y="4994276"/>
                <a:ext cx="547688" cy="531813"/>
              </a:xfrm>
              <a:custGeom>
                <a:avLst/>
                <a:gdLst/>
                <a:ahLst/>
                <a:cxnLst>
                  <a:cxn ang="0">
                    <a:pos x="0" y="159"/>
                  </a:cxn>
                  <a:cxn ang="0">
                    <a:pos x="232" y="0"/>
                  </a:cxn>
                  <a:cxn ang="0">
                    <a:pos x="345" y="171"/>
                  </a:cxn>
                  <a:cxn ang="0">
                    <a:pos x="317" y="188"/>
                  </a:cxn>
                  <a:cxn ang="0">
                    <a:pos x="226" y="52"/>
                  </a:cxn>
                  <a:cxn ang="0">
                    <a:pos x="153" y="103"/>
                  </a:cxn>
                  <a:cxn ang="0">
                    <a:pos x="243" y="227"/>
                  </a:cxn>
                  <a:cxn ang="0">
                    <a:pos x="215" y="250"/>
                  </a:cxn>
                  <a:cxn ang="0">
                    <a:pos x="124" y="120"/>
                  </a:cxn>
                  <a:cxn ang="0">
                    <a:pos x="45" y="176"/>
                  </a:cxn>
                  <a:cxn ang="0">
                    <a:pos x="147" y="318"/>
                  </a:cxn>
                  <a:cxn ang="0">
                    <a:pos x="119" y="335"/>
                  </a:cxn>
                  <a:cxn ang="0">
                    <a:pos x="0" y="159"/>
                  </a:cxn>
                </a:cxnLst>
                <a:rect l="0" t="0" r="r" b="b"/>
                <a:pathLst>
                  <a:path w="345" h="335">
                    <a:moveTo>
                      <a:pt x="0" y="159"/>
                    </a:moveTo>
                    <a:lnTo>
                      <a:pt x="232" y="0"/>
                    </a:lnTo>
                    <a:lnTo>
                      <a:pt x="345" y="171"/>
                    </a:lnTo>
                    <a:lnTo>
                      <a:pt x="317" y="188"/>
                    </a:lnTo>
                    <a:lnTo>
                      <a:pt x="226" y="52"/>
                    </a:lnTo>
                    <a:lnTo>
                      <a:pt x="153" y="103"/>
                    </a:lnTo>
                    <a:lnTo>
                      <a:pt x="243" y="227"/>
                    </a:lnTo>
                    <a:lnTo>
                      <a:pt x="215" y="250"/>
                    </a:lnTo>
                    <a:lnTo>
                      <a:pt x="124" y="120"/>
                    </a:lnTo>
                    <a:lnTo>
                      <a:pt x="45" y="176"/>
                    </a:lnTo>
                    <a:lnTo>
                      <a:pt x="147" y="318"/>
                    </a:lnTo>
                    <a:lnTo>
                      <a:pt x="119" y="335"/>
                    </a:lnTo>
                    <a:lnTo>
                      <a:pt x="0" y="15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98" name="Freeform 54"/>
              <p:cNvSpPr>
                <a:spLocks noEditPoints="1"/>
              </p:cNvSpPr>
              <p:nvPr/>
            </p:nvSpPr>
            <p:spPr bwMode="gray">
              <a:xfrm>
                <a:off x="-4487860" y="4356100"/>
                <a:ext cx="495301" cy="503238"/>
              </a:xfrm>
              <a:custGeom>
                <a:avLst/>
                <a:gdLst/>
                <a:ahLst/>
                <a:cxnLst>
                  <a:cxn ang="0">
                    <a:pos x="0" y="210"/>
                  </a:cxn>
                  <a:cxn ang="0">
                    <a:pos x="187" y="0"/>
                  </a:cxn>
                  <a:cxn ang="0">
                    <a:pos x="261" y="68"/>
                  </a:cxn>
                  <a:cxn ang="0">
                    <a:pos x="284" y="85"/>
                  </a:cxn>
                  <a:cxn ang="0">
                    <a:pos x="295" y="102"/>
                  </a:cxn>
                  <a:cxn ang="0">
                    <a:pos x="306" y="125"/>
                  </a:cxn>
                  <a:cxn ang="0">
                    <a:pos x="312" y="147"/>
                  </a:cxn>
                  <a:cxn ang="0">
                    <a:pos x="312" y="176"/>
                  </a:cxn>
                  <a:cxn ang="0">
                    <a:pos x="306" y="204"/>
                  </a:cxn>
                  <a:cxn ang="0">
                    <a:pos x="295" y="232"/>
                  </a:cxn>
                  <a:cxn ang="0">
                    <a:pos x="272" y="261"/>
                  </a:cxn>
                  <a:cxn ang="0">
                    <a:pos x="227" y="300"/>
                  </a:cxn>
                  <a:cxn ang="0">
                    <a:pos x="187" y="317"/>
                  </a:cxn>
                  <a:cxn ang="0">
                    <a:pos x="147" y="317"/>
                  </a:cxn>
                  <a:cxn ang="0">
                    <a:pos x="113" y="306"/>
                  </a:cxn>
                  <a:cxn ang="0">
                    <a:pos x="79" y="278"/>
                  </a:cxn>
                  <a:cxn ang="0">
                    <a:pos x="0" y="210"/>
                  </a:cxn>
                  <a:cxn ang="0">
                    <a:pos x="0" y="210"/>
                  </a:cxn>
                  <a:cxn ang="0">
                    <a:pos x="51" y="210"/>
                  </a:cxn>
                  <a:cxn ang="0">
                    <a:pos x="96" y="249"/>
                  </a:cxn>
                  <a:cxn ang="0">
                    <a:pos x="119" y="266"/>
                  </a:cxn>
                  <a:cxn ang="0">
                    <a:pos x="130" y="278"/>
                  </a:cxn>
                  <a:cxn ang="0">
                    <a:pos x="159" y="283"/>
                  </a:cxn>
                  <a:cxn ang="0">
                    <a:pos x="198" y="272"/>
                  </a:cxn>
                  <a:cxn ang="0">
                    <a:pos x="221" y="255"/>
                  </a:cxn>
                  <a:cxn ang="0">
                    <a:pos x="244" y="232"/>
                  </a:cxn>
                  <a:cxn ang="0">
                    <a:pos x="267" y="204"/>
                  </a:cxn>
                  <a:cxn ang="0">
                    <a:pos x="278" y="176"/>
                  </a:cxn>
                  <a:cxn ang="0">
                    <a:pos x="278" y="147"/>
                  </a:cxn>
                  <a:cxn ang="0">
                    <a:pos x="272" y="125"/>
                  </a:cxn>
                  <a:cxn ang="0">
                    <a:pos x="261" y="113"/>
                  </a:cxn>
                  <a:cxn ang="0">
                    <a:pos x="238" y="91"/>
                  </a:cxn>
                  <a:cxn ang="0">
                    <a:pos x="193" y="51"/>
                  </a:cxn>
                  <a:cxn ang="0">
                    <a:pos x="51" y="210"/>
                  </a:cxn>
                  <a:cxn ang="0">
                    <a:pos x="51" y="210"/>
                  </a:cxn>
                </a:cxnLst>
                <a:rect l="0" t="0" r="r" b="b"/>
                <a:pathLst>
                  <a:path w="312" h="317">
                    <a:moveTo>
                      <a:pt x="0" y="210"/>
                    </a:moveTo>
                    <a:lnTo>
                      <a:pt x="187" y="0"/>
                    </a:lnTo>
                    <a:lnTo>
                      <a:pt x="261" y="68"/>
                    </a:lnTo>
                    <a:lnTo>
                      <a:pt x="284" y="85"/>
                    </a:lnTo>
                    <a:lnTo>
                      <a:pt x="295" y="102"/>
                    </a:lnTo>
                    <a:lnTo>
                      <a:pt x="306" y="125"/>
                    </a:lnTo>
                    <a:lnTo>
                      <a:pt x="312" y="147"/>
                    </a:lnTo>
                    <a:lnTo>
                      <a:pt x="312" y="176"/>
                    </a:lnTo>
                    <a:lnTo>
                      <a:pt x="306" y="204"/>
                    </a:lnTo>
                    <a:lnTo>
                      <a:pt x="295" y="232"/>
                    </a:lnTo>
                    <a:lnTo>
                      <a:pt x="272" y="261"/>
                    </a:lnTo>
                    <a:lnTo>
                      <a:pt x="227" y="300"/>
                    </a:lnTo>
                    <a:lnTo>
                      <a:pt x="187" y="317"/>
                    </a:lnTo>
                    <a:lnTo>
                      <a:pt x="147" y="317"/>
                    </a:lnTo>
                    <a:lnTo>
                      <a:pt x="113" y="306"/>
                    </a:lnTo>
                    <a:lnTo>
                      <a:pt x="79" y="278"/>
                    </a:lnTo>
                    <a:lnTo>
                      <a:pt x="0" y="210"/>
                    </a:lnTo>
                    <a:lnTo>
                      <a:pt x="0" y="210"/>
                    </a:lnTo>
                    <a:close/>
                    <a:moveTo>
                      <a:pt x="51" y="210"/>
                    </a:moveTo>
                    <a:lnTo>
                      <a:pt x="96" y="249"/>
                    </a:lnTo>
                    <a:lnTo>
                      <a:pt x="119" y="266"/>
                    </a:lnTo>
                    <a:lnTo>
                      <a:pt x="130" y="278"/>
                    </a:lnTo>
                    <a:lnTo>
                      <a:pt x="159" y="283"/>
                    </a:lnTo>
                    <a:lnTo>
                      <a:pt x="198" y="272"/>
                    </a:lnTo>
                    <a:lnTo>
                      <a:pt x="221" y="255"/>
                    </a:lnTo>
                    <a:lnTo>
                      <a:pt x="244" y="232"/>
                    </a:lnTo>
                    <a:lnTo>
                      <a:pt x="267" y="204"/>
                    </a:lnTo>
                    <a:lnTo>
                      <a:pt x="278" y="176"/>
                    </a:lnTo>
                    <a:lnTo>
                      <a:pt x="278" y="147"/>
                    </a:lnTo>
                    <a:lnTo>
                      <a:pt x="272" y="125"/>
                    </a:lnTo>
                    <a:lnTo>
                      <a:pt x="261" y="113"/>
                    </a:lnTo>
                    <a:lnTo>
                      <a:pt x="238" y="91"/>
                    </a:lnTo>
                    <a:lnTo>
                      <a:pt x="193" y="51"/>
                    </a:lnTo>
                    <a:lnTo>
                      <a:pt x="51" y="210"/>
                    </a:lnTo>
                    <a:lnTo>
                      <a:pt x="51"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199" name="Freeform 55"/>
              <p:cNvSpPr>
                <a:spLocks/>
              </p:cNvSpPr>
              <p:nvPr/>
            </p:nvSpPr>
            <p:spPr bwMode="gray">
              <a:xfrm>
                <a:off x="-5091111" y="3959225"/>
                <a:ext cx="431801" cy="450850"/>
              </a:xfrm>
              <a:custGeom>
                <a:avLst/>
                <a:gdLst/>
                <a:ahLst/>
                <a:cxnLst>
                  <a:cxn ang="0">
                    <a:pos x="193" y="216"/>
                  </a:cxn>
                  <a:cxn ang="0">
                    <a:pos x="221" y="244"/>
                  </a:cxn>
                  <a:cxn ang="0">
                    <a:pos x="187" y="273"/>
                  </a:cxn>
                  <a:cxn ang="0">
                    <a:pos x="148" y="284"/>
                  </a:cxn>
                  <a:cxn ang="0">
                    <a:pos x="114" y="284"/>
                  </a:cxn>
                  <a:cxn ang="0">
                    <a:pos x="74" y="273"/>
                  </a:cxn>
                  <a:cxn ang="0">
                    <a:pos x="40" y="250"/>
                  </a:cxn>
                  <a:cxn ang="0">
                    <a:pos x="17" y="222"/>
                  </a:cxn>
                  <a:cxn ang="0">
                    <a:pos x="6" y="188"/>
                  </a:cxn>
                  <a:cxn ang="0">
                    <a:pos x="0" y="154"/>
                  </a:cxn>
                  <a:cxn ang="0">
                    <a:pos x="11" y="120"/>
                  </a:cxn>
                  <a:cxn ang="0">
                    <a:pos x="23" y="80"/>
                  </a:cxn>
                  <a:cxn ang="0">
                    <a:pos x="46" y="46"/>
                  </a:cxn>
                  <a:cxn ang="0">
                    <a:pos x="74" y="18"/>
                  </a:cxn>
                  <a:cxn ang="0">
                    <a:pos x="108" y="6"/>
                  </a:cxn>
                  <a:cxn ang="0">
                    <a:pos x="142" y="0"/>
                  </a:cxn>
                  <a:cxn ang="0">
                    <a:pos x="176" y="0"/>
                  </a:cxn>
                  <a:cxn ang="0">
                    <a:pos x="210" y="18"/>
                  </a:cxn>
                  <a:cxn ang="0">
                    <a:pos x="238" y="40"/>
                  </a:cxn>
                  <a:cxn ang="0">
                    <a:pos x="261" y="69"/>
                  </a:cxn>
                  <a:cxn ang="0">
                    <a:pos x="272" y="103"/>
                  </a:cxn>
                  <a:cxn ang="0">
                    <a:pos x="267" y="142"/>
                  </a:cxn>
                  <a:cxn ang="0">
                    <a:pos x="233" y="131"/>
                  </a:cxn>
                  <a:cxn ang="0">
                    <a:pos x="233" y="103"/>
                  </a:cxn>
                  <a:cxn ang="0">
                    <a:pos x="227" y="80"/>
                  </a:cxn>
                  <a:cxn ang="0">
                    <a:pos x="216" y="57"/>
                  </a:cxn>
                  <a:cxn ang="0">
                    <a:pos x="193" y="46"/>
                  </a:cxn>
                  <a:cxn ang="0">
                    <a:pos x="165" y="35"/>
                  </a:cxn>
                  <a:cxn ang="0">
                    <a:pos x="136" y="29"/>
                  </a:cxn>
                  <a:cxn ang="0">
                    <a:pos x="114" y="40"/>
                  </a:cxn>
                  <a:cxn ang="0">
                    <a:pos x="91" y="57"/>
                  </a:cxn>
                  <a:cxn ang="0">
                    <a:pos x="57" y="97"/>
                  </a:cxn>
                  <a:cxn ang="0">
                    <a:pos x="46" y="131"/>
                  </a:cxn>
                  <a:cxn ang="0">
                    <a:pos x="40" y="159"/>
                  </a:cxn>
                  <a:cxn ang="0">
                    <a:pos x="40" y="188"/>
                  </a:cxn>
                  <a:cxn ang="0">
                    <a:pos x="46" y="210"/>
                  </a:cxn>
                  <a:cxn ang="0">
                    <a:pos x="85" y="244"/>
                  </a:cxn>
                  <a:cxn ang="0">
                    <a:pos x="114" y="256"/>
                  </a:cxn>
                  <a:cxn ang="0">
                    <a:pos x="142" y="250"/>
                  </a:cxn>
                  <a:cxn ang="0">
                    <a:pos x="165" y="239"/>
                  </a:cxn>
                  <a:cxn ang="0">
                    <a:pos x="193" y="216"/>
                  </a:cxn>
                  <a:cxn ang="0">
                    <a:pos x="193" y="216"/>
                  </a:cxn>
                </a:cxnLst>
                <a:rect l="0" t="0" r="r" b="b"/>
                <a:pathLst>
                  <a:path w="272" h="284">
                    <a:moveTo>
                      <a:pt x="193" y="216"/>
                    </a:moveTo>
                    <a:lnTo>
                      <a:pt x="221" y="244"/>
                    </a:lnTo>
                    <a:lnTo>
                      <a:pt x="187" y="273"/>
                    </a:lnTo>
                    <a:lnTo>
                      <a:pt x="148" y="284"/>
                    </a:lnTo>
                    <a:lnTo>
                      <a:pt x="114" y="284"/>
                    </a:lnTo>
                    <a:lnTo>
                      <a:pt x="74" y="273"/>
                    </a:lnTo>
                    <a:lnTo>
                      <a:pt x="40" y="250"/>
                    </a:lnTo>
                    <a:lnTo>
                      <a:pt x="17" y="222"/>
                    </a:lnTo>
                    <a:lnTo>
                      <a:pt x="6" y="188"/>
                    </a:lnTo>
                    <a:lnTo>
                      <a:pt x="0" y="154"/>
                    </a:lnTo>
                    <a:lnTo>
                      <a:pt x="11" y="120"/>
                    </a:lnTo>
                    <a:lnTo>
                      <a:pt x="23" y="80"/>
                    </a:lnTo>
                    <a:lnTo>
                      <a:pt x="46" y="46"/>
                    </a:lnTo>
                    <a:lnTo>
                      <a:pt x="74" y="18"/>
                    </a:lnTo>
                    <a:lnTo>
                      <a:pt x="108" y="6"/>
                    </a:lnTo>
                    <a:lnTo>
                      <a:pt x="142" y="0"/>
                    </a:lnTo>
                    <a:lnTo>
                      <a:pt x="176" y="0"/>
                    </a:lnTo>
                    <a:lnTo>
                      <a:pt x="210" y="18"/>
                    </a:lnTo>
                    <a:lnTo>
                      <a:pt x="238" y="40"/>
                    </a:lnTo>
                    <a:lnTo>
                      <a:pt x="261" y="69"/>
                    </a:lnTo>
                    <a:lnTo>
                      <a:pt x="272" y="103"/>
                    </a:lnTo>
                    <a:lnTo>
                      <a:pt x="267" y="142"/>
                    </a:lnTo>
                    <a:lnTo>
                      <a:pt x="233" y="131"/>
                    </a:lnTo>
                    <a:lnTo>
                      <a:pt x="233" y="103"/>
                    </a:lnTo>
                    <a:lnTo>
                      <a:pt x="227" y="80"/>
                    </a:lnTo>
                    <a:lnTo>
                      <a:pt x="216" y="57"/>
                    </a:lnTo>
                    <a:lnTo>
                      <a:pt x="193" y="46"/>
                    </a:lnTo>
                    <a:lnTo>
                      <a:pt x="165" y="35"/>
                    </a:lnTo>
                    <a:lnTo>
                      <a:pt x="136" y="29"/>
                    </a:lnTo>
                    <a:lnTo>
                      <a:pt x="114" y="40"/>
                    </a:lnTo>
                    <a:lnTo>
                      <a:pt x="91" y="57"/>
                    </a:lnTo>
                    <a:lnTo>
                      <a:pt x="57" y="97"/>
                    </a:lnTo>
                    <a:lnTo>
                      <a:pt x="46" y="131"/>
                    </a:lnTo>
                    <a:lnTo>
                      <a:pt x="40" y="159"/>
                    </a:lnTo>
                    <a:lnTo>
                      <a:pt x="40" y="188"/>
                    </a:lnTo>
                    <a:lnTo>
                      <a:pt x="46" y="210"/>
                    </a:lnTo>
                    <a:lnTo>
                      <a:pt x="85" y="244"/>
                    </a:lnTo>
                    <a:lnTo>
                      <a:pt x="114" y="256"/>
                    </a:lnTo>
                    <a:lnTo>
                      <a:pt x="142" y="250"/>
                    </a:lnTo>
                    <a:lnTo>
                      <a:pt x="165" y="239"/>
                    </a:lnTo>
                    <a:lnTo>
                      <a:pt x="193" y="216"/>
                    </a:lnTo>
                    <a:lnTo>
                      <a:pt x="193" y="2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200" name="Freeform 56"/>
              <p:cNvSpPr>
                <a:spLocks noEditPoints="1"/>
              </p:cNvSpPr>
              <p:nvPr/>
            </p:nvSpPr>
            <p:spPr bwMode="gray">
              <a:xfrm>
                <a:off x="-5864224" y="3635375"/>
                <a:ext cx="385763" cy="487363"/>
              </a:xfrm>
              <a:custGeom>
                <a:avLst/>
                <a:gdLst/>
                <a:ahLst/>
                <a:cxnLst>
                  <a:cxn ang="0">
                    <a:pos x="0" y="273"/>
                  </a:cxn>
                  <a:cxn ang="0">
                    <a:pos x="68" y="0"/>
                  </a:cxn>
                  <a:cxn ang="0">
                    <a:pos x="170" y="29"/>
                  </a:cxn>
                  <a:cxn ang="0">
                    <a:pos x="198" y="34"/>
                  </a:cxn>
                  <a:cxn ang="0">
                    <a:pos x="221" y="46"/>
                  </a:cxn>
                  <a:cxn ang="0">
                    <a:pos x="243" y="80"/>
                  </a:cxn>
                  <a:cxn ang="0">
                    <a:pos x="243" y="102"/>
                  </a:cxn>
                  <a:cxn ang="0">
                    <a:pos x="243" y="119"/>
                  </a:cxn>
                  <a:cxn ang="0">
                    <a:pos x="226" y="148"/>
                  </a:cxn>
                  <a:cxn ang="0">
                    <a:pos x="192" y="165"/>
                  </a:cxn>
                  <a:cxn ang="0">
                    <a:pos x="209" y="182"/>
                  </a:cxn>
                  <a:cxn ang="0">
                    <a:pos x="221" y="199"/>
                  </a:cxn>
                  <a:cxn ang="0">
                    <a:pos x="226" y="222"/>
                  </a:cxn>
                  <a:cxn ang="0">
                    <a:pos x="226" y="244"/>
                  </a:cxn>
                  <a:cxn ang="0">
                    <a:pos x="209" y="278"/>
                  </a:cxn>
                  <a:cxn ang="0">
                    <a:pos x="181" y="301"/>
                  </a:cxn>
                  <a:cxn ang="0">
                    <a:pos x="147" y="307"/>
                  </a:cxn>
                  <a:cxn ang="0">
                    <a:pos x="102" y="301"/>
                  </a:cxn>
                  <a:cxn ang="0">
                    <a:pos x="0" y="273"/>
                  </a:cxn>
                  <a:cxn ang="0">
                    <a:pos x="0" y="273"/>
                  </a:cxn>
                  <a:cxn ang="0">
                    <a:pos x="45" y="250"/>
                  </a:cxn>
                  <a:cxn ang="0">
                    <a:pos x="113" y="267"/>
                  </a:cxn>
                  <a:cxn ang="0">
                    <a:pos x="130" y="273"/>
                  </a:cxn>
                  <a:cxn ang="0">
                    <a:pos x="136" y="273"/>
                  </a:cxn>
                  <a:cxn ang="0">
                    <a:pos x="158" y="273"/>
                  </a:cxn>
                  <a:cxn ang="0">
                    <a:pos x="175" y="261"/>
                  </a:cxn>
                  <a:cxn ang="0">
                    <a:pos x="187" y="239"/>
                  </a:cxn>
                  <a:cxn ang="0">
                    <a:pos x="187" y="210"/>
                  </a:cxn>
                  <a:cxn ang="0">
                    <a:pos x="170" y="187"/>
                  </a:cxn>
                  <a:cxn ang="0">
                    <a:pos x="153" y="182"/>
                  </a:cxn>
                  <a:cxn ang="0">
                    <a:pos x="130" y="170"/>
                  </a:cxn>
                  <a:cxn ang="0">
                    <a:pos x="68" y="159"/>
                  </a:cxn>
                  <a:cxn ang="0">
                    <a:pos x="45" y="250"/>
                  </a:cxn>
                  <a:cxn ang="0">
                    <a:pos x="45" y="250"/>
                  </a:cxn>
                  <a:cxn ang="0">
                    <a:pos x="73" y="125"/>
                  </a:cxn>
                  <a:cxn ang="0">
                    <a:pos x="136" y="142"/>
                  </a:cxn>
                  <a:cxn ang="0">
                    <a:pos x="158" y="142"/>
                  </a:cxn>
                  <a:cxn ang="0">
                    <a:pos x="170" y="148"/>
                  </a:cxn>
                  <a:cxn ang="0">
                    <a:pos x="192" y="136"/>
                  </a:cxn>
                  <a:cxn ang="0">
                    <a:pos x="209" y="114"/>
                  </a:cxn>
                  <a:cxn ang="0">
                    <a:pos x="209" y="91"/>
                  </a:cxn>
                  <a:cxn ang="0">
                    <a:pos x="192" y="68"/>
                  </a:cxn>
                  <a:cxn ang="0">
                    <a:pos x="175" y="63"/>
                  </a:cxn>
                  <a:cxn ang="0">
                    <a:pos x="153" y="57"/>
                  </a:cxn>
                  <a:cxn ang="0">
                    <a:pos x="96" y="40"/>
                  </a:cxn>
                  <a:cxn ang="0">
                    <a:pos x="73" y="125"/>
                  </a:cxn>
                  <a:cxn ang="0">
                    <a:pos x="73" y="125"/>
                  </a:cxn>
                </a:cxnLst>
                <a:rect l="0" t="0" r="r" b="b"/>
                <a:pathLst>
                  <a:path w="243" h="307">
                    <a:moveTo>
                      <a:pt x="0" y="273"/>
                    </a:moveTo>
                    <a:lnTo>
                      <a:pt x="68" y="0"/>
                    </a:lnTo>
                    <a:lnTo>
                      <a:pt x="170" y="29"/>
                    </a:lnTo>
                    <a:lnTo>
                      <a:pt x="198" y="34"/>
                    </a:lnTo>
                    <a:lnTo>
                      <a:pt x="221" y="46"/>
                    </a:lnTo>
                    <a:lnTo>
                      <a:pt x="243" y="80"/>
                    </a:lnTo>
                    <a:lnTo>
                      <a:pt x="243" y="102"/>
                    </a:lnTo>
                    <a:lnTo>
                      <a:pt x="243" y="119"/>
                    </a:lnTo>
                    <a:lnTo>
                      <a:pt x="226" y="148"/>
                    </a:lnTo>
                    <a:lnTo>
                      <a:pt x="192" y="165"/>
                    </a:lnTo>
                    <a:lnTo>
                      <a:pt x="209" y="182"/>
                    </a:lnTo>
                    <a:lnTo>
                      <a:pt x="221" y="199"/>
                    </a:lnTo>
                    <a:lnTo>
                      <a:pt x="226" y="222"/>
                    </a:lnTo>
                    <a:lnTo>
                      <a:pt x="226" y="244"/>
                    </a:lnTo>
                    <a:lnTo>
                      <a:pt x="209" y="278"/>
                    </a:lnTo>
                    <a:lnTo>
                      <a:pt x="181" y="301"/>
                    </a:lnTo>
                    <a:lnTo>
                      <a:pt x="147" y="307"/>
                    </a:lnTo>
                    <a:lnTo>
                      <a:pt x="102" y="301"/>
                    </a:lnTo>
                    <a:lnTo>
                      <a:pt x="0" y="273"/>
                    </a:lnTo>
                    <a:lnTo>
                      <a:pt x="0" y="273"/>
                    </a:lnTo>
                    <a:close/>
                    <a:moveTo>
                      <a:pt x="45" y="250"/>
                    </a:moveTo>
                    <a:lnTo>
                      <a:pt x="113" y="267"/>
                    </a:lnTo>
                    <a:lnTo>
                      <a:pt x="130" y="273"/>
                    </a:lnTo>
                    <a:lnTo>
                      <a:pt x="136" y="273"/>
                    </a:lnTo>
                    <a:lnTo>
                      <a:pt x="158" y="273"/>
                    </a:lnTo>
                    <a:lnTo>
                      <a:pt x="175" y="261"/>
                    </a:lnTo>
                    <a:lnTo>
                      <a:pt x="187" y="239"/>
                    </a:lnTo>
                    <a:lnTo>
                      <a:pt x="187" y="210"/>
                    </a:lnTo>
                    <a:lnTo>
                      <a:pt x="170" y="187"/>
                    </a:lnTo>
                    <a:lnTo>
                      <a:pt x="153" y="182"/>
                    </a:lnTo>
                    <a:lnTo>
                      <a:pt x="130" y="170"/>
                    </a:lnTo>
                    <a:lnTo>
                      <a:pt x="68" y="159"/>
                    </a:lnTo>
                    <a:lnTo>
                      <a:pt x="45" y="250"/>
                    </a:lnTo>
                    <a:lnTo>
                      <a:pt x="45" y="250"/>
                    </a:lnTo>
                    <a:close/>
                    <a:moveTo>
                      <a:pt x="73" y="125"/>
                    </a:moveTo>
                    <a:lnTo>
                      <a:pt x="136" y="142"/>
                    </a:lnTo>
                    <a:lnTo>
                      <a:pt x="158" y="142"/>
                    </a:lnTo>
                    <a:lnTo>
                      <a:pt x="170" y="148"/>
                    </a:lnTo>
                    <a:lnTo>
                      <a:pt x="192" y="136"/>
                    </a:lnTo>
                    <a:lnTo>
                      <a:pt x="209" y="114"/>
                    </a:lnTo>
                    <a:lnTo>
                      <a:pt x="209" y="91"/>
                    </a:lnTo>
                    <a:lnTo>
                      <a:pt x="192" y="68"/>
                    </a:lnTo>
                    <a:lnTo>
                      <a:pt x="175" y="63"/>
                    </a:lnTo>
                    <a:lnTo>
                      <a:pt x="153" y="57"/>
                    </a:lnTo>
                    <a:lnTo>
                      <a:pt x="96" y="40"/>
                    </a:lnTo>
                    <a:lnTo>
                      <a:pt x="73" y="125"/>
                    </a:lnTo>
                    <a:lnTo>
                      <a:pt x="73" y="12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201" name="Freeform 57"/>
              <p:cNvSpPr>
                <a:spLocks noEditPoints="1"/>
              </p:cNvSpPr>
              <p:nvPr/>
            </p:nvSpPr>
            <p:spPr bwMode="gray">
              <a:xfrm>
                <a:off x="-6665913" y="3573463"/>
                <a:ext cx="422276" cy="449263"/>
              </a:xfrm>
              <a:custGeom>
                <a:avLst/>
                <a:gdLst/>
                <a:ahLst/>
                <a:cxnLst>
                  <a:cxn ang="0">
                    <a:pos x="0" y="283"/>
                  </a:cxn>
                  <a:cxn ang="0">
                    <a:pos x="113" y="0"/>
                  </a:cxn>
                  <a:cxn ang="0">
                    <a:pos x="153" y="0"/>
                  </a:cxn>
                  <a:cxn ang="0">
                    <a:pos x="266" y="283"/>
                  </a:cxn>
                  <a:cxn ang="0">
                    <a:pos x="227" y="283"/>
                  </a:cxn>
                  <a:cxn ang="0">
                    <a:pos x="193" y="198"/>
                  </a:cxn>
                  <a:cxn ang="0">
                    <a:pos x="74" y="198"/>
                  </a:cxn>
                  <a:cxn ang="0">
                    <a:pos x="40" y="283"/>
                  </a:cxn>
                  <a:cxn ang="0">
                    <a:pos x="0" y="283"/>
                  </a:cxn>
                  <a:cxn ang="0">
                    <a:pos x="0" y="283"/>
                  </a:cxn>
                  <a:cxn ang="0">
                    <a:pos x="85" y="164"/>
                  </a:cxn>
                  <a:cxn ang="0">
                    <a:pos x="181" y="164"/>
                  </a:cxn>
                  <a:cxn ang="0">
                    <a:pos x="153" y="90"/>
                  </a:cxn>
                  <a:cxn ang="0">
                    <a:pos x="142" y="56"/>
                  </a:cxn>
                  <a:cxn ang="0">
                    <a:pos x="130" y="28"/>
                  </a:cxn>
                  <a:cxn ang="0">
                    <a:pos x="113" y="85"/>
                  </a:cxn>
                  <a:cxn ang="0">
                    <a:pos x="85" y="164"/>
                  </a:cxn>
                  <a:cxn ang="0">
                    <a:pos x="85" y="164"/>
                  </a:cxn>
                </a:cxnLst>
                <a:rect l="0" t="0" r="r" b="b"/>
                <a:pathLst>
                  <a:path w="266" h="283">
                    <a:moveTo>
                      <a:pt x="0" y="283"/>
                    </a:moveTo>
                    <a:lnTo>
                      <a:pt x="113" y="0"/>
                    </a:lnTo>
                    <a:lnTo>
                      <a:pt x="153" y="0"/>
                    </a:lnTo>
                    <a:lnTo>
                      <a:pt x="266" y="283"/>
                    </a:lnTo>
                    <a:lnTo>
                      <a:pt x="227" y="283"/>
                    </a:lnTo>
                    <a:lnTo>
                      <a:pt x="193" y="198"/>
                    </a:lnTo>
                    <a:lnTo>
                      <a:pt x="74" y="198"/>
                    </a:lnTo>
                    <a:lnTo>
                      <a:pt x="40" y="283"/>
                    </a:lnTo>
                    <a:lnTo>
                      <a:pt x="0" y="283"/>
                    </a:lnTo>
                    <a:lnTo>
                      <a:pt x="0" y="283"/>
                    </a:lnTo>
                    <a:close/>
                    <a:moveTo>
                      <a:pt x="85" y="164"/>
                    </a:moveTo>
                    <a:lnTo>
                      <a:pt x="181" y="164"/>
                    </a:lnTo>
                    <a:lnTo>
                      <a:pt x="153" y="90"/>
                    </a:lnTo>
                    <a:lnTo>
                      <a:pt x="142" y="56"/>
                    </a:lnTo>
                    <a:lnTo>
                      <a:pt x="130" y="28"/>
                    </a:lnTo>
                    <a:lnTo>
                      <a:pt x="113" y="85"/>
                    </a:lnTo>
                    <a:lnTo>
                      <a:pt x="85" y="164"/>
                    </a:lnTo>
                    <a:lnTo>
                      <a:pt x="85" y="16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6260" name="Freeform 116"/>
              <p:cNvSpPr>
                <a:spLocks/>
              </p:cNvSpPr>
              <p:nvPr/>
            </p:nvSpPr>
            <p:spPr bwMode="gray">
              <a:xfrm rot="17473183">
                <a:off x="-9830947" y="5805127"/>
                <a:ext cx="385405" cy="435366"/>
              </a:xfrm>
              <a:custGeom>
                <a:avLst/>
                <a:gdLst/>
                <a:ahLst/>
                <a:cxnLst>
                  <a:cxn ang="0">
                    <a:pos x="67" y="183"/>
                  </a:cxn>
                  <a:cxn ang="0">
                    <a:pos x="0" y="0"/>
                  </a:cxn>
                  <a:cxn ang="0">
                    <a:pos x="28" y="0"/>
                  </a:cxn>
                  <a:cxn ang="0">
                    <a:pos x="73" y="132"/>
                  </a:cxn>
                  <a:cxn ang="0">
                    <a:pos x="78" y="166"/>
                  </a:cxn>
                  <a:cxn ang="0">
                    <a:pos x="90" y="132"/>
                  </a:cxn>
                  <a:cxn ang="0">
                    <a:pos x="140" y="0"/>
                  </a:cxn>
                  <a:cxn ang="0">
                    <a:pos x="162" y="0"/>
                  </a:cxn>
                  <a:cxn ang="0">
                    <a:pos x="95" y="183"/>
                  </a:cxn>
                  <a:cxn ang="0">
                    <a:pos x="67" y="183"/>
                  </a:cxn>
                </a:cxnLst>
                <a:rect l="0" t="0" r="r" b="b"/>
                <a:pathLst>
                  <a:path w="162" h="183">
                    <a:moveTo>
                      <a:pt x="67" y="183"/>
                    </a:moveTo>
                    <a:lnTo>
                      <a:pt x="0" y="0"/>
                    </a:lnTo>
                    <a:lnTo>
                      <a:pt x="28" y="0"/>
                    </a:lnTo>
                    <a:lnTo>
                      <a:pt x="73" y="132"/>
                    </a:lnTo>
                    <a:lnTo>
                      <a:pt x="78" y="166"/>
                    </a:lnTo>
                    <a:lnTo>
                      <a:pt x="90" y="132"/>
                    </a:lnTo>
                    <a:lnTo>
                      <a:pt x="140" y="0"/>
                    </a:lnTo>
                    <a:lnTo>
                      <a:pt x="162" y="0"/>
                    </a:lnTo>
                    <a:lnTo>
                      <a:pt x="95" y="183"/>
                    </a:lnTo>
                    <a:lnTo>
                      <a:pt x="67" y="18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grpSp>
      </p:grpSp>
      <p:pic>
        <p:nvPicPr>
          <p:cNvPr id="25602" name="Picture 2"/>
          <p:cNvPicPr>
            <a:picLocks noChangeAspect="1" noChangeArrowheads="1"/>
          </p:cNvPicPr>
          <p:nvPr/>
        </p:nvPicPr>
        <p:blipFill>
          <a:blip r:embed="rId3" cstate="print"/>
          <a:srcRect/>
          <a:stretch>
            <a:fillRect/>
          </a:stretch>
        </p:blipFill>
        <p:spPr bwMode="gray">
          <a:xfrm>
            <a:off x="3461545" y="3515516"/>
            <a:ext cx="2228056" cy="2228056"/>
          </a:xfrm>
          <a:prstGeom prst="rect">
            <a:avLst/>
          </a:prstGeom>
          <a:noFill/>
          <a:ln w="9525">
            <a:noFill/>
            <a:miter lim="800000"/>
            <a:headEnd/>
            <a:tailEnd/>
          </a:ln>
          <a:effectLst/>
        </p:spPr>
      </p:pic>
      <p:grpSp>
        <p:nvGrpSpPr>
          <p:cNvPr id="8" name="Gruppieren 135"/>
          <p:cNvGrpSpPr/>
          <p:nvPr/>
        </p:nvGrpSpPr>
        <p:grpSpPr bwMode="gray">
          <a:xfrm>
            <a:off x="3719573" y="3772726"/>
            <a:ext cx="1704854" cy="1701994"/>
            <a:chOff x="3575111" y="3772726"/>
            <a:chExt cx="1704854" cy="1701994"/>
          </a:xfrm>
        </p:grpSpPr>
        <p:sp>
          <p:nvSpPr>
            <p:cNvPr id="6254" name="Oval 110"/>
            <p:cNvSpPr>
              <a:spLocks noChangeArrowheads="1"/>
            </p:cNvSpPr>
            <p:nvPr/>
          </p:nvSpPr>
          <p:spPr bwMode="gray">
            <a:xfrm>
              <a:off x="3575111" y="3772726"/>
              <a:ext cx="1704854" cy="1701994"/>
            </a:xfrm>
            <a:prstGeom prst="ellipse">
              <a:avLst/>
            </a:prstGeom>
            <a:gradFill flip="none" rotWithShape="1">
              <a:gsLst>
                <a:gs pos="100000">
                  <a:schemeClr val="bg1">
                    <a:lumMod val="65000"/>
                  </a:schemeClr>
                </a:gs>
                <a:gs pos="32000">
                  <a:schemeClr val="bg1">
                    <a:lumMod val="95000"/>
                  </a:schemeClr>
                </a:gs>
              </a:gsLst>
              <a:path path="circle">
                <a:fillToRect l="50000" t="50000" r="50000" b="50000"/>
              </a:path>
              <a:tileRect/>
            </a:gradFill>
            <a:ln w="6">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grpSp>
          <p:nvGrpSpPr>
            <p:cNvPr id="9" name="Group 17"/>
            <p:cNvGrpSpPr/>
            <p:nvPr/>
          </p:nvGrpSpPr>
          <p:grpSpPr bwMode="gray">
            <a:xfrm>
              <a:off x="3849614" y="4080893"/>
              <a:ext cx="1155848" cy="976882"/>
              <a:chOff x="3024188" y="2120900"/>
              <a:chExt cx="3086100" cy="2608263"/>
            </a:xfrm>
            <a:solidFill>
              <a:schemeClr val="bg1"/>
            </a:solidFill>
          </p:grpSpPr>
          <p:sp>
            <p:nvSpPr>
              <p:cNvPr id="133" name="Freeform 5"/>
              <p:cNvSpPr>
                <a:spLocks/>
              </p:cNvSpPr>
              <p:nvPr/>
            </p:nvSpPr>
            <p:spPr bwMode="gray">
              <a:xfrm>
                <a:off x="3024188" y="2120900"/>
                <a:ext cx="1916112" cy="2608263"/>
              </a:xfrm>
              <a:custGeom>
                <a:avLst/>
                <a:gdLst/>
                <a:ahLst/>
                <a:cxnLst>
                  <a:cxn ang="0">
                    <a:pos x="1014" y="1546"/>
                  </a:cxn>
                  <a:cxn ang="0">
                    <a:pos x="992" y="1558"/>
                  </a:cxn>
                  <a:cxn ang="0">
                    <a:pos x="935" y="1586"/>
                  </a:cxn>
                  <a:cxn ang="0">
                    <a:pos x="850" y="1620"/>
                  </a:cxn>
                  <a:cxn ang="0">
                    <a:pos x="685" y="1643"/>
                  </a:cxn>
                  <a:cxn ang="0">
                    <a:pos x="555" y="1631"/>
                  </a:cxn>
                  <a:cxn ang="0">
                    <a:pos x="419" y="1580"/>
                  </a:cxn>
                  <a:cxn ang="0">
                    <a:pos x="283" y="1478"/>
                  </a:cxn>
                  <a:cxn ang="0">
                    <a:pos x="158" y="1325"/>
                  </a:cxn>
                  <a:cxn ang="0">
                    <a:pos x="73" y="1167"/>
                  </a:cxn>
                  <a:cxn ang="0">
                    <a:pos x="22" y="1014"/>
                  </a:cxn>
                  <a:cxn ang="0">
                    <a:pos x="0" y="878"/>
                  </a:cxn>
                  <a:cxn ang="0">
                    <a:pos x="5" y="702"/>
                  </a:cxn>
                  <a:cxn ang="0">
                    <a:pos x="22" y="606"/>
                  </a:cxn>
                  <a:cxn ang="0">
                    <a:pos x="45" y="538"/>
                  </a:cxn>
                  <a:cxn ang="0">
                    <a:pos x="62" y="493"/>
                  </a:cxn>
                  <a:cxn ang="0">
                    <a:pos x="85" y="453"/>
                  </a:cxn>
                  <a:cxn ang="0">
                    <a:pos x="181" y="306"/>
                  </a:cxn>
                  <a:cxn ang="0">
                    <a:pos x="345" y="141"/>
                  </a:cxn>
                  <a:cxn ang="0">
                    <a:pos x="504" y="39"/>
                  </a:cxn>
                  <a:cxn ang="0">
                    <a:pos x="629" y="5"/>
                  </a:cxn>
                  <a:cxn ang="0">
                    <a:pos x="765" y="0"/>
                  </a:cxn>
                  <a:cxn ang="0">
                    <a:pos x="929" y="28"/>
                  </a:cxn>
                  <a:cxn ang="0">
                    <a:pos x="1088" y="102"/>
                  </a:cxn>
                  <a:cxn ang="0">
                    <a:pos x="1179" y="181"/>
                  </a:cxn>
                  <a:cxn ang="0">
                    <a:pos x="1207" y="215"/>
                  </a:cxn>
                  <a:cxn ang="0">
                    <a:pos x="1037" y="357"/>
                  </a:cxn>
                  <a:cxn ang="0">
                    <a:pos x="997" y="317"/>
                  </a:cxn>
                  <a:cxn ang="0">
                    <a:pos x="912" y="266"/>
                  </a:cxn>
                  <a:cxn ang="0">
                    <a:pos x="793" y="232"/>
                  </a:cxn>
                  <a:cxn ang="0">
                    <a:pos x="640" y="243"/>
                  </a:cxn>
                  <a:cxn ang="0">
                    <a:pos x="476" y="328"/>
                  </a:cxn>
                  <a:cxn ang="0">
                    <a:pos x="340" y="470"/>
                  </a:cxn>
                  <a:cxn ang="0">
                    <a:pos x="255" y="674"/>
                  </a:cxn>
                  <a:cxn ang="0">
                    <a:pos x="243" y="793"/>
                  </a:cxn>
                  <a:cxn ang="0">
                    <a:pos x="255" y="917"/>
                  </a:cxn>
                  <a:cxn ang="0">
                    <a:pos x="328" y="1127"/>
                  </a:cxn>
                  <a:cxn ang="0">
                    <a:pos x="453" y="1280"/>
                  </a:cxn>
                  <a:cxn ang="0">
                    <a:pos x="583" y="1371"/>
                  </a:cxn>
                  <a:cxn ang="0">
                    <a:pos x="702" y="1399"/>
                  </a:cxn>
                  <a:cxn ang="0">
                    <a:pos x="787" y="1388"/>
                  </a:cxn>
                  <a:cxn ang="0">
                    <a:pos x="850" y="1365"/>
                  </a:cxn>
                  <a:cxn ang="0">
                    <a:pos x="889" y="1342"/>
                  </a:cxn>
                  <a:cxn ang="0">
                    <a:pos x="895" y="1342"/>
                  </a:cxn>
                </a:cxnLst>
                <a:rect l="0" t="0" r="r" b="b"/>
                <a:pathLst>
                  <a:path w="1207" h="1643">
                    <a:moveTo>
                      <a:pt x="895" y="1342"/>
                    </a:moveTo>
                    <a:lnTo>
                      <a:pt x="1014" y="1546"/>
                    </a:lnTo>
                    <a:lnTo>
                      <a:pt x="1009" y="1552"/>
                    </a:lnTo>
                    <a:lnTo>
                      <a:pt x="992" y="1558"/>
                    </a:lnTo>
                    <a:lnTo>
                      <a:pt x="969" y="1569"/>
                    </a:lnTo>
                    <a:lnTo>
                      <a:pt x="935" y="1586"/>
                    </a:lnTo>
                    <a:lnTo>
                      <a:pt x="895" y="1603"/>
                    </a:lnTo>
                    <a:lnTo>
                      <a:pt x="850" y="1620"/>
                    </a:lnTo>
                    <a:lnTo>
                      <a:pt x="742" y="1643"/>
                    </a:lnTo>
                    <a:lnTo>
                      <a:pt x="685" y="1643"/>
                    </a:lnTo>
                    <a:lnTo>
                      <a:pt x="623" y="1643"/>
                    </a:lnTo>
                    <a:lnTo>
                      <a:pt x="555" y="1631"/>
                    </a:lnTo>
                    <a:lnTo>
                      <a:pt x="487" y="1614"/>
                    </a:lnTo>
                    <a:lnTo>
                      <a:pt x="419" y="1580"/>
                    </a:lnTo>
                    <a:lnTo>
                      <a:pt x="351" y="1535"/>
                    </a:lnTo>
                    <a:lnTo>
                      <a:pt x="283" y="1478"/>
                    </a:lnTo>
                    <a:lnTo>
                      <a:pt x="221" y="1405"/>
                    </a:lnTo>
                    <a:lnTo>
                      <a:pt x="158" y="1325"/>
                    </a:lnTo>
                    <a:lnTo>
                      <a:pt x="113" y="1246"/>
                    </a:lnTo>
                    <a:lnTo>
                      <a:pt x="73" y="1167"/>
                    </a:lnTo>
                    <a:lnTo>
                      <a:pt x="45" y="1087"/>
                    </a:lnTo>
                    <a:lnTo>
                      <a:pt x="22" y="1014"/>
                    </a:lnTo>
                    <a:lnTo>
                      <a:pt x="5" y="946"/>
                    </a:lnTo>
                    <a:lnTo>
                      <a:pt x="0" y="878"/>
                    </a:lnTo>
                    <a:lnTo>
                      <a:pt x="0" y="816"/>
                    </a:lnTo>
                    <a:lnTo>
                      <a:pt x="5" y="702"/>
                    </a:lnTo>
                    <a:lnTo>
                      <a:pt x="11" y="651"/>
                    </a:lnTo>
                    <a:lnTo>
                      <a:pt x="22" y="606"/>
                    </a:lnTo>
                    <a:lnTo>
                      <a:pt x="34" y="572"/>
                    </a:lnTo>
                    <a:lnTo>
                      <a:pt x="45" y="538"/>
                    </a:lnTo>
                    <a:lnTo>
                      <a:pt x="56" y="515"/>
                    </a:lnTo>
                    <a:lnTo>
                      <a:pt x="62" y="493"/>
                    </a:lnTo>
                    <a:lnTo>
                      <a:pt x="73" y="476"/>
                    </a:lnTo>
                    <a:lnTo>
                      <a:pt x="85" y="453"/>
                    </a:lnTo>
                    <a:lnTo>
                      <a:pt x="124" y="385"/>
                    </a:lnTo>
                    <a:lnTo>
                      <a:pt x="181" y="306"/>
                    </a:lnTo>
                    <a:lnTo>
                      <a:pt x="255" y="221"/>
                    </a:lnTo>
                    <a:lnTo>
                      <a:pt x="345" y="141"/>
                    </a:lnTo>
                    <a:lnTo>
                      <a:pt x="447" y="68"/>
                    </a:lnTo>
                    <a:lnTo>
                      <a:pt x="504" y="39"/>
                    </a:lnTo>
                    <a:lnTo>
                      <a:pt x="566" y="22"/>
                    </a:lnTo>
                    <a:lnTo>
                      <a:pt x="629" y="5"/>
                    </a:lnTo>
                    <a:lnTo>
                      <a:pt x="697" y="0"/>
                    </a:lnTo>
                    <a:lnTo>
                      <a:pt x="765" y="0"/>
                    </a:lnTo>
                    <a:lnTo>
                      <a:pt x="821" y="5"/>
                    </a:lnTo>
                    <a:lnTo>
                      <a:pt x="929" y="28"/>
                    </a:lnTo>
                    <a:lnTo>
                      <a:pt x="1020" y="62"/>
                    </a:lnTo>
                    <a:lnTo>
                      <a:pt x="1088" y="102"/>
                    </a:lnTo>
                    <a:lnTo>
                      <a:pt x="1145" y="141"/>
                    </a:lnTo>
                    <a:lnTo>
                      <a:pt x="1179" y="181"/>
                    </a:lnTo>
                    <a:lnTo>
                      <a:pt x="1201" y="209"/>
                    </a:lnTo>
                    <a:lnTo>
                      <a:pt x="1207" y="215"/>
                    </a:lnTo>
                    <a:lnTo>
                      <a:pt x="1043" y="362"/>
                    </a:lnTo>
                    <a:lnTo>
                      <a:pt x="1037" y="357"/>
                    </a:lnTo>
                    <a:lnTo>
                      <a:pt x="1020" y="340"/>
                    </a:lnTo>
                    <a:lnTo>
                      <a:pt x="997" y="317"/>
                    </a:lnTo>
                    <a:lnTo>
                      <a:pt x="957" y="289"/>
                    </a:lnTo>
                    <a:lnTo>
                      <a:pt x="912" y="266"/>
                    </a:lnTo>
                    <a:lnTo>
                      <a:pt x="855" y="243"/>
                    </a:lnTo>
                    <a:lnTo>
                      <a:pt x="793" y="232"/>
                    </a:lnTo>
                    <a:lnTo>
                      <a:pt x="719" y="232"/>
                    </a:lnTo>
                    <a:lnTo>
                      <a:pt x="640" y="243"/>
                    </a:lnTo>
                    <a:lnTo>
                      <a:pt x="561" y="277"/>
                    </a:lnTo>
                    <a:lnTo>
                      <a:pt x="476" y="328"/>
                    </a:lnTo>
                    <a:lnTo>
                      <a:pt x="402" y="391"/>
                    </a:lnTo>
                    <a:lnTo>
                      <a:pt x="340" y="470"/>
                    </a:lnTo>
                    <a:lnTo>
                      <a:pt x="289" y="561"/>
                    </a:lnTo>
                    <a:lnTo>
                      <a:pt x="255" y="674"/>
                    </a:lnTo>
                    <a:lnTo>
                      <a:pt x="243" y="731"/>
                    </a:lnTo>
                    <a:lnTo>
                      <a:pt x="243" y="793"/>
                    </a:lnTo>
                    <a:lnTo>
                      <a:pt x="243" y="861"/>
                    </a:lnTo>
                    <a:lnTo>
                      <a:pt x="255" y="917"/>
                    </a:lnTo>
                    <a:lnTo>
                      <a:pt x="283" y="1031"/>
                    </a:lnTo>
                    <a:lnTo>
                      <a:pt x="328" y="1127"/>
                    </a:lnTo>
                    <a:lnTo>
                      <a:pt x="385" y="1212"/>
                    </a:lnTo>
                    <a:lnTo>
                      <a:pt x="453" y="1280"/>
                    </a:lnTo>
                    <a:lnTo>
                      <a:pt x="521" y="1337"/>
                    </a:lnTo>
                    <a:lnTo>
                      <a:pt x="583" y="1371"/>
                    </a:lnTo>
                    <a:lnTo>
                      <a:pt x="646" y="1393"/>
                    </a:lnTo>
                    <a:lnTo>
                      <a:pt x="702" y="1399"/>
                    </a:lnTo>
                    <a:lnTo>
                      <a:pt x="748" y="1393"/>
                    </a:lnTo>
                    <a:lnTo>
                      <a:pt x="787" y="1388"/>
                    </a:lnTo>
                    <a:lnTo>
                      <a:pt x="827" y="1376"/>
                    </a:lnTo>
                    <a:lnTo>
                      <a:pt x="850" y="1365"/>
                    </a:lnTo>
                    <a:lnTo>
                      <a:pt x="872" y="1354"/>
                    </a:lnTo>
                    <a:lnTo>
                      <a:pt x="889" y="1342"/>
                    </a:lnTo>
                    <a:lnTo>
                      <a:pt x="895" y="1342"/>
                    </a:lnTo>
                    <a:lnTo>
                      <a:pt x="895" y="1342"/>
                    </a:ln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34" name="Freeform 6"/>
              <p:cNvSpPr>
                <a:spLocks/>
              </p:cNvSpPr>
              <p:nvPr/>
            </p:nvSpPr>
            <p:spPr bwMode="gray">
              <a:xfrm>
                <a:off x="4643438" y="2506663"/>
                <a:ext cx="1466850" cy="2212975"/>
              </a:xfrm>
              <a:custGeom>
                <a:avLst/>
                <a:gdLst/>
                <a:ahLst/>
                <a:cxnLst>
                  <a:cxn ang="0">
                    <a:pos x="221" y="0"/>
                  </a:cxn>
                  <a:cxn ang="0">
                    <a:pos x="232" y="17"/>
                  </a:cxn>
                  <a:cxn ang="0">
                    <a:pos x="266" y="63"/>
                  </a:cxn>
                  <a:cxn ang="0">
                    <a:pos x="323" y="153"/>
                  </a:cxn>
                  <a:cxn ang="0">
                    <a:pos x="340" y="210"/>
                  </a:cxn>
                  <a:cxn ang="0">
                    <a:pos x="363" y="312"/>
                  </a:cxn>
                  <a:cxn ang="0">
                    <a:pos x="368" y="374"/>
                  </a:cxn>
                  <a:cxn ang="0">
                    <a:pos x="374" y="397"/>
                  </a:cxn>
                  <a:cxn ang="0">
                    <a:pos x="578" y="635"/>
                  </a:cxn>
                  <a:cxn ang="0">
                    <a:pos x="402" y="635"/>
                  </a:cxn>
                  <a:cxn ang="0">
                    <a:pos x="397" y="663"/>
                  </a:cxn>
                  <a:cxn ang="0">
                    <a:pos x="397" y="742"/>
                  </a:cxn>
                  <a:cxn ang="0">
                    <a:pos x="408" y="884"/>
                  </a:cxn>
                  <a:cxn ang="0">
                    <a:pos x="448" y="1020"/>
                  </a:cxn>
                  <a:cxn ang="0">
                    <a:pos x="521" y="1099"/>
                  </a:cxn>
                  <a:cxn ang="0">
                    <a:pos x="595" y="1139"/>
                  </a:cxn>
                  <a:cxn ang="0">
                    <a:pos x="674" y="1156"/>
                  </a:cxn>
                  <a:cxn ang="0">
                    <a:pos x="799" y="1139"/>
                  </a:cxn>
                  <a:cxn ang="0">
                    <a:pos x="884" y="1275"/>
                  </a:cxn>
                  <a:cxn ang="0">
                    <a:pos x="912" y="1320"/>
                  </a:cxn>
                  <a:cxn ang="0">
                    <a:pos x="924" y="1337"/>
                  </a:cxn>
                  <a:cxn ang="0">
                    <a:pos x="912" y="1343"/>
                  </a:cxn>
                  <a:cxn ang="0">
                    <a:pos x="833" y="1371"/>
                  </a:cxn>
                  <a:cxn ang="0">
                    <a:pos x="697" y="1394"/>
                  </a:cxn>
                  <a:cxn ang="0">
                    <a:pos x="538" y="1377"/>
                  </a:cxn>
                  <a:cxn ang="0">
                    <a:pos x="459" y="1343"/>
                  </a:cxn>
                  <a:cxn ang="0">
                    <a:pos x="340" y="1241"/>
                  </a:cxn>
                  <a:cxn ang="0">
                    <a:pos x="255" y="1128"/>
                  </a:cxn>
                  <a:cxn ang="0">
                    <a:pos x="204" y="1020"/>
                  </a:cxn>
                  <a:cxn ang="0">
                    <a:pos x="181" y="912"/>
                  </a:cxn>
                  <a:cxn ang="0">
                    <a:pos x="170" y="765"/>
                  </a:cxn>
                  <a:cxn ang="0">
                    <a:pos x="164" y="691"/>
                  </a:cxn>
                  <a:cxn ang="0">
                    <a:pos x="164" y="646"/>
                  </a:cxn>
                  <a:cxn ang="0">
                    <a:pos x="0" y="640"/>
                  </a:cxn>
                  <a:cxn ang="0">
                    <a:pos x="153" y="403"/>
                  </a:cxn>
                  <a:cxn ang="0">
                    <a:pos x="153" y="386"/>
                  </a:cxn>
                  <a:cxn ang="0">
                    <a:pos x="142" y="301"/>
                  </a:cxn>
                  <a:cxn ang="0">
                    <a:pos x="96" y="216"/>
                  </a:cxn>
                  <a:cxn ang="0">
                    <a:pos x="62" y="153"/>
                  </a:cxn>
                  <a:cxn ang="0">
                    <a:pos x="62" y="142"/>
                  </a:cxn>
                </a:cxnLst>
                <a:rect l="0" t="0" r="r" b="b"/>
                <a:pathLst>
                  <a:path w="924" h="1394">
                    <a:moveTo>
                      <a:pt x="62" y="142"/>
                    </a:moveTo>
                    <a:lnTo>
                      <a:pt x="221" y="0"/>
                    </a:lnTo>
                    <a:lnTo>
                      <a:pt x="221" y="6"/>
                    </a:lnTo>
                    <a:lnTo>
                      <a:pt x="232" y="17"/>
                    </a:lnTo>
                    <a:lnTo>
                      <a:pt x="249" y="40"/>
                    </a:lnTo>
                    <a:lnTo>
                      <a:pt x="266" y="63"/>
                    </a:lnTo>
                    <a:lnTo>
                      <a:pt x="306" y="125"/>
                    </a:lnTo>
                    <a:lnTo>
                      <a:pt x="323" y="153"/>
                    </a:lnTo>
                    <a:lnTo>
                      <a:pt x="334" y="176"/>
                    </a:lnTo>
                    <a:lnTo>
                      <a:pt x="340" y="210"/>
                    </a:lnTo>
                    <a:lnTo>
                      <a:pt x="351" y="244"/>
                    </a:lnTo>
                    <a:lnTo>
                      <a:pt x="363" y="312"/>
                    </a:lnTo>
                    <a:lnTo>
                      <a:pt x="368" y="346"/>
                    </a:lnTo>
                    <a:lnTo>
                      <a:pt x="368" y="374"/>
                    </a:lnTo>
                    <a:lnTo>
                      <a:pt x="374" y="391"/>
                    </a:lnTo>
                    <a:lnTo>
                      <a:pt x="374" y="397"/>
                    </a:lnTo>
                    <a:lnTo>
                      <a:pt x="578" y="391"/>
                    </a:lnTo>
                    <a:lnTo>
                      <a:pt x="578" y="635"/>
                    </a:lnTo>
                    <a:lnTo>
                      <a:pt x="402" y="629"/>
                    </a:lnTo>
                    <a:lnTo>
                      <a:pt x="402" y="635"/>
                    </a:lnTo>
                    <a:lnTo>
                      <a:pt x="402" y="646"/>
                    </a:lnTo>
                    <a:lnTo>
                      <a:pt x="397" y="663"/>
                    </a:lnTo>
                    <a:lnTo>
                      <a:pt x="397" y="686"/>
                    </a:lnTo>
                    <a:lnTo>
                      <a:pt x="397" y="742"/>
                    </a:lnTo>
                    <a:lnTo>
                      <a:pt x="397" y="810"/>
                    </a:lnTo>
                    <a:lnTo>
                      <a:pt x="408" y="884"/>
                    </a:lnTo>
                    <a:lnTo>
                      <a:pt x="419" y="958"/>
                    </a:lnTo>
                    <a:lnTo>
                      <a:pt x="448" y="1020"/>
                    </a:lnTo>
                    <a:lnTo>
                      <a:pt x="482" y="1071"/>
                    </a:lnTo>
                    <a:lnTo>
                      <a:pt x="521" y="1099"/>
                    </a:lnTo>
                    <a:lnTo>
                      <a:pt x="555" y="1122"/>
                    </a:lnTo>
                    <a:lnTo>
                      <a:pt x="595" y="1139"/>
                    </a:lnTo>
                    <a:lnTo>
                      <a:pt x="635" y="1150"/>
                    </a:lnTo>
                    <a:lnTo>
                      <a:pt x="674" y="1156"/>
                    </a:lnTo>
                    <a:lnTo>
                      <a:pt x="714" y="1156"/>
                    </a:lnTo>
                    <a:lnTo>
                      <a:pt x="799" y="1139"/>
                    </a:lnTo>
                    <a:lnTo>
                      <a:pt x="844" y="1207"/>
                    </a:lnTo>
                    <a:lnTo>
                      <a:pt x="884" y="1275"/>
                    </a:lnTo>
                    <a:lnTo>
                      <a:pt x="901" y="1298"/>
                    </a:lnTo>
                    <a:lnTo>
                      <a:pt x="912" y="1320"/>
                    </a:lnTo>
                    <a:lnTo>
                      <a:pt x="924" y="1332"/>
                    </a:lnTo>
                    <a:lnTo>
                      <a:pt x="924" y="1337"/>
                    </a:lnTo>
                    <a:lnTo>
                      <a:pt x="924" y="1337"/>
                    </a:lnTo>
                    <a:lnTo>
                      <a:pt x="912" y="1343"/>
                    </a:lnTo>
                    <a:lnTo>
                      <a:pt x="878" y="1354"/>
                    </a:lnTo>
                    <a:lnTo>
                      <a:pt x="833" y="1371"/>
                    </a:lnTo>
                    <a:lnTo>
                      <a:pt x="765" y="1383"/>
                    </a:lnTo>
                    <a:lnTo>
                      <a:pt x="697" y="1394"/>
                    </a:lnTo>
                    <a:lnTo>
                      <a:pt x="618" y="1394"/>
                    </a:lnTo>
                    <a:lnTo>
                      <a:pt x="538" y="1377"/>
                    </a:lnTo>
                    <a:lnTo>
                      <a:pt x="499" y="1360"/>
                    </a:lnTo>
                    <a:lnTo>
                      <a:pt x="459" y="1343"/>
                    </a:lnTo>
                    <a:lnTo>
                      <a:pt x="391" y="1292"/>
                    </a:lnTo>
                    <a:lnTo>
                      <a:pt x="340" y="1241"/>
                    </a:lnTo>
                    <a:lnTo>
                      <a:pt x="289" y="1184"/>
                    </a:lnTo>
                    <a:lnTo>
                      <a:pt x="255" y="1128"/>
                    </a:lnTo>
                    <a:lnTo>
                      <a:pt x="227" y="1071"/>
                    </a:lnTo>
                    <a:lnTo>
                      <a:pt x="204" y="1020"/>
                    </a:lnTo>
                    <a:lnTo>
                      <a:pt x="193" y="963"/>
                    </a:lnTo>
                    <a:lnTo>
                      <a:pt x="181" y="912"/>
                    </a:lnTo>
                    <a:lnTo>
                      <a:pt x="170" y="816"/>
                    </a:lnTo>
                    <a:lnTo>
                      <a:pt x="170" y="765"/>
                    </a:lnTo>
                    <a:lnTo>
                      <a:pt x="170" y="725"/>
                    </a:lnTo>
                    <a:lnTo>
                      <a:pt x="164" y="691"/>
                    </a:lnTo>
                    <a:lnTo>
                      <a:pt x="164" y="663"/>
                    </a:lnTo>
                    <a:lnTo>
                      <a:pt x="164" y="646"/>
                    </a:lnTo>
                    <a:lnTo>
                      <a:pt x="164" y="640"/>
                    </a:lnTo>
                    <a:lnTo>
                      <a:pt x="0" y="640"/>
                    </a:lnTo>
                    <a:lnTo>
                      <a:pt x="6" y="403"/>
                    </a:lnTo>
                    <a:lnTo>
                      <a:pt x="153" y="403"/>
                    </a:lnTo>
                    <a:lnTo>
                      <a:pt x="153" y="397"/>
                    </a:lnTo>
                    <a:lnTo>
                      <a:pt x="153" y="386"/>
                    </a:lnTo>
                    <a:lnTo>
                      <a:pt x="153" y="352"/>
                    </a:lnTo>
                    <a:lnTo>
                      <a:pt x="142" y="301"/>
                    </a:lnTo>
                    <a:lnTo>
                      <a:pt x="125" y="255"/>
                    </a:lnTo>
                    <a:lnTo>
                      <a:pt x="96" y="216"/>
                    </a:lnTo>
                    <a:lnTo>
                      <a:pt x="74" y="182"/>
                    </a:lnTo>
                    <a:lnTo>
                      <a:pt x="62" y="153"/>
                    </a:lnTo>
                    <a:lnTo>
                      <a:pt x="62" y="142"/>
                    </a:lnTo>
                    <a:lnTo>
                      <a:pt x="62" y="142"/>
                    </a:ln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grpSp>
      </p:grpSp>
      <p:sp>
        <p:nvSpPr>
          <p:cNvPr id="6255" name="Freeform 111"/>
          <p:cNvSpPr>
            <a:spLocks/>
          </p:cNvSpPr>
          <p:nvPr/>
        </p:nvSpPr>
        <p:spPr bwMode="gray">
          <a:xfrm>
            <a:off x="4413063" y="3270189"/>
            <a:ext cx="327593" cy="512256"/>
          </a:xfrm>
          <a:custGeom>
            <a:avLst/>
            <a:gdLst/>
            <a:ahLst/>
            <a:cxnLst>
              <a:cxn ang="0">
                <a:pos x="0" y="17"/>
              </a:cxn>
              <a:cxn ang="0">
                <a:pos x="51" y="448"/>
              </a:cxn>
              <a:cxn ang="0">
                <a:pos x="102" y="890"/>
              </a:cxn>
              <a:cxn ang="0">
                <a:pos x="284" y="885"/>
              </a:cxn>
              <a:cxn ang="0">
                <a:pos x="374" y="885"/>
              </a:cxn>
              <a:cxn ang="0">
                <a:pos x="465" y="896"/>
              </a:cxn>
              <a:cxn ang="0">
                <a:pos x="573" y="17"/>
              </a:cxn>
              <a:cxn ang="0">
                <a:pos x="425" y="6"/>
              </a:cxn>
              <a:cxn ang="0">
                <a:pos x="284" y="0"/>
              </a:cxn>
              <a:cxn ang="0">
                <a:pos x="142" y="6"/>
              </a:cxn>
              <a:cxn ang="0">
                <a:pos x="0" y="17"/>
              </a:cxn>
              <a:cxn ang="0">
                <a:pos x="0" y="17"/>
              </a:cxn>
            </a:cxnLst>
            <a:rect l="0" t="0" r="r" b="b"/>
            <a:pathLst>
              <a:path w="573" h="896">
                <a:moveTo>
                  <a:pt x="0" y="17"/>
                </a:moveTo>
                <a:lnTo>
                  <a:pt x="51" y="448"/>
                </a:lnTo>
                <a:lnTo>
                  <a:pt x="102" y="890"/>
                </a:lnTo>
                <a:lnTo>
                  <a:pt x="284" y="885"/>
                </a:lnTo>
                <a:lnTo>
                  <a:pt x="374" y="885"/>
                </a:lnTo>
                <a:lnTo>
                  <a:pt x="465" y="896"/>
                </a:lnTo>
                <a:lnTo>
                  <a:pt x="573" y="17"/>
                </a:lnTo>
                <a:lnTo>
                  <a:pt x="425" y="6"/>
                </a:lnTo>
                <a:lnTo>
                  <a:pt x="284" y="0"/>
                </a:lnTo>
                <a:lnTo>
                  <a:pt x="142" y="6"/>
                </a:lnTo>
                <a:lnTo>
                  <a:pt x="0" y="17"/>
                </a:lnTo>
                <a:lnTo>
                  <a:pt x="0" y="17"/>
                </a:lnTo>
              </a:path>
            </a:pathLst>
          </a:custGeom>
          <a:noFill/>
          <a:ln w="19050">
            <a:solidFill>
              <a:srgbClr val="E42322"/>
            </a:solidFill>
            <a:prstDash val="sysDash"/>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45" name="Rectangle 35"/>
          <p:cNvSpPr/>
          <p:nvPr/>
        </p:nvSpPr>
        <p:spPr bwMode="gray">
          <a:xfrm>
            <a:off x="6419850" y="3429000"/>
            <a:ext cx="2286000" cy="646331"/>
          </a:xfrm>
          <a:prstGeom prst="rect">
            <a:avLst/>
          </a:prstGeom>
          <a:solidFill>
            <a:schemeClr val="bg1"/>
          </a:solidFill>
        </p:spPr>
        <p:txBody>
          <a:bodyPr wrap="square">
            <a:spAutoFit/>
          </a:bodyPr>
          <a:lstStyle/>
          <a:p>
            <a:pPr algn="ctr"/>
            <a:r>
              <a:rPr lang="de-DE" dirty="0" err="1" smtClean="0"/>
              <a:t>Ejft</a:t>
            </a:r>
            <a:r>
              <a:rPr lang="de-DE" dirty="0" smtClean="0"/>
              <a:t> </a:t>
            </a:r>
            <a:r>
              <a:rPr lang="de-DE" dirty="0" err="1" smtClean="0"/>
              <a:t>jtu</a:t>
            </a:r>
            <a:r>
              <a:rPr lang="de-DE" dirty="0" smtClean="0"/>
              <a:t> </a:t>
            </a:r>
            <a:r>
              <a:rPr lang="de-DE" dirty="0" err="1" smtClean="0"/>
              <a:t>fjof</a:t>
            </a:r>
            <a:r>
              <a:rPr lang="de-DE" dirty="0" smtClean="0"/>
              <a:t> </a:t>
            </a:r>
            <a:r>
              <a:rPr lang="de-DE" dirty="0" err="1" smtClean="0"/>
              <a:t>hfifjnf</a:t>
            </a:r>
            <a:r>
              <a:rPr lang="de-DE" dirty="0" smtClean="0"/>
              <a:t> </a:t>
            </a:r>
            <a:r>
              <a:rPr lang="de-DE" dirty="0" err="1" smtClean="0"/>
              <a:t>Jogpsnbujpo</a:t>
            </a:r>
            <a:r>
              <a:rPr lang="de-DE" dirty="0" smtClean="0"/>
              <a:t>!</a:t>
            </a:r>
          </a:p>
        </p:txBody>
      </p:sp>
      <p:sp>
        <p:nvSpPr>
          <p:cNvPr id="146" name="Rectangle 35"/>
          <p:cNvSpPr/>
          <p:nvPr/>
        </p:nvSpPr>
        <p:spPr bwMode="gray">
          <a:xfrm>
            <a:off x="6419850" y="3429000"/>
            <a:ext cx="2286000" cy="646331"/>
          </a:xfrm>
          <a:prstGeom prst="rect">
            <a:avLst/>
          </a:prstGeom>
          <a:solidFill>
            <a:schemeClr val="bg1"/>
          </a:solidFill>
        </p:spPr>
        <p:txBody>
          <a:bodyPr wrap="square">
            <a:spAutoFit/>
          </a:bodyPr>
          <a:lstStyle/>
          <a:p>
            <a:pPr algn="ctr"/>
            <a:r>
              <a:rPr lang="de-DE" dirty="0" err="1" smtClean="0"/>
              <a:t>Fkgu</a:t>
            </a:r>
            <a:r>
              <a:rPr lang="de-DE" dirty="0" smtClean="0"/>
              <a:t> </a:t>
            </a:r>
            <a:r>
              <a:rPr lang="de-DE" dirty="0" err="1" smtClean="0"/>
              <a:t>kuv</a:t>
            </a:r>
            <a:r>
              <a:rPr lang="de-DE" dirty="0" smtClean="0"/>
              <a:t> </a:t>
            </a:r>
            <a:r>
              <a:rPr lang="de-DE" dirty="0" err="1" smtClean="0"/>
              <a:t>gkpg</a:t>
            </a:r>
            <a:r>
              <a:rPr lang="de-DE" dirty="0" smtClean="0"/>
              <a:t> </a:t>
            </a:r>
            <a:r>
              <a:rPr lang="de-DE" dirty="0" err="1" smtClean="0"/>
              <a:t>igjgkog</a:t>
            </a:r>
            <a:r>
              <a:rPr lang="de-DE" dirty="0" smtClean="0"/>
              <a:t> </a:t>
            </a:r>
            <a:r>
              <a:rPr lang="de-DE" dirty="0" err="1" smtClean="0"/>
              <a:t>Kphqtocvkqp</a:t>
            </a:r>
            <a:r>
              <a:rPr lang="de-DE" dirty="0" smtClean="0"/>
              <a:t>!</a:t>
            </a:r>
            <a:endParaRPr lang="de-DE" dirty="0" err="1" smtClean="0"/>
          </a:p>
        </p:txBody>
      </p:sp>
      <p:sp>
        <p:nvSpPr>
          <p:cNvPr id="147" name="Rectangle 35"/>
          <p:cNvSpPr/>
          <p:nvPr/>
        </p:nvSpPr>
        <p:spPr bwMode="gray">
          <a:xfrm>
            <a:off x="6419850" y="3429000"/>
            <a:ext cx="2286000" cy="646331"/>
          </a:xfrm>
          <a:prstGeom prst="rect">
            <a:avLst/>
          </a:prstGeom>
          <a:solidFill>
            <a:schemeClr val="bg1"/>
          </a:solidFill>
        </p:spPr>
        <p:txBody>
          <a:bodyPr wrap="square">
            <a:spAutoFit/>
          </a:bodyPr>
          <a:lstStyle/>
          <a:p>
            <a:pPr algn="ctr"/>
            <a:r>
              <a:rPr lang="de-DE" dirty="0" err="1" smtClean="0"/>
              <a:t>Glhv</a:t>
            </a:r>
            <a:r>
              <a:rPr lang="de-DE" dirty="0" smtClean="0"/>
              <a:t> </a:t>
            </a:r>
            <a:r>
              <a:rPr lang="de-DE" dirty="0" err="1" smtClean="0"/>
              <a:t>lvw</a:t>
            </a:r>
            <a:r>
              <a:rPr lang="de-DE" dirty="0" smtClean="0"/>
              <a:t> </a:t>
            </a:r>
            <a:r>
              <a:rPr lang="de-DE" dirty="0" err="1" smtClean="0"/>
              <a:t>hlqh</a:t>
            </a:r>
            <a:r>
              <a:rPr lang="de-DE" dirty="0" smtClean="0"/>
              <a:t> </a:t>
            </a:r>
            <a:r>
              <a:rPr lang="de-DE" dirty="0" err="1" smtClean="0"/>
              <a:t>jhkhlph</a:t>
            </a:r>
            <a:r>
              <a:rPr lang="de-DE" dirty="0" smtClean="0"/>
              <a:t> </a:t>
            </a:r>
            <a:r>
              <a:rPr lang="de-DE" dirty="0" err="1" smtClean="0"/>
              <a:t>Lqirupdwlrq</a:t>
            </a:r>
            <a:r>
              <a:rPr lang="de-DE" dirty="0" smtClean="0"/>
              <a:t>!</a:t>
            </a:r>
            <a:endParaRPr lang="de-DE" dirty="0" err="1" smtClean="0"/>
          </a:p>
        </p:txBody>
      </p:sp>
      <p:sp>
        <p:nvSpPr>
          <p:cNvPr id="132" name="Rounded Rectangle 13"/>
          <p:cNvSpPr/>
          <p:nvPr/>
        </p:nvSpPr>
        <p:spPr bwMode="gray">
          <a:xfrm>
            <a:off x="554038" y="5499098"/>
            <a:ext cx="8151812" cy="691200"/>
          </a:xfrm>
          <a:prstGeom prst="roundRect">
            <a:avLst/>
          </a:prstGeom>
          <a:solidFill>
            <a:schemeClr val="bg1"/>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1600" b="1" dirty="0" smtClean="0">
                <a:solidFill>
                  <a:srgbClr val="00B050"/>
                </a:solidFill>
              </a:rPr>
              <a:t>Das Alphabet wird zweimal untereinander geschrieben, </a:t>
            </a:r>
            <a:br>
              <a:rPr lang="de-DE" sz="1600" b="1" dirty="0" smtClean="0">
                <a:solidFill>
                  <a:srgbClr val="00B050"/>
                </a:solidFill>
              </a:rPr>
            </a:br>
            <a:r>
              <a:rPr lang="de-DE" sz="1600" b="1" dirty="0" smtClean="0">
                <a:solidFill>
                  <a:srgbClr val="00B050"/>
                </a:solidFill>
              </a:rPr>
              <a:t>allerdings versetzt, so dass A nicht unter A steht.</a:t>
            </a:r>
          </a:p>
        </p:txBody>
      </p:sp>
      <p:sp>
        <p:nvSpPr>
          <p:cNvPr id="136" name="Rounded Rectangle 14"/>
          <p:cNvSpPr/>
          <p:nvPr/>
        </p:nvSpPr>
        <p:spPr bwMode="gray">
          <a:xfrm>
            <a:off x="554038" y="5544500"/>
            <a:ext cx="8151812" cy="691200"/>
          </a:xfrm>
          <a:prstGeom prst="roundRect">
            <a:avLst/>
          </a:prstGeom>
          <a:solidFill>
            <a:schemeClr val="bg1"/>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1600" b="1" dirty="0" smtClean="0">
                <a:solidFill>
                  <a:srgbClr val="00B050"/>
                </a:solidFill>
              </a:rPr>
              <a:t>Nun wird jeder Buchstabe im Klartext durch den entsprechenden </a:t>
            </a:r>
          </a:p>
          <a:p>
            <a:pPr lvl="0" algn="ctr"/>
            <a:r>
              <a:rPr lang="de-DE" sz="1600" b="1" dirty="0" smtClean="0">
                <a:solidFill>
                  <a:srgbClr val="00B050"/>
                </a:solidFill>
              </a:rPr>
              <a:t>Buchstaben aus dem unteren Alphabet (der inneren Scheibe) ersetzt.</a:t>
            </a:r>
          </a:p>
        </p:txBody>
      </p:sp>
      <p:sp>
        <p:nvSpPr>
          <p:cNvPr id="79" name="Ellipse 78"/>
          <p:cNvSpPr/>
          <p:nvPr/>
        </p:nvSpPr>
        <p:spPr bwMode="gray">
          <a:xfrm>
            <a:off x="4531519" y="4583242"/>
            <a:ext cx="80962" cy="80962"/>
          </a:xfrm>
          <a:prstGeom prst="ellipse">
            <a:avLst/>
          </a:prstGeom>
          <a:gradFill flip="none" rotWithShape="1">
            <a:gsLst>
              <a:gs pos="100000">
                <a:schemeClr val="tx1">
                  <a:lumMod val="85000"/>
                  <a:lumOff val="15000"/>
                </a:schemeClr>
              </a:gs>
              <a:gs pos="38000">
                <a:schemeClr val="tx1">
                  <a:lumMod val="50000"/>
                  <a:lumOff val="5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Rectangle 53"/>
          <p:cNvSpPr/>
          <p:nvPr/>
        </p:nvSpPr>
        <p:spPr bwMode="gray">
          <a:xfrm>
            <a:off x="1274166" y="3059668"/>
            <a:ext cx="845744" cy="369332"/>
          </a:xfrm>
          <a:prstGeom prst="rect">
            <a:avLst/>
          </a:prstGeom>
        </p:spPr>
        <p:txBody>
          <a:bodyPr wrap="none" lIns="0">
            <a:spAutoFit/>
          </a:bodyPr>
          <a:lstStyle/>
          <a:p>
            <a:r>
              <a:rPr lang="de-DE" b="1" dirty="0" smtClean="0"/>
              <a:t>Klartext</a:t>
            </a:r>
            <a:endParaRPr lang="de-DE" dirty="0"/>
          </a:p>
        </p:txBody>
      </p:sp>
      <p:sp>
        <p:nvSpPr>
          <p:cNvPr id="82" name="Rectangle 54"/>
          <p:cNvSpPr/>
          <p:nvPr/>
        </p:nvSpPr>
        <p:spPr bwMode="gray">
          <a:xfrm>
            <a:off x="7157996" y="3059668"/>
            <a:ext cx="809709" cy="369332"/>
          </a:xfrm>
          <a:prstGeom prst="rect">
            <a:avLst/>
          </a:prstGeom>
        </p:spPr>
        <p:txBody>
          <a:bodyPr wrap="none" lIns="0">
            <a:spAutoFit/>
          </a:bodyPr>
          <a:lstStyle/>
          <a:p>
            <a:r>
              <a:rPr lang="de-DE" b="1" dirty="0" smtClean="0"/>
              <a:t>Chiffrat</a:t>
            </a:r>
            <a:endParaRPr lang="de-DE" dirty="0"/>
          </a:p>
        </p:txBody>
      </p:sp>
      <p:sp>
        <p:nvSpPr>
          <p:cNvPr id="34" name="Rounded Rectangle 33"/>
          <p:cNvSpPr/>
          <p:nvPr/>
        </p:nvSpPr>
        <p:spPr bwMode="gray">
          <a:xfrm>
            <a:off x="554038" y="5545590"/>
            <a:ext cx="8151812" cy="690110"/>
          </a:xfrm>
          <a:prstGeom prst="roundRect">
            <a:avLst/>
          </a:prstGeom>
          <a:solidFill>
            <a:schemeClr val="bg1"/>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e-DE" sz="1600" b="1" dirty="0" smtClean="0">
                <a:solidFill>
                  <a:srgbClr val="C00000"/>
                </a:solidFill>
              </a:rPr>
              <a:t>Es gibt nur 26 verschiedene Möglichkeiten, den Text zu verschlüsseln. </a:t>
            </a:r>
            <a:br>
              <a:rPr lang="de-DE" sz="1600" b="1" dirty="0" smtClean="0">
                <a:solidFill>
                  <a:srgbClr val="C00000"/>
                </a:solidFill>
              </a:rPr>
            </a:br>
            <a:r>
              <a:rPr lang="de-DE" sz="1600" b="1" dirty="0" smtClean="0">
                <a:solidFill>
                  <a:srgbClr val="C00000"/>
                </a:solidFill>
              </a:rPr>
              <a:t>Dementsprechend lässt sich dieses Verfahren durch Ausprobieren leicht knacken.</a:t>
            </a:r>
          </a:p>
        </p:txBody>
      </p:sp>
      <p:grpSp>
        <p:nvGrpSpPr>
          <p:cNvPr id="94" name="Gruppieren 93"/>
          <p:cNvGrpSpPr/>
          <p:nvPr/>
        </p:nvGrpSpPr>
        <p:grpSpPr bwMode="gray">
          <a:xfrm>
            <a:off x="554038" y="5534975"/>
            <a:ext cx="8151812" cy="691200"/>
            <a:chOff x="554038" y="8077201"/>
            <a:chExt cx="8151812" cy="691200"/>
          </a:xfrm>
        </p:grpSpPr>
        <p:sp>
          <p:nvSpPr>
            <p:cNvPr id="95" name="Rounded Rectangle 33">
              <a:hlinkClick r:id="rId4"/>
            </p:cNvPr>
            <p:cNvSpPr/>
            <p:nvPr/>
          </p:nvSpPr>
          <p:spPr bwMode="gray">
            <a:xfrm>
              <a:off x="554038" y="8077201"/>
              <a:ext cx="8151812" cy="691200"/>
            </a:xfrm>
            <a:prstGeom prst="roundRect">
              <a:avLst/>
            </a:prstGeom>
            <a:solidFill>
              <a:schemeClr val="bg1"/>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7063" lvl="0"/>
              <a:r>
                <a:rPr lang="de-DE" sz="1600" b="1" dirty="0" smtClean="0">
                  <a:solidFill>
                    <a:srgbClr val="C00000"/>
                  </a:solidFill>
                </a:rPr>
                <a:t>Möchten Sie das Verfahren an einem eigenen Text testen?</a:t>
              </a:r>
            </a:p>
            <a:p>
              <a:pPr marL="627063" lvl="0"/>
              <a:r>
                <a:rPr lang="de-DE" sz="1600" b="1" dirty="0" smtClean="0">
                  <a:solidFill>
                    <a:srgbClr val="C00000"/>
                  </a:solidFill>
                </a:rPr>
                <a:t>Ausprobieren lässt sich dies </a:t>
              </a:r>
              <a:r>
                <a:rPr lang="de-DE" sz="1600" b="1" dirty="0" smtClean="0">
                  <a:solidFill>
                    <a:srgbClr val="C00000"/>
                  </a:solidFill>
                  <a:hlinkClick r:id="rId4"/>
                </a:rPr>
                <a:t>hier</a:t>
              </a:r>
              <a:r>
                <a:rPr lang="de-DE" sz="1600" b="1" dirty="0" smtClean="0">
                  <a:solidFill>
                    <a:srgbClr val="C00000"/>
                  </a:solidFill>
                </a:rPr>
                <a:t>.</a:t>
              </a:r>
            </a:p>
          </p:txBody>
        </p:sp>
        <p:sp>
          <p:nvSpPr>
            <p:cNvPr id="96" name="Rounded Rectangle 5"/>
            <p:cNvSpPr/>
            <p:nvPr/>
          </p:nvSpPr>
          <p:spPr bwMode="gray">
            <a:xfrm>
              <a:off x="720736" y="8235869"/>
              <a:ext cx="373864" cy="373864"/>
            </a:xfrm>
            <a:prstGeom prst="roundRect">
              <a:avLst/>
            </a:prstGeom>
            <a:gradFill>
              <a:gsLst>
                <a:gs pos="57000">
                  <a:srgbClr val="FFFF00"/>
                </a:gs>
                <a:gs pos="100000">
                  <a:srgbClr val="FFC000"/>
                </a:gs>
              </a:gsLst>
              <a:lin ang="5400000" scaled="0"/>
            </a:gra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de-DE" sz="2400" b="1" dirty="0" smtClean="0">
                  <a:solidFill>
                    <a:schemeClr val="tx1"/>
                  </a:solidFill>
                </a:rPr>
                <a:t>!</a:t>
              </a:r>
              <a:endParaRPr lang="de-DE" sz="2400" b="1" dirty="0">
                <a:solidFill>
                  <a:schemeClr val="tx1"/>
                </a:solidFill>
              </a:endParaRPr>
            </a:p>
          </p:txBody>
        </p:sp>
      </p:grpSp>
      <p:sp>
        <p:nvSpPr>
          <p:cNvPr id="83" name="Foliennummernplatzhalter 82"/>
          <p:cNvSpPr>
            <a:spLocks noGrp="1"/>
          </p:cNvSpPr>
          <p:nvPr>
            <p:ph type="sldNum" sz="quarter" idx="4"/>
          </p:nvPr>
        </p:nvSpPr>
        <p:spPr>
          <a:xfrm>
            <a:off x="554038" y="6548120"/>
            <a:ext cx="1092200" cy="219075"/>
          </a:xfrm>
        </p:spPr>
        <p:txBody>
          <a:bodyPr/>
          <a:lstStyle/>
          <a:p>
            <a:fld id="{9DE08E51-56CF-4C15-BAC0-8C0D6423660B}" type="slidenum">
              <a:rPr lang="de-DE" smtClean="0"/>
              <a:pPr/>
              <a:t>4</a:t>
            </a:fld>
            <a:endParaRPr lang="de-DE"/>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xEl>
                                              <p:pRg st="1" end="1"/>
                                            </p:txEl>
                                          </p:spTgt>
                                        </p:tgtEl>
                                        <p:attrNameLst>
                                          <p:attrName>style.visibility</p:attrName>
                                        </p:attrNameLst>
                                      </p:cBhvr>
                                      <p:to>
                                        <p:strVal val="visible"/>
                                      </p:to>
                                    </p:set>
                                    <p:animEffect transition="in" filter="fade">
                                      <p:cBhvr>
                                        <p:cTn id="12" dur="500"/>
                                        <p:tgtEl>
                                          <p:spTgt spid="33">
                                            <p:txEl>
                                              <p:pRg st="1" end="1"/>
                                            </p:txEl>
                                          </p:spTgt>
                                        </p:tgtEl>
                                      </p:cBhvr>
                                    </p:animEffect>
                                  </p:childTnLst>
                                </p:cTn>
                              </p:par>
                              <p:par>
                                <p:cTn id="13" presetID="10" presetClass="entr" presetSubtype="0" fill="hold" grpId="0" nodeType="withEffect">
                                  <p:stCondLst>
                                    <p:cond delay="1200"/>
                                  </p:stCondLst>
                                  <p:childTnLst>
                                    <p:set>
                                      <p:cBhvr>
                                        <p:cTn id="14" dur="1" fill="hold">
                                          <p:stCondLst>
                                            <p:cond delay="0"/>
                                          </p:stCondLst>
                                        </p:cTn>
                                        <p:tgtEl>
                                          <p:spTgt spid="135"/>
                                        </p:tgtEl>
                                        <p:attrNameLst>
                                          <p:attrName>style.visibility</p:attrName>
                                        </p:attrNameLst>
                                      </p:cBhvr>
                                      <p:to>
                                        <p:strVal val="visible"/>
                                      </p:to>
                                    </p:set>
                                    <p:animEffect transition="in" filter="fade">
                                      <p:cBhvr>
                                        <p:cTn id="15" dur="1000"/>
                                        <p:tgtEl>
                                          <p:spTgt spid="135"/>
                                        </p:tgtEl>
                                      </p:cBhvr>
                                    </p:animEffect>
                                  </p:childTnLst>
                                </p:cTn>
                              </p:par>
                              <p:par>
                                <p:cTn id="16" presetID="10" presetClass="entr" presetSubtype="0" fill="hold" nodeType="withEffect">
                                  <p:stCondLst>
                                    <p:cond delay="400"/>
                                  </p:stCondLst>
                                  <p:childTnLst>
                                    <p:set>
                                      <p:cBhvr>
                                        <p:cTn id="17" dur="1" fill="hold">
                                          <p:stCondLst>
                                            <p:cond delay="0"/>
                                          </p:stCondLst>
                                        </p:cTn>
                                        <p:tgtEl>
                                          <p:spTgt spid="25602"/>
                                        </p:tgtEl>
                                        <p:attrNameLst>
                                          <p:attrName>style.visibility</p:attrName>
                                        </p:attrNameLst>
                                      </p:cBhvr>
                                      <p:to>
                                        <p:strVal val="visible"/>
                                      </p:to>
                                    </p:set>
                                    <p:animEffect transition="in" filter="fade">
                                      <p:cBhvr>
                                        <p:cTn id="18" dur="1000"/>
                                        <p:tgtEl>
                                          <p:spTgt spid="25602"/>
                                        </p:tgtEl>
                                      </p:cBhvr>
                                    </p:animEffect>
                                  </p:childTnLst>
                                </p:cTn>
                              </p:par>
                              <p:par>
                                <p:cTn id="19" presetID="10" presetClass="entr" presetSubtype="0" fill="hold" nodeType="withEffect">
                                  <p:stCondLst>
                                    <p:cond delay="4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par>
                                <p:cTn id="22" presetID="10" presetClass="entr" presetSubtype="0" fill="hold" grpId="0" nodeType="withEffect">
                                  <p:stCondLst>
                                    <p:cond delay="400"/>
                                  </p:stCondLst>
                                  <p:childTnLst>
                                    <p:set>
                                      <p:cBhvr>
                                        <p:cTn id="23" dur="1" fill="hold">
                                          <p:stCondLst>
                                            <p:cond delay="0"/>
                                          </p:stCondLst>
                                        </p:cTn>
                                        <p:tgtEl>
                                          <p:spTgt spid="6255"/>
                                        </p:tgtEl>
                                        <p:attrNameLst>
                                          <p:attrName>style.visibility</p:attrName>
                                        </p:attrNameLst>
                                      </p:cBhvr>
                                      <p:to>
                                        <p:strVal val="visible"/>
                                      </p:to>
                                    </p:set>
                                    <p:animEffect transition="in" filter="fade">
                                      <p:cBhvr>
                                        <p:cTn id="24" dur="1000"/>
                                        <p:tgtEl>
                                          <p:spTgt spid="6255"/>
                                        </p:tgtEl>
                                      </p:cBhvr>
                                    </p:animEffect>
                                  </p:childTnLst>
                                </p:cTn>
                              </p:par>
                              <p:par>
                                <p:cTn id="25" presetID="10" presetClass="entr" presetSubtype="0" fill="hold" grpId="0" nodeType="withEffect">
                                  <p:stCondLst>
                                    <p:cond delay="400"/>
                                  </p:stCondLst>
                                  <p:childTnLst>
                                    <p:set>
                                      <p:cBhvr>
                                        <p:cTn id="26" dur="1" fill="hold">
                                          <p:stCondLst>
                                            <p:cond delay="0"/>
                                          </p:stCondLst>
                                        </p:cTn>
                                        <p:tgtEl>
                                          <p:spTgt spid="79"/>
                                        </p:tgtEl>
                                        <p:attrNameLst>
                                          <p:attrName>style.visibility</p:attrName>
                                        </p:attrNameLst>
                                      </p:cBhvr>
                                      <p:to>
                                        <p:strVal val="visible"/>
                                      </p:to>
                                    </p:set>
                                    <p:animEffect transition="in" filter="fade">
                                      <p:cBhvr>
                                        <p:cTn id="27" dur="1000"/>
                                        <p:tgtEl>
                                          <p:spTgt spid="79"/>
                                        </p:tgtEl>
                                      </p:cBhvr>
                                    </p:animEffect>
                                  </p:childTnLst>
                                </p:cTn>
                              </p:par>
                              <p:par>
                                <p:cTn id="28" presetID="10" presetClass="entr" presetSubtype="0" fill="hold" grpId="0" nodeType="withEffect">
                                  <p:stCondLst>
                                    <p:cond delay="1300"/>
                                  </p:stCondLst>
                                  <p:childTnLst>
                                    <p:set>
                                      <p:cBhvr>
                                        <p:cTn id="29" dur="1" fill="hold">
                                          <p:stCondLst>
                                            <p:cond delay="0"/>
                                          </p:stCondLst>
                                        </p:cTn>
                                        <p:tgtEl>
                                          <p:spTgt spid="132"/>
                                        </p:tgtEl>
                                        <p:attrNameLst>
                                          <p:attrName>style.visibility</p:attrName>
                                        </p:attrNameLst>
                                      </p:cBhvr>
                                      <p:to>
                                        <p:strVal val="visible"/>
                                      </p:to>
                                    </p:set>
                                    <p:animEffect transition="in" filter="fade">
                                      <p:cBhvr>
                                        <p:cTn id="30" dur="1000"/>
                                        <p:tgtEl>
                                          <p:spTgt spid="132"/>
                                        </p:tgtEl>
                                      </p:cBhvr>
                                    </p:animEffect>
                                  </p:childTnLst>
                                </p:cTn>
                              </p:par>
                              <p:par>
                                <p:cTn id="31" presetID="8" presetClass="emph" presetSubtype="0" fill="hold" nodeType="withEffect">
                                  <p:stCondLst>
                                    <p:cond delay="2400"/>
                                  </p:stCondLst>
                                  <p:childTnLst>
                                    <p:animRot by="-831000">
                                      <p:cBhvr>
                                        <p:cTn id="32" dur="1000" fill="hold"/>
                                        <p:tgtEl>
                                          <p:spTgt spid="25602"/>
                                        </p:tgtEl>
                                        <p:attrNameLst>
                                          <p:attrName>r</p:attrName>
                                        </p:attrNameLst>
                                      </p:cBhvr>
                                    </p:animRot>
                                  </p:childTnLst>
                                </p:cTn>
                              </p:par>
                              <p:par>
                                <p:cTn id="33" presetID="10" presetClass="entr" presetSubtype="0" fill="hold" nodeType="withEffect">
                                  <p:stCondLst>
                                    <p:cond delay="40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400"/>
                                        <p:tgtEl>
                                          <p:spTgt spid="132"/>
                                        </p:tgtEl>
                                      </p:cBhvr>
                                    </p:animEffect>
                                    <p:set>
                                      <p:cBhvr>
                                        <p:cTn id="40" dur="1" fill="hold">
                                          <p:stCondLst>
                                            <p:cond delay="399"/>
                                          </p:stCondLst>
                                        </p:cTn>
                                        <p:tgtEl>
                                          <p:spTgt spid="132"/>
                                        </p:tgtEl>
                                        <p:attrNameLst>
                                          <p:attrName>style.visibility</p:attrName>
                                        </p:attrNameLst>
                                      </p:cBhvr>
                                      <p:to>
                                        <p:strVal val="hidden"/>
                                      </p:to>
                                    </p:set>
                                  </p:childTnLst>
                                </p:cTn>
                              </p:par>
                              <p:par>
                                <p:cTn id="41" presetID="10" presetClass="entr" presetSubtype="0" fill="hold" grpId="0" nodeType="withEffect">
                                  <p:stCondLst>
                                    <p:cond delay="800"/>
                                  </p:stCondLst>
                                  <p:childTnLst>
                                    <p:set>
                                      <p:cBhvr>
                                        <p:cTn id="42" dur="1" fill="hold">
                                          <p:stCondLst>
                                            <p:cond delay="0"/>
                                          </p:stCondLst>
                                        </p:cTn>
                                        <p:tgtEl>
                                          <p:spTgt spid="136"/>
                                        </p:tgtEl>
                                        <p:attrNameLst>
                                          <p:attrName>style.visibility</p:attrName>
                                        </p:attrNameLst>
                                      </p:cBhvr>
                                      <p:to>
                                        <p:strVal val="visible"/>
                                      </p:to>
                                    </p:set>
                                    <p:animEffect transition="in" filter="fade">
                                      <p:cBhvr>
                                        <p:cTn id="43" dur="1000"/>
                                        <p:tgtEl>
                                          <p:spTgt spid="136"/>
                                        </p:tgtEl>
                                      </p:cBhvr>
                                    </p:animEffect>
                                  </p:childTnLst>
                                </p:cTn>
                              </p:par>
                              <p:par>
                                <p:cTn id="44" presetID="10" presetClass="entr" presetSubtype="0" fill="hold" grpId="0" nodeType="withEffect">
                                  <p:stCondLst>
                                    <p:cond delay="2300"/>
                                  </p:stCondLst>
                                  <p:childTnLst>
                                    <p:set>
                                      <p:cBhvr>
                                        <p:cTn id="45" dur="1" fill="hold">
                                          <p:stCondLst>
                                            <p:cond delay="0"/>
                                          </p:stCondLst>
                                        </p:cTn>
                                        <p:tgtEl>
                                          <p:spTgt spid="81"/>
                                        </p:tgtEl>
                                        <p:attrNameLst>
                                          <p:attrName>style.visibility</p:attrName>
                                        </p:attrNameLst>
                                      </p:cBhvr>
                                      <p:to>
                                        <p:strVal val="visible"/>
                                      </p:to>
                                    </p:set>
                                    <p:animEffect transition="in" filter="fade">
                                      <p:cBhvr>
                                        <p:cTn id="46" dur="1000"/>
                                        <p:tgtEl>
                                          <p:spTgt spid="81"/>
                                        </p:tgtEl>
                                      </p:cBhvr>
                                    </p:animEffect>
                                  </p:childTnLst>
                                </p:cTn>
                              </p:par>
                              <p:par>
                                <p:cTn id="47" presetID="10" presetClass="entr" presetSubtype="0" fill="hold" grpId="0" nodeType="withEffect">
                                  <p:stCondLst>
                                    <p:cond delay="230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1000"/>
                                        <p:tgtEl>
                                          <p:spTgt spid="35"/>
                                        </p:tgtEl>
                                      </p:cBhvr>
                                    </p:animEffect>
                                  </p:childTnLst>
                                </p:cTn>
                              </p:par>
                              <p:par>
                                <p:cTn id="50" presetID="22" presetClass="entr" presetSubtype="8" fill="hold" grpId="0" nodeType="withEffect">
                                  <p:stCondLst>
                                    <p:cond delay="3300"/>
                                  </p:stCondLst>
                                  <p:childTnLst>
                                    <p:set>
                                      <p:cBhvr>
                                        <p:cTn id="51" dur="1" fill="hold">
                                          <p:stCondLst>
                                            <p:cond delay="0"/>
                                          </p:stCondLst>
                                        </p:cTn>
                                        <p:tgtEl>
                                          <p:spTgt spid="131"/>
                                        </p:tgtEl>
                                        <p:attrNameLst>
                                          <p:attrName>style.visibility</p:attrName>
                                        </p:attrNameLst>
                                      </p:cBhvr>
                                      <p:to>
                                        <p:strVal val="visible"/>
                                      </p:to>
                                    </p:set>
                                    <p:animEffect transition="in" filter="wipe(left)">
                                      <p:cBhvr>
                                        <p:cTn id="52" dur="500"/>
                                        <p:tgtEl>
                                          <p:spTgt spid="131"/>
                                        </p:tgtEl>
                                      </p:cBhvr>
                                    </p:animEffect>
                                  </p:childTnLst>
                                </p:cTn>
                              </p:par>
                              <p:par>
                                <p:cTn id="53" presetID="10" presetClass="entr" presetSubtype="0" fill="hold" grpId="0" nodeType="withEffect">
                                  <p:stCondLst>
                                    <p:cond delay="3700"/>
                                  </p:stCondLst>
                                  <p:childTnLst>
                                    <p:set>
                                      <p:cBhvr>
                                        <p:cTn id="54" dur="1" fill="hold">
                                          <p:stCondLst>
                                            <p:cond delay="0"/>
                                          </p:stCondLst>
                                        </p:cTn>
                                        <p:tgtEl>
                                          <p:spTgt spid="145"/>
                                        </p:tgtEl>
                                        <p:attrNameLst>
                                          <p:attrName>style.visibility</p:attrName>
                                        </p:attrNameLst>
                                      </p:cBhvr>
                                      <p:to>
                                        <p:strVal val="visible"/>
                                      </p:to>
                                    </p:set>
                                    <p:animEffect transition="in" filter="fade">
                                      <p:cBhvr>
                                        <p:cTn id="55" dur="1000"/>
                                        <p:tgtEl>
                                          <p:spTgt spid="145"/>
                                        </p:tgtEl>
                                      </p:cBhvr>
                                    </p:animEffect>
                                  </p:childTnLst>
                                </p:cTn>
                              </p:par>
                              <p:par>
                                <p:cTn id="56" presetID="10" presetClass="entr" presetSubtype="0" fill="hold" grpId="0" nodeType="withEffect">
                                  <p:stCondLst>
                                    <p:cond delay="3700"/>
                                  </p:stCondLst>
                                  <p:childTnLst>
                                    <p:set>
                                      <p:cBhvr>
                                        <p:cTn id="57" dur="1" fill="hold">
                                          <p:stCondLst>
                                            <p:cond delay="0"/>
                                          </p:stCondLst>
                                        </p:cTn>
                                        <p:tgtEl>
                                          <p:spTgt spid="82"/>
                                        </p:tgtEl>
                                        <p:attrNameLst>
                                          <p:attrName>style.visibility</p:attrName>
                                        </p:attrNameLst>
                                      </p:cBhvr>
                                      <p:to>
                                        <p:strVal val="visible"/>
                                      </p:to>
                                    </p:set>
                                    <p:animEffect transition="in" filter="fade">
                                      <p:cBhvr>
                                        <p:cTn id="58" dur="1000"/>
                                        <p:tgtEl>
                                          <p:spTgt spid="8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136"/>
                                        </p:tgtEl>
                                      </p:cBhvr>
                                    </p:animEffect>
                                    <p:set>
                                      <p:cBhvr>
                                        <p:cTn id="63" dur="1" fill="hold">
                                          <p:stCondLst>
                                            <p:cond delay="499"/>
                                          </p:stCondLst>
                                        </p:cTn>
                                        <p:tgtEl>
                                          <p:spTgt spid="136"/>
                                        </p:tgtEl>
                                        <p:attrNameLst>
                                          <p:attrName>style.visibility</p:attrName>
                                        </p:attrNameLst>
                                      </p:cBhvr>
                                      <p:to>
                                        <p:strVal val="hidden"/>
                                      </p:to>
                                    </p:set>
                                  </p:childTnLst>
                                </p:cTn>
                              </p:par>
                              <p:par>
                                <p:cTn id="64" presetID="10" presetClass="entr" presetSubtype="0" fill="hold" grpId="0" nodeType="withEffect">
                                  <p:stCondLst>
                                    <p:cond delay="80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1000"/>
                                        <p:tgtEl>
                                          <p:spTgt spid="34"/>
                                        </p:tgtEl>
                                      </p:cBhvr>
                                    </p:animEffect>
                                  </p:childTnLst>
                                </p:cTn>
                              </p:par>
                            </p:childTnLst>
                          </p:cTn>
                        </p:par>
                        <p:par>
                          <p:cTn id="67" fill="hold">
                            <p:stCondLst>
                              <p:cond delay="1800"/>
                            </p:stCondLst>
                            <p:childTnLst>
                              <p:par>
                                <p:cTn id="68" presetID="8" presetClass="emph" presetSubtype="0" fill="hold" nodeType="afterEffect">
                                  <p:stCondLst>
                                    <p:cond delay="0"/>
                                  </p:stCondLst>
                                  <p:childTnLst>
                                    <p:animRot by="-831000">
                                      <p:cBhvr>
                                        <p:cTn id="69" dur="1000" fill="hold"/>
                                        <p:tgtEl>
                                          <p:spTgt spid="25602"/>
                                        </p:tgtEl>
                                        <p:attrNameLst>
                                          <p:attrName>r</p:attrName>
                                        </p:attrNameLst>
                                      </p:cBhvr>
                                    </p:animRot>
                                  </p:childTnLst>
                                </p:cTn>
                              </p:par>
                              <p:par>
                                <p:cTn id="70" presetID="10" presetClass="exit" presetSubtype="0" fill="hold" grpId="1" nodeType="withEffect">
                                  <p:stCondLst>
                                    <p:cond delay="0"/>
                                  </p:stCondLst>
                                  <p:childTnLst>
                                    <p:animEffect transition="out" filter="fade">
                                      <p:cBhvr>
                                        <p:cTn id="71" dur="500"/>
                                        <p:tgtEl>
                                          <p:spTgt spid="145"/>
                                        </p:tgtEl>
                                      </p:cBhvr>
                                    </p:animEffect>
                                    <p:set>
                                      <p:cBhvr>
                                        <p:cTn id="72" dur="1" fill="hold">
                                          <p:stCondLst>
                                            <p:cond delay="499"/>
                                          </p:stCondLst>
                                        </p:cTn>
                                        <p:tgtEl>
                                          <p:spTgt spid="145"/>
                                        </p:tgtEl>
                                        <p:attrNameLst>
                                          <p:attrName>style.visibility</p:attrName>
                                        </p:attrNameLst>
                                      </p:cBhvr>
                                      <p:to>
                                        <p:strVal val="hidden"/>
                                      </p:to>
                                    </p:set>
                                  </p:childTnLst>
                                </p:cTn>
                              </p:par>
                            </p:childTnLst>
                          </p:cTn>
                        </p:par>
                        <p:par>
                          <p:cTn id="73" fill="hold">
                            <p:stCondLst>
                              <p:cond delay="2800"/>
                            </p:stCondLst>
                            <p:childTnLst>
                              <p:par>
                                <p:cTn id="74" presetID="10" presetClass="entr" presetSubtype="0" fill="hold" grpId="0" nodeType="afterEffect">
                                  <p:stCondLst>
                                    <p:cond delay="0"/>
                                  </p:stCondLst>
                                  <p:childTnLst>
                                    <p:set>
                                      <p:cBhvr>
                                        <p:cTn id="75" dur="1" fill="hold">
                                          <p:stCondLst>
                                            <p:cond delay="0"/>
                                          </p:stCondLst>
                                        </p:cTn>
                                        <p:tgtEl>
                                          <p:spTgt spid="146"/>
                                        </p:tgtEl>
                                        <p:attrNameLst>
                                          <p:attrName>style.visibility</p:attrName>
                                        </p:attrNameLst>
                                      </p:cBhvr>
                                      <p:to>
                                        <p:strVal val="visible"/>
                                      </p:to>
                                    </p:set>
                                    <p:animEffect transition="in" filter="fade">
                                      <p:cBhvr>
                                        <p:cTn id="76" dur="1000"/>
                                        <p:tgtEl>
                                          <p:spTgt spid="146"/>
                                        </p:tgtEl>
                                      </p:cBhvr>
                                    </p:animEffect>
                                  </p:childTnLst>
                                </p:cTn>
                              </p:par>
                            </p:childTnLst>
                          </p:cTn>
                        </p:par>
                        <p:par>
                          <p:cTn id="77" fill="hold">
                            <p:stCondLst>
                              <p:cond delay="3800"/>
                            </p:stCondLst>
                            <p:childTnLst>
                              <p:par>
                                <p:cTn id="78" presetID="8" presetClass="emph" presetSubtype="0" fill="hold" nodeType="afterEffect">
                                  <p:stCondLst>
                                    <p:cond delay="600"/>
                                  </p:stCondLst>
                                  <p:childTnLst>
                                    <p:animRot by="-831000">
                                      <p:cBhvr>
                                        <p:cTn id="79" dur="1000" fill="hold"/>
                                        <p:tgtEl>
                                          <p:spTgt spid="25602"/>
                                        </p:tgtEl>
                                        <p:attrNameLst>
                                          <p:attrName>r</p:attrName>
                                        </p:attrNameLst>
                                      </p:cBhvr>
                                    </p:animRot>
                                  </p:childTnLst>
                                </p:cTn>
                              </p:par>
                              <p:par>
                                <p:cTn id="80" presetID="10" presetClass="exit" presetSubtype="0" fill="hold" grpId="1" nodeType="withEffect">
                                  <p:stCondLst>
                                    <p:cond delay="1000"/>
                                  </p:stCondLst>
                                  <p:childTnLst>
                                    <p:animEffect transition="out" filter="fade">
                                      <p:cBhvr>
                                        <p:cTn id="81" dur="500"/>
                                        <p:tgtEl>
                                          <p:spTgt spid="146"/>
                                        </p:tgtEl>
                                      </p:cBhvr>
                                    </p:animEffect>
                                    <p:set>
                                      <p:cBhvr>
                                        <p:cTn id="82" dur="1" fill="hold">
                                          <p:stCondLst>
                                            <p:cond delay="499"/>
                                          </p:stCondLst>
                                        </p:cTn>
                                        <p:tgtEl>
                                          <p:spTgt spid="146"/>
                                        </p:tgtEl>
                                        <p:attrNameLst>
                                          <p:attrName>style.visibility</p:attrName>
                                        </p:attrNameLst>
                                      </p:cBhvr>
                                      <p:to>
                                        <p:strVal val="hidden"/>
                                      </p:to>
                                    </p:set>
                                  </p:childTnLst>
                                </p:cTn>
                              </p:par>
                            </p:childTnLst>
                          </p:cTn>
                        </p:par>
                        <p:par>
                          <p:cTn id="83" fill="hold">
                            <p:stCondLst>
                              <p:cond delay="5400"/>
                            </p:stCondLst>
                            <p:childTnLst>
                              <p:par>
                                <p:cTn id="84" presetID="10" presetClass="entr" presetSubtype="0" fill="hold" grpId="0" nodeType="afterEffect">
                                  <p:stCondLst>
                                    <p:cond delay="0"/>
                                  </p:stCondLst>
                                  <p:childTnLst>
                                    <p:set>
                                      <p:cBhvr>
                                        <p:cTn id="85" dur="1" fill="hold">
                                          <p:stCondLst>
                                            <p:cond delay="0"/>
                                          </p:stCondLst>
                                        </p:cTn>
                                        <p:tgtEl>
                                          <p:spTgt spid="147"/>
                                        </p:tgtEl>
                                        <p:attrNameLst>
                                          <p:attrName>style.visibility</p:attrName>
                                        </p:attrNameLst>
                                      </p:cBhvr>
                                      <p:to>
                                        <p:strVal val="visible"/>
                                      </p:to>
                                    </p:set>
                                    <p:animEffect transition="in" filter="fade">
                                      <p:cBhvr>
                                        <p:cTn id="86" dur="1000"/>
                                        <p:tgtEl>
                                          <p:spTgt spid="14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1" nodeType="clickEffect">
                                  <p:stCondLst>
                                    <p:cond delay="0"/>
                                  </p:stCondLst>
                                  <p:childTnLst>
                                    <p:animEffect transition="out" filter="fade">
                                      <p:cBhvr>
                                        <p:cTn id="90" dur="500"/>
                                        <p:tgtEl>
                                          <p:spTgt spid="34"/>
                                        </p:tgtEl>
                                      </p:cBhvr>
                                    </p:animEffect>
                                    <p:set>
                                      <p:cBhvr>
                                        <p:cTn id="91" dur="1" fill="hold">
                                          <p:stCondLst>
                                            <p:cond delay="499"/>
                                          </p:stCondLst>
                                        </p:cTn>
                                        <p:tgtEl>
                                          <p:spTgt spid="34"/>
                                        </p:tgtEl>
                                        <p:attrNameLst>
                                          <p:attrName>style.visibility</p:attrName>
                                        </p:attrNameLst>
                                      </p:cBhvr>
                                      <p:to>
                                        <p:strVal val="hidden"/>
                                      </p:to>
                                    </p:set>
                                  </p:childTnLst>
                                </p:cTn>
                              </p:par>
                              <p:par>
                                <p:cTn id="92" presetID="10" presetClass="entr" presetSubtype="0" fill="hold" nodeType="withEffect">
                                  <p:stCondLst>
                                    <p:cond delay="800"/>
                                  </p:stCondLst>
                                  <p:childTnLst>
                                    <p:set>
                                      <p:cBhvr>
                                        <p:cTn id="93" dur="1" fill="hold">
                                          <p:stCondLst>
                                            <p:cond delay="0"/>
                                          </p:stCondLst>
                                        </p:cTn>
                                        <p:tgtEl>
                                          <p:spTgt spid="94"/>
                                        </p:tgtEl>
                                        <p:attrNameLst>
                                          <p:attrName>style.visibility</p:attrName>
                                        </p:attrNameLst>
                                      </p:cBhvr>
                                      <p:to>
                                        <p:strVal val="visible"/>
                                      </p:to>
                                    </p:set>
                                    <p:animEffect transition="in" filter="fade">
                                      <p:cBhvr>
                                        <p:cTn id="94"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135" grpId="0" animBg="1"/>
      <p:bldP spid="33" grpId="0" uiExpand="1" build="p"/>
      <p:bldP spid="35" grpId="0"/>
      <p:bldP spid="6255" grpId="0" animBg="1"/>
      <p:bldP spid="145" grpId="0" animBg="1"/>
      <p:bldP spid="145" grpId="1" animBg="1"/>
      <p:bldP spid="146" grpId="0" animBg="1"/>
      <p:bldP spid="146" grpId="1" animBg="1"/>
      <p:bldP spid="147" grpId="0" animBg="1"/>
      <p:bldP spid="132" grpId="0" animBg="1"/>
      <p:bldP spid="132" grpId="1" animBg="1"/>
      <p:bldP spid="136" grpId="0" animBg="1"/>
      <p:bldP spid="136" grpId="1" animBg="1"/>
      <p:bldP spid="79" grpId="0" animBg="1"/>
      <p:bldP spid="81" grpId="0"/>
      <p:bldP spid="82" grpId="0"/>
      <p:bldP spid="34" grpId="0" animBg="1"/>
      <p:bldP spid="3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bwMode="gray"/>
        <p:txBody>
          <a:bodyPr/>
          <a:lstStyle/>
          <a:p>
            <a:r>
              <a:rPr lang="de-DE" noProof="0" smtClean="0"/>
              <a:t>Gedankenmodell zum </a:t>
            </a:r>
            <a:r>
              <a:rPr lang="de-DE" sz="2400" noProof="0" smtClean="0"/>
              <a:t>RSA-Verfahren</a:t>
            </a:r>
            <a:endParaRPr lang="de-DE" sz="2400" noProof="0"/>
          </a:p>
        </p:txBody>
      </p:sp>
      <p:sp>
        <p:nvSpPr>
          <p:cNvPr id="33" name="Content Placeholder 32"/>
          <p:cNvSpPr>
            <a:spLocks noGrp="1"/>
          </p:cNvSpPr>
          <p:nvPr>
            <p:ph idx="1"/>
          </p:nvPr>
        </p:nvSpPr>
        <p:spPr bwMode="gray"/>
        <p:txBody>
          <a:bodyPr/>
          <a:lstStyle/>
          <a:p>
            <a:pPr lvl="1"/>
            <a:r>
              <a:rPr lang="de-DE" noProof="0" dirty="0" smtClean="0"/>
              <a:t>Das Ziel ist es nun, eine Nachricht sicher zu verschicken. </a:t>
            </a:r>
            <a:br>
              <a:rPr lang="de-DE" noProof="0" dirty="0" smtClean="0"/>
            </a:br>
            <a:r>
              <a:rPr lang="de-DE" noProof="0" dirty="0" smtClean="0"/>
              <a:t>„Sicher“ bedeutet in diesem Fall, dass die verschlüsselte Nachricht möglicherweise </a:t>
            </a:r>
            <a:br>
              <a:rPr lang="de-DE" noProof="0" dirty="0" smtClean="0"/>
            </a:br>
            <a:r>
              <a:rPr lang="de-DE" b="1" noProof="0" dirty="0" smtClean="0"/>
              <a:t>abgefangen</a:t>
            </a:r>
            <a:r>
              <a:rPr lang="de-DE" noProof="0" dirty="0" smtClean="0"/>
              <a:t> wird, aber dennoch </a:t>
            </a:r>
            <a:r>
              <a:rPr lang="de-DE" b="1" noProof="0" dirty="0" smtClean="0"/>
              <a:t>nicht gelesen </a:t>
            </a:r>
            <a:r>
              <a:rPr lang="de-DE" noProof="0" dirty="0" smtClean="0"/>
              <a:t>werden kann.</a:t>
            </a:r>
          </a:p>
          <a:p>
            <a:pPr lvl="1"/>
            <a:r>
              <a:rPr lang="de-DE" noProof="0" dirty="0" smtClean="0"/>
              <a:t>Wie lässt sich dies realisieren? Eine zeitgemäße Antwort darauf liefert das </a:t>
            </a:r>
            <a:r>
              <a:rPr lang="de-DE" b="1" noProof="0" dirty="0" smtClean="0"/>
              <a:t>RSA-Verfahren</a:t>
            </a:r>
            <a:r>
              <a:rPr lang="de-DE" noProof="0" dirty="0" smtClean="0"/>
              <a:t>.</a:t>
            </a:r>
          </a:p>
          <a:p>
            <a:pPr lvl="1"/>
            <a:r>
              <a:rPr lang="de-DE" noProof="0" dirty="0" smtClean="0"/>
              <a:t>Die Idee des Verfahrens lässt sich wie folgt veranschaulichen:</a:t>
            </a:r>
          </a:p>
        </p:txBody>
      </p:sp>
      <p:sp>
        <p:nvSpPr>
          <p:cNvPr id="22" name="Rounded Rectangle 13"/>
          <p:cNvSpPr/>
          <p:nvPr/>
        </p:nvSpPr>
        <p:spPr bwMode="gray">
          <a:xfrm>
            <a:off x="554038" y="5800100"/>
            <a:ext cx="8151812" cy="435600"/>
          </a:xfrm>
          <a:prstGeom prst="roundRect">
            <a:avLst/>
          </a:prstGeom>
          <a:solidFill>
            <a:schemeClr val="bg1"/>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1600" b="1" dirty="0" smtClean="0">
                <a:solidFill>
                  <a:srgbClr val="00B050"/>
                </a:solidFill>
              </a:rPr>
              <a:t>Jeder Teilnehmer hat ein Schloss mit passendem Schlüssel.</a:t>
            </a:r>
          </a:p>
        </p:txBody>
      </p:sp>
      <p:sp>
        <p:nvSpPr>
          <p:cNvPr id="21" name="Rounded Rectangle 13"/>
          <p:cNvSpPr/>
          <p:nvPr/>
        </p:nvSpPr>
        <p:spPr bwMode="gray">
          <a:xfrm>
            <a:off x="554038" y="5530100"/>
            <a:ext cx="8151812" cy="705600"/>
          </a:xfrm>
          <a:prstGeom prst="roundRect">
            <a:avLst/>
          </a:prstGeom>
          <a:solidFill>
            <a:schemeClr val="bg1"/>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1600" b="1" dirty="0" smtClean="0">
                <a:solidFill>
                  <a:srgbClr val="00B050"/>
                </a:solidFill>
              </a:rPr>
              <a:t>Die Idee ist, Schloss und Schlüssel voneinander zu trennen und Kopien </a:t>
            </a:r>
            <a:br>
              <a:rPr lang="de-DE" sz="1600" b="1" dirty="0" smtClean="0">
                <a:solidFill>
                  <a:srgbClr val="00B050"/>
                </a:solidFill>
              </a:rPr>
            </a:br>
            <a:r>
              <a:rPr lang="de-DE" sz="1600" b="1" dirty="0" smtClean="0">
                <a:solidFill>
                  <a:srgbClr val="00B050"/>
                </a:solidFill>
              </a:rPr>
              <a:t>des Schlosses zu veröffentlichen, hingegen den Schlüssel geheim zu halten.</a:t>
            </a:r>
          </a:p>
        </p:txBody>
      </p:sp>
      <p:sp>
        <p:nvSpPr>
          <p:cNvPr id="14" name="Rounded Rectangle 13"/>
          <p:cNvSpPr/>
          <p:nvPr/>
        </p:nvSpPr>
        <p:spPr bwMode="gray">
          <a:xfrm>
            <a:off x="554038" y="5530100"/>
            <a:ext cx="8151812" cy="705600"/>
          </a:xfrm>
          <a:prstGeom prst="roundRect">
            <a:avLst/>
          </a:prstGeom>
          <a:solidFill>
            <a:schemeClr val="bg1"/>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1600" b="1" dirty="0" smtClean="0">
                <a:solidFill>
                  <a:srgbClr val="00B050"/>
                </a:solidFill>
              </a:rPr>
              <a:t>Möchte man jetzt jemanden etwas schicken,</a:t>
            </a:r>
            <a:br>
              <a:rPr lang="de-DE" sz="1600" b="1" dirty="0" smtClean="0">
                <a:solidFill>
                  <a:srgbClr val="00B050"/>
                </a:solidFill>
              </a:rPr>
            </a:br>
            <a:r>
              <a:rPr lang="de-DE" sz="1600" b="1" dirty="0" smtClean="0">
                <a:solidFill>
                  <a:srgbClr val="00B050"/>
                </a:solidFill>
              </a:rPr>
              <a:t>nimmt man dessen Schloss und verschließt die Nachricht damit.</a:t>
            </a:r>
          </a:p>
        </p:txBody>
      </p:sp>
      <p:sp>
        <p:nvSpPr>
          <p:cNvPr id="15" name="Rounded Rectangle 14"/>
          <p:cNvSpPr/>
          <p:nvPr/>
        </p:nvSpPr>
        <p:spPr bwMode="gray">
          <a:xfrm>
            <a:off x="554038" y="5490500"/>
            <a:ext cx="8151812" cy="745200"/>
          </a:xfrm>
          <a:prstGeom prst="roundRect">
            <a:avLst/>
          </a:prstGeom>
          <a:solidFill>
            <a:schemeClr val="bg1"/>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1600" b="1" dirty="0" smtClean="0">
                <a:solidFill>
                  <a:srgbClr val="00B050"/>
                </a:solidFill>
              </a:rPr>
              <a:t>Die Nachricht kann dann öffentlich verschickt werden, denn nur der richtige </a:t>
            </a:r>
          </a:p>
          <a:p>
            <a:pPr lvl="0" algn="ctr"/>
            <a:r>
              <a:rPr lang="de-DE" sz="1600" b="1" dirty="0" smtClean="0">
                <a:solidFill>
                  <a:srgbClr val="00B050"/>
                </a:solidFill>
              </a:rPr>
              <a:t>Empfänger kann mit dem passenden Schlüssel das Schloss wieder öffnen.</a:t>
            </a:r>
          </a:p>
        </p:txBody>
      </p:sp>
      <p:grpSp>
        <p:nvGrpSpPr>
          <p:cNvPr id="5" name="Gruppieren 65"/>
          <p:cNvGrpSpPr/>
          <p:nvPr/>
        </p:nvGrpSpPr>
        <p:grpSpPr bwMode="gray">
          <a:xfrm>
            <a:off x="1556655" y="3733255"/>
            <a:ext cx="1291413" cy="1641386"/>
            <a:chOff x="177800" y="3733255"/>
            <a:chExt cx="1291413" cy="1641386"/>
          </a:xfrm>
        </p:grpSpPr>
        <p:pic>
          <p:nvPicPr>
            <p:cNvPr id="42" name="Picture 22"/>
            <p:cNvPicPr>
              <a:picLocks noChangeAspect="1" noChangeArrowheads="1"/>
            </p:cNvPicPr>
            <p:nvPr/>
          </p:nvPicPr>
          <p:blipFill>
            <a:blip r:embed="rId3" cstate="print">
              <a:lum bright="20000"/>
            </a:blip>
            <a:srcRect/>
            <a:stretch>
              <a:fillRect/>
            </a:stretch>
          </p:blipFill>
          <p:spPr bwMode="gray">
            <a:xfrm>
              <a:off x="177800" y="4761236"/>
              <a:ext cx="1291413" cy="613405"/>
            </a:xfrm>
            <a:prstGeom prst="rect">
              <a:avLst/>
            </a:prstGeom>
            <a:noFill/>
            <a:ln w="9525">
              <a:noFill/>
              <a:miter lim="800000"/>
              <a:headEnd/>
              <a:tailEnd/>
            </a:ln>
            <a:effectLst/>
          </p:spPr>
        </p:pic>
        <p:grpSp>
          <p:nvGrpSpPr>
            <p:cNvPr id="6" name="Gruppieren 42"/>
            <p:cNvGrpSpPr/>
            <p:nvPr/>
          </p:nvGrpSpPr>
          <p:grpSpPr bwMode="gray">
            <a:xfrm>
              <a:off x="537352" y="3733255"/>
              <a:ext cx="598486" cy="1377908"/>
              <a:chOff x="-2763838" y="1373188"/>
              <a:chExt cx="2389188" cy="5500688"/>
            </a:xfrm>
          </p:grpSpPr>
          <p:sp>
            <p:nvSpPr>
              <p:cNvPr id="44" name="Freeform 8"/>
              <p:cNvSpPr>
                <a:spLocks/>
              </p:cNvSpPr>
              <p:nvPr/>
            </p:nvSpPr>
            <p:spPr bwMode="gray">
              <a:xfrm>
                <a:off x="-1150938" y="3089276"/>
                <a:ext cx="558800" cy="1620838"/>
              </a:xfrm>
              <a:custGeom>
                <a:avLst/>
                <a:gdLst/>
                <a:ahLst/>
                <a:cxnLst>
                  <a:cxn ang="0">
                    <a:pos x="132" y="424"/>
                  </a:cxn>
                  <a:cxn ang="0">
                    <a:pos x="122" y="410"/>
                  </a:cxn>
                  <a:cxn ang="0">
                    <a:pos x="117" y="397"/>
                  </a:cxn>
                  <a:cxn ang="0">
                    <a:pos x="116" y="390"/>
                  </a:cxn>
                  <a:cxn ang="0">
                    <a:pos x="116" y="34"/>
                  </a:cxn>
                  <a:cxn ang="0">
                    <a:pos x="115" y="29"/>
                  </a:cxn>
                  <a:cxn ang="0">
                    <a:pos x="113" y="21"/>
                  </a:cxn>
                  <a:cxn ang="0">
                    <a:pos x="107" y="13"/>
                  </a:cxn>
                  <a:cxn ang="0">
                    <a:pos x="98" y="9"/>
                  </a:cxn>
                  <a:cxn ang="0">
                    <a:pos x="0" y="0"/>
                  </a:cxn>
                  <a:cxn ang="0">
                    <a:pos x="9" y="4"/>
                  </a:cxn>
                  <a:cxn ang="0">
                    <a:pos x="15" y="12"/>
                  </a:cxn>
                  <a:cxn ang="0">
                    <a:pos x="17" y="20"/>
                  </a:cxn>
                  <a:cxn ang="0">
                    <a:pos x="18" y="24"/>
                  </a:cxn>
                  <a:cxn ang="0">
                    <a:pos x="18" y="373"/>
                  </a:cxn>
                  <a:cxn ang="0">
                    <a:pos x="19" y="379"/>
                  </a:cxn>
                  <a:cxn ang="0">
                    <a:pos x="24" y="392"/>
                  </a:cxn>
                  <a:cxn ang="0">
                    <a:pos x="34" y="406"/>
                  </a:cxn>
                  <a:cxn ang="0">
                    <a:pos x="51" y="414"/>
                  </a:cxn>
                  <a:cxn ang="0">
                    <a:pos x="149" y="432"/>
                  </a:cxn>
                  <a:cxn ang="0">
                    <a:pos x="132" y="424"/>
                  </a:cxn>
                </a:cxnLst>
                <a:rect l="0" t="0" r="r" b="b"/>
                <a:pathLst>
                  <a:path w="149" h="432">
                    <a:moveTo>
                      <a:pt x="132" y="424"/>
                    </a:moveTo>
                    <a:cubicBezTo>
                      <a:pt x="128" y="420"/>
                      <a:pt x="124" y="415"/>
                      <a:pt x="122" y="410"/>
                    </a:cubicBezTo>
                    <a:cubicBezTo>
                      <a:pt x="119" y="405"/>
                      <a:pt x="118" y="401"/>
                      <a:pt x="117" y="397"/>
                    </a:cubicBezTo>
                    <a:cubicBezTo>
                      <a:pt x="116" y="393"/>
                      <a:pt x="116" y="391"/>
                      <a:pt x="116" y="390"/>
                    </a:cubicBezTo>
                    <a:cubicBezTo>
                      <a:pt x="116" y="34"/>
                      <a:pt x="116" y="34"/>
                      <a:pt x="116" y="34"/>
                    </a:cubicBezTo>
                    <a:cubicBezTo>
                      <a:pt x="116" y="33"/>
                      <a:pt x="116" y="32"/>
                      <a:pt x="115" y="29"/>
                    </a:cubicBezTo>
                    <a:cubicBezTo>
                      <a:pt x="115" y="27"/>
                      <a:pt x="114" y="24"/>
                      <a:pt x="113" y="21"/>
                    </a:cubicBezTo>
                    <a:cubicBezTo>
                      <a:pt x="112" y="19"/>
                      <a:pt x="110" y="16"/>
                      <a:pt x="107" y="13"/>
                    </a:cubicBezTo>
                    <a:cubicBezTo>
                      <a:pt x="105" y="11"/>
                      <a:pt x="102" y="10"/>
                      <a:pt x="98" y="9"/>
                    </a:cubicBezTo>
                    <a:cubicBezTo>
                      <a:pt x="0" y="0"/>
                      <a:pt x="0" y="0"/>
                      <a:pt x="0" y="0"/>
                    </a:cubicBezTo>
                    <a:cubicBezTo>
                      <a:pt x="4" y="0"/>
                      <a:pt x="7" y="2"/>
                      <a:pt x="9" y="4"/>
                    </a:cubicBezTo>
                    <a:cubicBezTo>
                      <a:pt x="12" y="6"/>
                      <a:pt x="13" y="9"/>
                      <a:pt x="15" y="12"/>
                    </a:cubicBezTo>
                    <a:cubicBezTo>
                      <a:pt x="16" y="15"/>
                      <a:pt x="17" y="17"/>
                      <a:pt x="17" y="20"/>
                    </a:cubicBezTo>
                    <a:cubicBezTo>
                      <a:pt x="18" y="22"/>
                      <a:pt x="18" y="23"/>
                      <a:pt x="18" y="24"/>
                    </a:cubicBezTo>
                    <a:cubicBezTo>
                      <a:pt x="18" y="373"/>
                      <a:pt x="18" y="373"/>
                      <a:pt x="18" y="373"/>
                    </a:cubicBezTo>
                    <a:cubicBezTo>
                      <a:pt x="18" y="373"/>
                      <a:pt x="18" y="376"/>
                      <a:pt x="19" y="379"/>
                    </a:cubicBezTo>
                    <a:cubicBezTo>
                      <a:pt x="20" y="383"/>
                      <a:pt x="22" y="388"/>
                      <a:pt x="24" y="392"/>
                    </a:cubicBezTo>
                    <a:cubicBezTo>
                      <a:pt x="27" y="397"/>
                      <a:pt x="30" y="402"/>
                      <a:pt x="34" y="406"/>
                    </a:cubicBezTo>
                    <a:cubicBezTo>
                      <a:pt x="38" y="410"/>
                      <a:pt x="44" y="413"/>
                      <a:pt x="51" y="414"/>
                    </a:cubicBezTo>
                    <a:cubicBezTo>
                      <a:pt x="149" y="432"/>
                      <a:pt x="149" y="432"/>
                      <a:pt x="149" y="432"/>
                    </a:cubicBezTo>
                    <a:cubicBezTo>
                      <a:pt x="142" y="431"/>
                      <a:pt x="136" y="428"/>
                      <a:pt x="132" y="424"/>
                    </a:cubicBezTo>
                    <a:close/>
                  </a:path>
                </a:pathLst>
              </a:custGeom>
              <a:solidFill>
                <a:srgbClr val="2F6585"/>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5" name="Freeform 9"/>
              <p:cNvSpPr>
                <a:spLocks/>
              </p:cNvSpPr>
              <p:nvPr/>
            </p:nvSpPr>
            <p:spPr bwMode="gray">
              <a:xfrm>
                <a:off x="-1698626" y="4829176"/>
                <a:ext cx="573088" cy="1946275"/>
              </a:xfrm>
              <a:custGeom>
                <a:avLst/>
                <a:gdLst/>
                <a:ahLst/>
                <a:cxnLst>
                  <a:cxn ang="0">
                    <a:pos x="134" y="506"/>
                  </a:cxn>
                  <a:cxn ang="0">
                    <a:pos x="123" y="486"/>
                  </a:cxn>
                  <a:cxn ang="0">
                    <a:pos x="117" y="468"/>
                  </a:cxn>
                  <a:cxn ang="0">
                    <a:pos x="115" y="459"/>
                  </a:cxn>
                  <a:cxn ang="0">
                    <a:pos x="115" y="60"/>
                  </a:cxn>
                  <a:cxn ang="0">
                    <a:pos x="115" y="53"/>
                  </a:cxn>
                  <a:cxn ang="0">
                    <a:pos x="113" y="41"/>
                  </a:cxn>
                  <a:cxn ang="0">
                    <a:pos x="108" y="28"/>
                  </a:cxn>
                  <a:cxn ang="0">
                    <a:pos x="96" y="20"/>
                  </a:cxn>
                  <a:cxn ang="0">
                    <a:pos x="0" y="0"/>
                  </a:cxn>
                  <a:cxn ang="0">
                    <a:pos x="12" y="8"/>
                  </a:cxn>
                  <a:cxn ang="0">
                    <a:pos x="18" y="21"/>
                  </a:cxn>
                  <a:cxn ang="0">
                    <a:pos x="19" y="33"/>
                  </a:cxn>
                  <a:cxn ang="0">
                    <a:pos x="19" y="39"/>
                  </a:cxn>
                  <a:cxn ang="0">
                    <a:pos x="20" y="430"/>
                  </a:cxn>
                  <a:cxn ang="0">
                    <a:pos x="22" y="439"/>
                  </a:cxn>
                  <a:cxn ang="0">
                    <a:pos x="28" y="457"/>
                  </a:cxn>
                  <a:cxn ang="0">
                    <a:pos x="39" y="476"/>
                  </a:cxn>
                  <a:cxn ang="0">
                    <a:pos x="58" y="489"/>
                  </a:cxn>
                  <a:cxn ang="0">
                    <a:pos x="153" y="519"/>
                  </a:cxn>
                  <a:cxn ang="0">
                    <a:pos x="134" y="506"/>
                  </a:cxn>
                </a:cxnLst>
                <a:rect l="0" t="0" r="r" b="b"/>
                <a:pathLst>
                  <a:path w="153" h="519">
                    <a:moveTo>
                      <a:pt x="134" y="506"/>
                    </a:moveTo>
                    <a:cubicBezTo>
                      <a:pt x="129" y="500"/>
                      <a:pt x="126" y="493"/>
                      <a:pt x="123" y="486"/>
                    </a:cubicBezTo>
                    <a:cubicBezTo>
                      <a:pt x="120" y="480"/>
                      <a:pt x="118" y="473"/>
                      <a:pt x="117" y="468"/>
                    </a:cubicBezTo>
                    <a:cubicBezTo>
                      <a:pt x="115" y="463"/>
                      <a:pt x="115" y="460"/>
                      <a:pt x="115" y="459"/>
                    </a:cubicBezTo>
                    <a:cubicBezTo>
                      <a:pt x="115" y="60"/>
                      <a:pt x="115" y="60"/>
                      <a:pt x="115" y="60"/>
                    </a:cubicBezTo>
                    <a:cubicBezTo>
                      <a:pt x="115" y="59"/>
                      <a:pt x="115" y="57"/>
                      <a:pt x="115" y="53"/>
                    </a:cubicBezTo>
                    <a:cubicBezTo>
                      <a:pt x="115" y="50"/>
                      <a:pt x="114" y="45"/>
                      <a:pt x="113" y="41"/>
                    </a:cubicBezTo>
                    <a:cubicBezTo>
                      <a:pt x="112" y="36"/>
                      <a:pt x="111" y="31"/>
                      <a:pt x="108" y="28"/>
                    </a:cubicBezTo>
                    <a:cubicBezTo>
                      <a:pt x="105" y="24"/>
                      <a:pt x="101" y="21"/>
                      <a:pt x="96" y="20"/>
                    </a:cubicBezTo>
                    <a:cubicBezTo>
                      <a:pt x="0" y="0"/>
                      <a:pt x="0" y="0"/>
                      <a:pt x="0" y="0"/>
                    </a:cubicBezTo>
                    <a:cubicBezTo>
                      <a:pt x="6" y="1"/>
                      <a:pt x="9" y="4"/>
                      <a:pt x="12" y="8"/>
                    </a:cubicBezTo>
                    <a:cubicBezTo>
                      <a:pt x="15" y="11"/>
                      <a:pt x="17" y="16"/>
                      <a:pt x="18" y="21"/>
                    </a:cubicBezTo>
                    <a:cubicBezTo>
                      <a:pt x="19" y="25"/>
                      <a:pt x="19" y="30"/>
                      <a:pt x="19" y="33"/>
                    </a:cubicBezTo>
                    <a:cubicBezTo>
                      <a:pt x="19" y="36"/>
                      <a:pt x="19" y="39"/>
                      <a:pt x="19" y="39"/>
                    </a:cubicBezTo>
                    <a:cubicBezTo>
                      <a:pt x="20" y="430"/>
                      <a:pt x="20" y="430"/>
                      <a:pt x="20" y="430"/>
                    </a:cubicBezTo>
                    <a:cubicBezTo>
                      <a:pt x="20" y="431"/>
                      <a:pt x="20" y="434"/>
                      <a:pt x="22" y="439"/>
                    </a:cubicBezTo>
                    <a:cubicBezTo>
                      <a:pt x="23" y="444"/>
                      <a:pt x="25" y="450"/>
                      <a:pt x="28" y="457"/>
                    </a:cubicBezTo>
                    <a:cubicBezTo>
                      <a:pt x="30" y="463"/>
                      <a:pt x="34" y="470"/>
                      <a:pt x="39" y="476"/>
                    </a:cubicBezTo>
                    <a:cubicBezTo>
                      <a:pt x="44" y="482"/>
                      <a:pt x="50" y="486"/>
                      <a:pt x="58" y="489"/>
                    </a:cubicBezTo>
                    <a:cubicBezTo>
                      <a:pt x="153" y="519"/>
                      <a:pt x="153" y="519"/>
                      <a:pt x="153" y="519"/>
                    </a:cubicBezTo>
                    <a:cubicBezTo>
                      <a:pt x="146" y="516"/>
                      <a:pt x="139" y="512"/>
                      <a:pt x="134" y="506"/>
                    </a:cubicBezTo>
                    <a:close/>
                  </a:path>
                </a:pathLst>
              </a:custGeom>
              <a:solidFill>
                <a:srgbClr val="2F6585"/>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7" name="Freeform 11"/>
              <p:cNvSpPr>
                <a:spLocks/>
              </p:cNvSpPr>
              <p:nvPr/>
            </p:nvSpPr>
            <p:spPr bwMode="gray">
              <a:xfrm>
                <a:off x="-2306638" y="3143251"/>
                <a:ext cx="555625" cy="3719513"/>
              </a:xfrm>
              <a:custGeom>
                <a:avLst/>
                <a:gdLst/>
                <a:ahLst/>
                <a:cxnLst>
                  <a:cxn ang="0">
                    <a:pos x="130" y="979"/>
                  </a:cxn>
                  <a:cxn ang="0">
                    <a:pos x="120" y="961"/>
                  </a:cxn>
                  <a:cxn ang="0">
                    <a:pos x="115" y="944"/>
                  </a:cxn>
                  <a:cxn ang="0">
                    <a:pos x="113" y="935"/>
                  </a:cxn>
                  <a:cxn ang="0">
                    <a:pos x="111" y="39"/>
                  </a:cxn>
                  <a:cxn ang="0">
                    <a:pos x="110" y="34"/>
                  </a:cxn>
                  <a:cxn ang="0">
                    <a:pos x="108" y="24"/>
                  </a:cxn>
                  <a:cxn ang="0">
                    <a:pos x="104" y="15"/>
                  </a:cxn>
                  <a:cxn ang="0">
                    <a:pos x="94" y="10"/>
                  </a:cxn>
                  <a:cxn ang="0">
                    <a:pos x="0" y="0"/>
                  </a:cxn>
                  <a:cxn ang="0">
                    <a:pos x="9" y="5"/>
                  </a:cxn>
                  <a:cxn ang="0">
                    <a:pos x="14" y="14"/>
                  </a:cxn>
                  <a:cxn ang="0">
                    <a:pos x="16" y="23"/>
                  </a:cxn>
                  <a:cxn ang="0">
                    <a:pos x="16" y="28"/>
                  </a:cxn>
                  <a:cxn ang="0">
                    <a:pos x="20" y="905"/>
                  </a:cxn>
                  <a:cxn ang="0">
                    <a:pos x="22" y="913"/>
                  </a:cxn>
                  <a:cxn ang="0">
                    <a:pos x="27" y="930"/>
                  </a:cxn>
                  <a:cxn ang="0">
                    <a:pos x="37" y="949"/>
                  </a:cxn>
                  <a:cxn ang="0">
                    <a:pos x="55" y="961"/>
                  </a:cxn>
                  <a:cxn ang="0">
                    <a:pos x="148" y="992"/>
                  </a:cxn>
                  <a:cxn ang="0">
                    <a:pos x="130" y="979"/>
                  </a:cxn>
                </a:cxnLst>
                <a:rect l="0" t="0" r="r" b="b"/>
                <a:pathLst>
                  <a:path w="148" h="992">
                    <a:moveTo>
                      <a:pt x="130" y="979"/>
                    </a:moveTo>
                    <a:cubicBezTo>
                      <a:pt x="126" y="974"/>
                      <a:pt x="122" y="967"/>
                      <a:pt x="120" y="961"/>
                    </a:cubicBezTo>
                    <a:cubicBezTo>
                      <a:pt x="117" y="955"/>
                      <a:pt x="116" y="948"/>
                      <a:pt x="115" y="944"/>
                    </a:cubicBezTo>
                    <a:cubicBezTo>
                      <a:pt x="114" y="939"/>
                      <a:pt x="113" y="936"/>
                      <a:pt x="113" y="935"/>
                    </a:cubicBezTo>
                    <a:cubicBezTo>
                      <a:pt x="111" y="39"/>
                      <a:pt x="111" y="39"/>
                      <a:pt x="111" y="39"/>
                    </a:cubicBezTo>
                    <a:cubicBezTo>
                      <a:pt x="110" y="38"/>
                      <a:pt x="110" y="37"/>
                      <a:pt x="110" y="34"/>
                    </a:cubicBezTo>
                    <a:cubicBezTo>
                      <a:pt x="110" y="31"/>
                      <a:pt x="109" y="28"/>
                      <a:pt x="108" y="24"/>
                    </a:cubicBezTo>
                    <a:cubicBezTo>
                      <a:pt x="107" y="21"/>
                      <a:pt x="106" y="17"/>
                      <a:pt x="104" y="15"/>
                    </a:cubicBezTo>
                    <a:cubicBezTo>
                      <a:pt x="101" y="12"/>
                      <a:pt x="98" y="10"/>
                      <a:pt x="94" y="10"/>
                    </a:cubicBezTo>
                    <a:cubicBezTo>
                      <a:pt x="0" y="0"/>
                      <a:pt x="0" y="0"/>
                      <a:pt x="0" y="0"/>
                    </a:cubicBezTo>
                    <a:cubicBezTo>
                      <a:pt x="4" y="0"/>
                      <a:pt x="7" y="2"/>
                      <a:pt x="9" y="5"/>
                    </a:cubicBezTo>
                    <a:cubicBezTo>
                      <a:pt x="12" y="7"/>
                      <a:pt x="13" y="11"/>
                      <a:pt x="14" y="14"/>
                    </a:cubicBezTo>
                    <a:cubicBezTo>
                      <a:pt x="15" y="17"/>
                      <a:pt x="16" y="21"/>
                      <a:pt x="16" y="23"/>
                    </a:cubicBezTo>
                    <a:cubicBezTo>
                      <a:pt x="16" y="26"/>
                      <a:pt x="16" y="28"/>
                      <a:pt x="16" y="28"/>
                    </a:cubicBezTo>
                    <a:cubicBezTo>
                      <a:pt x="20" y="905"/>
                      <a:pt x="20" y="905"/>
                      <a:pt x="20" y="905"/>
                    </a:cubicBezTo>
                    <a:cubicBezTo>
                      <a:pt x="20" y="906"/>
                      <a:pt x="21" y="909"/>
                      <a:pt x="22" y="913"/>
                    </a:cubicBezTo>
                    <a:cubicBezTo>
                      <a:pt x="23" y="918"/>
                      <a:pt x="24" y="924"/>
                      <a:pt x="27" y="930"/>
                    </a:cubicBezTo>
                    <a:cubicBezTo>
                      <a:pt x="29" y="937"/>
                      <a:pt x="33" y="943"/>
                      <a:pt x="37" y="949"/>
                    </a:cubicBezTo>
                    <a:cubicBezTo>
                      <a:pt x="42" y="954"/>
                      <a:pt x="48" y="959"/>
                      <a:pt x="55" y="961"/>
                    </a:cubicBezTo>
                    <a:cubicBezTo>
                      <a:pt x="148" y="992"/>
                      <a:pt x="148" y="992"/>
                      <a:pt x="148" y="992"/>
                    </a:cubicBezTo>
                    <a:cubicBezTo>
                      <a:pt x="141" y="990"/>
                      <a:pt x="135" y="985"/>
                      <a:pt x="130" y="979"/>
                    </a:cubicBezTo>
                    <a:close/>
                  </a:path>
                </a:pathLst>
              </a:custGeom>
              <a:solidFill>
                <a:srgbClr val="38779E"/>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 name="Freeform 12"/>
              <p:cNvSpPr>
                <a:spLocks/>
              </p:cNvSpPr>
              <p:nvPr/>
            </p:nvSpPr>
            <p:spPr bwMode="gray">
              <a:xfrm>
                <a:off x="-2246313" y="1373188"/>
                <a:ext cx="877888" cy="1158875"/>
              </a:xfrm>
              <a:custGeom>
                <a:avLst/>
                <a:gdLst/>
                <a:ahLst/>
                <a:cxnLst>
                  <a:cxn ang="0">
                    <a:pos x="165" y="309"/>
                  </a:cxn>
                  <a:cxn ang="0">
                    <a:pos x="69" y="302"/>
                  </a:cxn>
                  <a:cxn ang="0">
                    <a:pos x="41" y="278"/>
                  </a:cxn>
                  <a:cxn ang="0">
                    <a:pos x="20" y="246"/>
                  </a:cxn>
                  <a:cxn ang="0">
                    <a:pos x="6" y="207"/>
                  </a:cxn>
                  <a:cxn ang="0">
                    <a:pos x="0" y="164"/>
                  </a:cxn>
                  <a:cxn ang="0">
                    <a:pos x="11" y="100"/>
                  </a:cxn>
                  <a:cxn ang="0">
                    <a:pos x="40" y="48"/>
                  </a:cxn>
                  <a:cxn ang="0">
                    <a:pos x="84" y="13"/>
                  </a:cxn>
                  <a:cxn ang="0">
                    <a:pos x="137" y="1"/>
                  </a:cxn>
                  <a:cxn ang="0">
                    <a:pos x="234" y="0"/>
                  </a:cxn>
                  <a:cxn ang="0">
                    <a:pos x="180" y="13"/>
                  </a:cxn>
                  <a:cxn ang="0">
                    <a:pos x="136" y="49"/>
                  </a:cxn>
                  <a:cxn ang="0">
                    <a:pos x="106" y="102"/>
                  </a:cxn>
                  <a:cxn ang="0">
                    <a:pos x="95" y="167"/>
                  </a:cxn>
                  <a:cxn ang="0">
                    <a:pos x="100" y="211"/>
                  </a:cxn>
                  <a:cxn ang="0">
                    <a:pos x="115" y="251"/>
                  </a:cxn>
                  <a:cxn ang="0">
                    <a:pos x="137" y="284"/>
                  </a:cxn>
                  <a:cxn ang="0">
                    <a:pos x="165" y="309"/>
                  </a:cxn>
                </a:cxnLst>
                <a:rect l="0" t="0" r="r" b="b"/>
                <a:pathLst>
                  <a:path w="234" h="309">
                    <a:moveTo>
                      <a:pt x="165" y="309"/>
                    </a:moveTo>
                    <a:cubicBezTo>
                      <a:pt x="69" y="302"/>
                      <a:pt x="69" y="302"/>
                      <a:pt x="69" y="302"/>
                    </a:cubicBezTo>
                    <a:cubicBezTo>
                      <a:pt x="59" y="296"/>
                      <a:pt x="50" y="287"/>
                      <a:pt x="41" y="278"/>
                    </a:cubicBezTo>
                    <a:cubicBezTo>
                      <a:pt x="33" y="268"/>
                      <a:pt x="26" y="258"/>
                      <a:pt x="20" y="246"/>
                    </a:cubicBezTo>
                    <a:cubicBezTo>
                      <a:pt x="14" y="234"/>
                      <a:pt x="9" y="221"/>
                      <a:pt x="6" y="207"/>
                    </a:cubicBezTo>
                    <a:cubicBezTo>
                      <a:pt x="2" y="193"/>
                      <a:pt x="0" y="179"/>
                      <a:pt x="0" y="164"/>
                    </a:cubicBezTo>
                    <a:cubicBezTo>
                      <a:pt x="0" y="141"/>
                      <a:pt x="4" y="120"/>
                      <a:pt x="11" y="100"/>
                    </a:cubicBezTo>
                    <a:cubicBezTo>
                      <a:pt x="18" y="81"/>
                      <a:pt x="28" y="63"/>
                      <a:pt x="40" y="48"/>
                    </a:cubicBezTo>
                    <a:cubicBezTo>
                      <a:pt x="53" y="33"/>
                      <a:pt x="67" y="22"/>
                      <a:pt x="84" y="13"/>
                    </a:cubicBezTo>
                    <a:cubicBezTo>
                      <a:pt x="100" y="5"/>
                      <a:pt x="118" y="1"/>
                      <a:pt x="137" y="1"/>
                    </a:cubicBezTo>
                    <a:cubicBezTo>
                      <a:pt x="234" y="0"/>
                      <a:pt x="234" y="0"/>
                      <a:pt x="234" y="0"/>
                    </a:cubicBezTo>
                    <a:cubicBezTo>
                      <a:pt x="215" y="0"/>
                      <a:pt x="196" y="5"/>
                      <a:pt x="180" y="13"/>
                    </a:cubicBezTo>
                    <a:cubicBezTo>
                      <a:pt x="163" y="21"/>
                      <a:pt x="148" y="34"/>
                      <a:pt x="136" y="49"/>
                    </a:cubicBezTo>
                    <a:cubicBezTo>
                      <a:pt x="123" y="64"/>
                      <a:pt x="113" y="82"/>
                      <a:pt x="106" y="102"/>
                    </a:cubicBezTo>
                    <a:cubicBezTo>
                      <a:pt x="99" y="122"/>
                      <a:pt x="95" y="144"/>
                      <a:pt x="95" y="167"/>
                    </a:cubicBezTo>
                    <a:cubicBezTo>
                      <a:pt x="95" y="182"/>
                      <a:pt x="97" y="197"/>
                      <a:pt x="100" y="211"/>
                    </a:cubicBezTo>
                    <a:cubicBezTo>
                      <a:pt x="104" y="225"/>
                      <a:pt x="109" y="238"/>
                      <a:pt x="115" y="251"/>
                    </a:cubicBezTo>
                    <a:cubicBezTo>
                      <a:pt x="121" y="263"/>
                      <a:pt x="128" y="274"/>
                      <a:pt x="137" y="284"/>
                    </a:cubicBezTo>
                    <a:cubicBezTo>
                      <a:pt x="145" y="293"/>
                      <a:pt x="155" y="302"/>
                      <a:pt x="165" y="309"/>
                    </a:cubicBezTo>
                    <a:close/>
                  </a:path>
                </a:pathLst>
              </a:custGeom>
              <a:solidFill>
                <a:srgbClr val="38779E"/>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9" name="Freeform 13"/>
              <p:cNvSpPr>
                <a:spLocks/>
              </p:cNvSpPr>
              <p:nvPr/>
            </p:nvSpPr>
            <p:spPr bwMode="gray">
              <a:xfrm>
                <a:off x="-2763838" y="2505076"/>
                <a:ext cx="1136650" cy="2354263"/>
              </a:xfrm>
              <a:custGeom>
                <a:avLst/>
                <a:gdLst/>
                <a:ahLst/>
                <a:cxnLst>
                  <a:cxn ang="0">
                    <a:pos x="303" y="7"/>
                  </a:cxn>
                  <a:cxn ang="0">
                    <a:pos x="207" y="0"/>
                  </a:cxn>
                  <a:cxn ang="0">
                    <a:pos x="106" y="3"/>
                  </a:cxn>
                  <a:cxn ang="0">
                    <a:pos x="106" y="3"/>
                  </a:cxn>
                  <a:cxn ang="0">
                    <a:pos x="105" y="3"/>
                  </a:cxn>
                  <a:cxn ang="0">
                    <a:pos x="103" y="3"/>
                  </a:cxn>
                  <a:cxn ang="0">
                    <a:pos x="100" y="3"/>
                  </a:cxn>
                  <a:cxn ang="0">
                    <a:pos x="97" y="3"/>
                  </a:cxn>
                  <a:cxn ang="0">
                    <a:pos x="71" y="6"/>
                  </a:cxn>
                  <a:cxn ang="0">
                    <a:pos x="39" y="19"/>
                  </a:cxn>
                  <a:cxn ang="0">
                    <a:pos x="12" y="47"/>
                  </a:cxn>
                  <a:cxn ang="0">
                    <a:pos x="0" y="98"/>
                  </a:cxn>
                  <a:cxn ang="0">
                    <a:pos x="1" y="203"/>
                  </a:cxn>
                  <a:cxn ang="0">
                    <a:pos x="2" y="357"/>
                  </a:cxn>
                  <a:cxn ang="0">
                    <a:pos x="3" y="499"/>
                  </a:cxn>
                  <a:cxn ang="0">
                    <a:pos x="3" y="569"/>
                  </a:cxn>
                  <a:cxn ang="0">
                    <a:pos x="5" y="575"/>
                  </a:cxn>
                  <a:cxn ang="0">
                    <a:pos x="10" y="587"/>
                  </a:cxn>
                  <a:cxn ang="0">
                    <a:pos x="20" y="599"/>
                  </a:cxn>
                  <a:cxn ang="0">
                    <a:pos x="37" y="608"/>
                  </a:cxn>
                  <a:cxn ang="0">
                    <a:pos x="129" y="628"/>
                  </a:cxn>
                  <a:cxn ang="0">
                    <a:pos x="112" y="619"/>
                  </a:cxn>
                  <a:cxn ang="0">
                    <a:pos x="102" y="606"/>
                  </a:cxn>
                  <a:cxn ang="0">
                    <a:pos x="97" y="594"/>
                  </a:cxn>
                  <a:cxn ang="0">
                    <a:pos x="95" y="588"/>
                  </a:cxn>
                  <a:cxn ang="0">
                    <a:pos x="95" y="517"/>
                  </a:cxn>
                  <a:cxn ang="0">
                    <a:pos x="94" y="371"/>
                  </a:cxn>
                  <a:cxn ang="0">
                    <a:pos x="93" y="214"/>
                  </a:cxn>
                  <a:cxn ang="0">
                    <a:pos x="93" y="107"/>
                  </a:cxn>
                  <a:cxn ang="0">
                    <a:pos x="104" y="55"/>
                  </a:cxn>
                  <a:cxn ang="0">
                    <a:pos x="132" y="26"/>
                  </a:cxn>
                  <a:cxn ang="0">
                    <a:pos x="165" y="12"/>
                  </a:cxn>
                  <a:cxn ang="0">
                    <a:pos x="191" y="9"/>
                  </a:cxn>
                  <a:cxn ang="0">
                    <a:pos x="194" y="9"/>
                  </a:cxn>
                  <a:cxn ang="0">
                    <a:pos x="197" y="9"/>
                  </a:cxn>
                  <a:cxn ang="0">
                    <a:pos x="199" y="9"/>
                  </a:cxn>
                  <a:cxn ang="0">
                    <a:pos x="200" y="9"/>
                  </a:cxn>
                  <a:cxn ang="0">
                    <a:pos x="200" y="9"/>
                  </a:cxn>
                  <a:cxn ang="0">
                    <a:pos x="303" y="7"/>
                  </a:cxn>
                </a:cxnLst>
                <a:rect l="0" t="0" r="r" b="b"/>
                <a:pathLst>
                  <a:path w="303" h="628">
                    <a:moveTo>
                      <a:pt x="303" y="7"/>
                    </a:moveTo>
                    <a:cubicBezTo>
                      <a:pt x="207" y="0"/>
                      <a:pt x="207" y="0"/>
                      <a:pt x="207" y="0"/>
                    </a:cubicBezTo>
                    <a:cubicBezTo>
                      <a:pt x="106" y="3"/>
                      <a:pt x="106" y="3"/>
                      <a:pt x="106" y="3"/>
                    </a:cubicBezTo>
                    <a:cubicBezTo>
                      <a:pt x="106" y="3"/>
                      <a:pt x="106" y="3"/>
                      <a:pt x="106" y="3"/>
                    </a:cubicBezTo>
                    <a:cubicBezTo>
                      <a:pt x="105" y="3"/>
                      <a:pt x="105" y="3"/>
                      <a:pt x="105" y="3"/>
                    </a:cubicBezTo>
                    <a:cubicBezTo>
                      <a:pt x="104" y="3"/>
                      <a:pt x="103" y="3"/>
                      <a:pt x="103" y="3"/>
                    </a:cubicBezTo>
                    <a:cubicBezTo>
                      <a:pt x="102" y="3"/>
                      <a:pt x="101" y="3"/>
                      <a:pt x="100" y="3"/>
                    </a:cubicBezTo>
                    <a:cubicBezTo>
                      <a:pt x="99" y="3"/>
                      <a:pt x="98" y="3"/>
                      <a:pt x="97" y="3"/>
                    </a:cubicBezTo>
                    <a:cubicBezTo>
                      <a:pt x="91" y="3"/>
                      <a:pt x="81" y="4"/>
                      <a:pt x="71" y="6"/>
                    </a:cubicBezTo>
                    <a:cubicBezTo>
                      <a:pt x="61" y="8"/>
                      <a:pt x="49" y="12"/>
                      <a:pt x="39" y="19"/>
                    </a:cubicBezTo>
                    <a:cubicBezTo>
                      <a:pt x="28" y="25"/>
                      <a:pt x="19" y="35"/>
                      <a:pt x="12" y="47"/>
                    </a:cubicBezTo>
                    <a:cubicBezTo>
                      <a:pt x="4" y="60"/>
                      <a:pt x="0" y="77"/>
                      <a:pt x="0" y="98"/>
                    </a:cubicBezTo>
                    <a:cubicBezTo>
                      <a:pt x="0" y="118"/>
                      <a:pt x="1" y="156"/>
                      <a:pt x="1" y="203"/>
                    </a:cubicBezTo>
                    <a:cubicBezTo>
                      <a:pt x="1" y="250"/>
                      <a:pt x="2" y="304"/>
                      <a:pt x="2" y="357"/>
                    </a:cubicBezTo>
                    <a:cubicBezTo>
                      <a:pt x="2" y="410"/>
                      <a:pt x="3" y="460"/>
                      <a:pt x="3" y="499"/>
                    </a:cubicBezTo>
                    <a:cubicBezTo>
                      <a:pt x="3" y="538"/>
                      <a:pt x="3" y="564"/>
                      <a:pt x="3" y="569"/>
                    </a:cubicBezTo>
                    <a:cubicBezTo>
                      <a:pt x="3" y="570"/>
                      <a:pt x="4" y="572"/>
                      <a:pt x="5" y="575"/>
                    </a:cubicBezTo>
                    <a:cubicBezTo>
                      <a:pt x="6" y="578"/>
                      <a:pt x="7" y="583"/>
                      <a:pt x="10" y="587"/>
                    </a:cubicBezTo>
                    <a:cubicBezTo>
                      <a:pt x="12" y="591"/>
                      <a:pt x="16" y="596"/>
                      <a:pt x="20" y="599"/>
                    </a:cubicBezTo>
                    <a:cubicBezTo>
                      <a:pt x="24" y="603"/>
                      <a:pt x="30" y="606"/>
                      <a:pt x="37" y="608"/>
                    </a:cubicBezTo>
                    <a:cubicBezTo>
                      <a:pt x="129" y="628"/>
                      <a:pt x="129" y="628"/>
                      <a:pt x="129" y="628"/>
                    </a:cubicBezTo>
                    <a:cubicBezTo>
                      <a:pt x="122" y="626"/>
                      <a:pt x="117" y="623"/>
                      <a:pt x="112" y="619"/>
                    </a:cubicBezTo>
                    <a:cubicBezTo>
                      <a:pt x="108" y="615"/>
                      <a:pt x="104" y="611"/>
                      <a:pt x="102" y="606"/>
                    </a:cubicBezTo>
                    <a:cubicBezTo>
                      <a:pt x="99" y="602"/>
                      <a:pt x="98" y="598"/>
                      <a:pt x="97" y="594"/>
                    </a:cubicBezTo>
                    <a:cubicBezTo>
                      <a:pt x="96" y="591"/>
                      <a:pt x="95" y="589"/>
                      <a:pt x="95" y="588"/>
                    </a:cubicBezTo>
                    <a:cubicBezTo>
                      <a:pt x="95" y="583"/>
                      <a:pt x="95" y="556"/>
                      <a:pt x="95" y="517"/>
                    </a:cubicBezTo>
                    <a:cubicBezTo>
                      <a:pt x="95" y="477"/>
                      <a:pt x="94" y="425"/>
                      <a:pt x="94" y="371"/>
                    </a:cubicBezTo>
                    <a:cubicBezTo>
                      <a:pt x="94" y="317"/>
                      <a:pt x="94" y="262"/>
                      <a:pt x="93" y="214"/>
                    </a:cubicBezTo>
                    <a:cubicBezTo>
                      <a:pt x="93" y="166"/>
                      <a:pt x="93" y="127"/>
                      <a:pt x="93" y="107"/>
                    </a:cubicBezTo>
                    <a:cubicBezTo>
                      <a:pt x="93" y="85"/>
                      <a:pt x="97" y="68"/>
                      <a:pt x="104" y="55"/>
                    </a:cubicBezTo>
                    <a:cubicBezTo>
                      <a:pt x="112" y="42"/>
                      <a:pt x="121" y="32"/>
                      <a:pt x="132" y="26"/>
                    </a:cubicBezTo>
                    <a:cubicBezTo>
                      <a:pt x="143" y="19"/>
                      <a:pt x="154" y="15"/>
                      <a:pt x="165" y="12"/>
                    </a:cubicBezTo>
                    <a:cubicBezTo>
                      <a:pt x="175" y="10"/>
                      <a:pt x="185" y="9"/>
                      <a:pt x="191" y="9"/>
                    </a:cubicBezTo>
                    <a:cubicBezTo>
                      <a:pt x="192" y="9"/>
                      <a:pt x="193" y="9"/>
                      <a:pt x="194" y="9"/>
                    </a:cubicBezTo>
                    <a:cubicBezTo>
                      <a:pt x="195" y="9"/>
                      <a:pt x="196" y="9"/>
                      <a:pt x="197" y="9"/>
                    </a:cubicBezTo>
                    <a:cubicBezTo>
                      <a:pt x="198" y="9"/>
                      <a:pt x="198" y="9"/>
                      <a:pt x="199" y="9"/>
                    </a:cubicBezTo>
                    <a:cubicBezTo>
                      <a:pt x="199" y="9"/>
                      <a:pt x="199" y="9"/>
                      <a:pt x="200" y="9"/>
                    </a:cubicBezTo>
                    <a:cubicBezTo>
                      <a:pt x="200" y="9"/>
                      <a:pt x="200" y="9"/>
                      <a:pt x="200" y="9"/>
                    </a:cubicBezTo>
                    <a:lnTo>
                      <a:pt x="303" y="7"/>
                    </a:lnTo>
                    <a:close/>
                  </a:path>
                </a:pathLst>
              </a:custGeom>
              <a:solidFill>
                <a:srgbClr val="38779E"/>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0" name="Freeform 15"/>
              <p:cNvSpPr>
                <a:spLocks/>
              </p:cNvSpPr>
              <p:nvPr/>
            </p:nvSpPr>
            <p:spPr bwMode="gray">
              <a:xfrm>
                <a:off x="-1150938" y="3089276"/>
                <a:ext cx="558800" cy="1620838"/>
              </a:xfrm>
              <a:custGeom>
                <a:avLst/>
                <a:gdLst/>
                <a:ahLst/>
                <a:cxnLst>
                  <a:cxn ang="0">
                    <a:pos x="132" y="424"/>
                  </a:cxn>
                  <a:cxn ang="0">
                    <a:pos x="122" y="410"/>
                  </a:cxn>
                  <a:cxn ang="0">
                    <a:pos x="117" y="397"/>
                  </a:cxn>
                  <a:cxn ang="0">
                    <a:pos x="116" y="390"/>
                  </a:cxn>
                  <a:cxn ang="0">
                    <a:pos x="116" y="34"/>
                  </a:cxn>
                  <a:cxn ang="0">
                    <a:pos x="115" y="29"/>
                  </a:cxn>
                  <a:cxn ang="0">
                    <a:pos x="113" y="21"/>
                  </a:cxn>
                  <a:cxn ang="0">
                    <a:pos x="107" y="13"/>
                  </a:cxn>
                  <a:cxn ang="0">
                    <a:pos x="98" y="9"/>
                  </a:cxn>
                  <a:cxn ang="0">
                    <a:pos x="0" y="0"/>
                  </a:cxn>
                  <a:cxn ang="0">
                    <a:pos x="9" y="4"/>
                  </a:cxn>
                  <a:cxn ang="0">
                    <a:pos x="15" y="12"/>
                  </a:cxn>
                  <a:cxn ang="0">
                    <a:pos x="17" y="20"/>
                  </a:cxn>
                  <a:cxn ang="0">
                    <a:pos x="18" y="24"/>
                  </a:cxn>
                  <a:cxn ang="0">
                    <a:pos x="18" y="373"/>
                  </a:cxn>
                  <a:cxn ang="0">
                    <a:pos x="19" y="379"/>
                  </a:cxn>
                  <a:cxn ang="0">
                    <a:pos x="24" y="392"/>
                  </a:cxn>
                  <a:cxn ang="0">
                    <a:pos x="34" y="406"/>
                  </a:cxn>
                  <a:cxn ang="0">
                    <a:pos x="51" y="414"/>
                  </a:cxn>
                  <a:cxn ang="0">
                    <a:pos x="149" y="432"/>
                  </a:cxn>
                  <a:cxn ang="0">
                    <a:pos x="132" y="424"/>
                  </a:cxn>
                </a:cxnLst>
                <a:rect l="0" t="0" r="r" b="b"/>
                <a:pathLst>
                  <a:path w="149" h="432">
                    <a:moveTo>
                      <a:pt x="132" y="424"/>
                    </a:moveTo>
                    <a:cubicBezTo>
                      <a:pt x="128" y="420"/>
                      <a:pt x="124" y="415"/>
                      <a:pt x="122" y="410"/>
                    </a:cubicBezTo>
                    <a:cubicBezTo>
                      <a:pt x="119" y="405"/>
                      <a:pt x="118" y="401"/>
                      <a:pt x="117" y="397"/>
                    </a:cubicBezTo>
                    <a:cubicBezTo>
                      <a:pt x="116" y="393"/>
                      <a:pt x="116" y="391"/>
                      <a:pt x="116" y="390"/>
                    </a:cubicBezTo>
                    <a:cubicBezTo>
                      <a:pt x="116" y="34"/>
                      <a:pt x="116" y="34"/>
                      <a:pt x="116" y="34"/>
                    </a:cubicBezTo>
                    <a:cubicBezTo>
                      <a:pt x="116" y="33"/>
                      <a:pt x="116" y="32"/>
                      <a:pt x="115" y="29"/>
                    </a:cubicBezTo>
                    <a:cubicBezTo>
                      <a:pt x="115" y="27"/>
                      <a:pt x="114" y="24"/>
                      <a:pt x="113" y="21"/>
                    </a:cubicBezTo>
                    <a:cubicBezTo>
                      <a:pt x="112" y="19"/>
                      <a:pt x="110" y="16"/>
                      <a:pt x="107" y="13"/>
                    </a:cubicBezTo>
                    <a:cubicBezTo>
                      <a:pt x="105" y="11"/>
                      <a:pt x="102" y="10"/>
                      <a:pt x="98" y="9"/>
                    </a:cubicBezTo>
                    <a:cubicBezTo>
                      <a:pt x="0" y="0"/>
                      <a:pt x="0" y="0"/>
                      <a:pt x="0" y="0"/>
                    </a:cubicBezTo>
                    <a:cubicBezTo>
                      <a:pt x="4" y="0"/>
                      <a:pt x="7" y="2"/>
                      <a:pt x="9" y="4"/>
                    </a:cubicBezTo>
                    <a:cubicBezTo>
                      <a:pt x="12" y="6"/>
                      <a:pt x="13" y="9"/>
                      <a:pt x="15" y="12"/>
                    </a:cubicBezTo>
                    <a:cubicBezTo>
                      <a:pt x="16" y="15"/>
                      <a:pt x="17" y="17"/>
                      <a:pt x="17" y="20"/>
                    </a:cubicBezTo>
                    <a:cubicBezTo>
                      <a:pt x="18" y="22"/>
                      <a:pt x="18" y="23"/>
                      <a:pt x="18" y="24"/>
                    </a:cubicBezTo>
                    <a:cubicBezTo>
                      <a:pt x="18" y="373"/>
                      <a:pt x="18" y="373"/>
                      <a:pt x="18" y="373"/>
                    </a:cubicBezTo>
                    <a:cubicBezTo>
                      <a:pt x="18" y="373"/>
                      <a:pt x="18" y="376"/>
                      <a:pt x="19" y="379"/>
                    </a:cubicBezTo>
                    <a:cubicBezTo>
                      <a:pt x="20" y="383"/>
                      <a:pt x="22" y="388"/>
                      <a:pt x="24" y="392"/>
                    </a:cubicBezTo>
                    <a:cubicBezTo>
                      <a:pt x="27" y="397"/>
                      <a:pt x="30" y="402"/>
                      <a:pt x="34" y="406"/>
                    </a:cubicBezTo>
                    <a:cubicBezTo>
                      <a:pt x="38" y="410"/>
                      <a:pt x="44" y="413"/>
                      <a:pt x="51" y="414"/>
                    </a:cubicBezTo>
                    <a:cubicBezTo>
                      <a:pt x="149" y="432"/>
                      <a:pt x="149" y="432"/>
                      <a:pt x="149" y="432"/>
                    </a:cubicBezTo>
                    <a:cubicBezTo>
                      <a:pt x="142" y="431"/>
                      <a:pt x="136" y="428"/>
                      <a:pt x="132" y="424"/>
                    </a:cubicBezTo>
                    <a:close/>
                  </a:path>
                </a:pathLst>
              </a:custGeom>
              <a:solidFill>
                <a:srgbClr val="38779E"/>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 name="Freeform 16"/>
              <p:cNvSpPr>
                <a:spLocks/>
              </p:cNvSpPr>
              <p:nvPr/>
            </p:nvSpPr>
            <p:spPr bwMode="gray">
              <a:xfrm>
                <a:off x="-1698626" y="4829176"/>
                <a:ext cx="573088" cy="1946275"/>
              </a:xfrm>
              <a:custGeom>
                <a:avLst/>
                <a:gdLst/>
                <a:ahLst/>
                <a:cxnLst>
                  <a:cxn ang="0">
                    <a:pos x="134" y="506"/>
                  </a:cxn>
                  <a:cxn ang="0">
                    <a:pos x="123" y="486"/>
                  </a:cxn>
                  <a:cxn ang="0">
                    <a:pos x="117" y="468"/>
                  </a:cxn>
                  <a:cxn ang="0">
                    <a:pos x="115" y="459"/>
                  </a:cxn>
                  <a:cxn ang="0">
                    <a:pos x="115" y="60"/>
                  </a:cxn>
                  <a:cxn ang="0">
                    <a:pos x="115" y="53"/>
                  </a:cxn>
                  <a:cxn ang="0">
                    <a:pos x="113" y="41"/>
                  </a:cxn>
                  <a:cxn ang="0">
                    <a:pos x="108" y="28"/>
                  </a:cxn>
                  <a:cxn ang="0">
                    <a:pos x="96" y="20"/>
                  </a:cxn>
                  <a:cxn ang="0">
                    <a:pos x="0" y="0"/>
                  </a:cxn>
                  <a:cxn ang="0">
                    <a:pos x="12" y="8"/>
                  </a:cxn>
                  <a:cxn ang="0">
                    <a:pos x="18" y="21"/>
                  </a:cxn>
                  <a:cxn ang="0">
                    <a:pos x="19" y="33"/>
                  </a:cxn>
                  <a:cxn ang="0">
                    <a:pos x="19" y="39"/>
                  </a:cxn>
                  <a:cxn ang="0">
                    <a:pos x="20" y="430"/>
                  </a:cxn>
                  <a:cxn ang="0">
                    <a:pos x="22" y="439"/>
                  </a:cxn>
                  <a:cxn ang="0">
                    <a:pos x="28" y="457"/>
                  </a:cxn>
                  <a:cxn ang="0">
                    <a:pos x="39" y="476"/>
                  </a:cxn>
                  <a:cxn ang="0">
                    <a:pos x="58" y="489"/>
                  </a:cxn>
                  <a:cxn ang="0">
                    <a:pos x="153" y="519"/>
                  </a:cxn>
                  <a:cxn ang="0">
                    <a:pos x="134" y="506"/>
                  </a:cxn>
                </a:cxnLst>
                <a:rect l="0" t="0" r="r" b="b"/>
                <a:pathLst>
                  <a:path w="153" h="519">
                    <a:moveTo>
                      <a:pt x="134" y="506"/>
                    </a:moveTo>
                    <a:cubicBezTo>
                      <a:pt x="129" y="500"/>
                      <a:pt x="126" y="493"/>
                      <a:pt x="123" y="486"/>
                    </a:cubicBezTo>
                    <a:cubicBezTo>
                      <a:pt x="120" y="480"/>
                      <a:pt x="118" y="473"/>
                      <a:pt x="117" y="468"/>
                    </a:cubicBezTo>
                    <a:cubicBezTo>
                      <a:pt x="115" y="463"/>
                      <a:pt x="115" y="460"/>
                      <a:pt x="115" y="459"/>
                    </a:cubicBezTo>
                    <a:cubicBezTo>
                      <a:pt x="115" y="60"/>
                      <a:pt x="115" y="60"/>
                      <a:pt x="115" y="60"/>
                    </a:cubicBezTo>
                    <a:cubicBezTo>
                      <a:pt x="115" y="59"/>
                      <a:pt x="115" y="57"/>
                      <a:pt x="115" y="53"/>
                    </a:cubicBezTo>
                    <a:cubicBezTo>
                      <a:pt x="115" y="50"/>
                      <a:pt x="114" y="45"/>
                      <a:pt x="113" y="41"/>
                    </a:cubicBezTo>
                    <a:cubicBezTo>
                      <a:pt x="112" y="36"/>
                      <a:pt x="111" y="31"/>
                      <a:pt x="108" y="28"/>
                    </a:cubicBezTo>
                    <a:cubicBezTo>
                      <a:pt x="105" y="24"/>
                      <a:pt x="101" y="21"/>
                      <a:pt x="96" y="20"/>
                    </a:cubicBezTo>
                    <a:cubicBezTo>
                      <a:pt x="0" y="0"/>
                      <a:pt x="0" y="0"/>
                      <a:pt x="0" y="0"/>
                    </a:cubicBezTo>
                    <a:cubicBezTo>
                      <a:pt x="6" y="1"/>
                      <a:pt x="9" y="4"/>
                      <a:pt x="12" y="8"/>
                    </a:cubicBezTo>
                    <a:cubicBezTo>
                      <a:pt x="15" y="11"/>
                      <a:pt x="17" y="16"/>
                      <a:pt x="18" y="21"/>
                    </a:cubicBezTo>
                    <a:cubicBezTo>
                      <a:pt x="19" y="25"/>
                      <a:pt x="19" y="30"/>
                      <a:pt x="19" y="33"/>
                    </a:cubicBezTo>
                    <a:cubicBezTo>
                      <a:pt x="19" y="36"/>
                      <a:pt x="19" y="39"/>
                      <a:pt x="19" y="39"/>
                    </a:cubicBezTo>
                    <a:cubicBezTo>
                      <a:pt x="20" y="430"/>
                      <a:pt x="20" y="430"/>
                      <a:pt x="20" y="430"/>
                    </a:cubicBezTo>
                    <a:cubicBezTo>
                      <a:pt x="20" y="431"/>
                      <a:pt x="20" y="434"/>
                      <a:pt x="22" y="439"/>
                    </a:cubicBezTo>
                    <a:cubicBezTo>
                      <a:pt x="23" y="444"/>
                      <a:pt x="25" y="450"/>
                      <a:pt x="28" y="457"/>
                    </a:cubicBezTo>
                    <a:cubicBezTo>
                      <a:pt x="30" y="463"/>
                      <a:pt x="34" y="470"/>
                      <a:pt x="39" y="476"/>
                    </a:cubicBezTo>
                    <a:cubicBezTo>
                      <a:pt x="44" y="482"/>
                      <a:pt x="50" y="486"/>
                      <a:pt x="58" y="489"/>
                    </a:cubicBezTo>
                    <a:cubicBezTo>
                      <a:pt x="153" y="519"/>
                      <a:pt x="153" y="519"/>
                      <a:pt x="153" y="519"/>
                    </a:cubicBezTo>
                    <a:cubicBezTo>
                      <a:pt x="146" y="516"/>
                      <a:pt x="139" y="512"/>
                      <a:pt x="134" y="506"/>
                    </a:cubicBezTo>
                    <a:close/>
                  </a:path>
                </a:pathLst>
              </a:custGeom>
              <a:solidFill>
                <a:srgbClr val="38779E"/>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2" name="Freeform 17"/>
              <p:cNvSpPr>
                <a:spLocks/>
              </p:cNvSpPr>
              <p:nvPr/>
            </p:nvSpPr>
            <p:spPr bwMode="gray">
              <a:xfrm>
                <a:off x="-1477963" y="2478088"/>
                <a:ext cx="803275" cy="38100"/>
              </a:xfrm>
              <a:custGeom>
                <a:avLst/>
                <a:gdLst/>
                <a:ahLst/>
                <a:cxnLst>
                  <a:cxn ang="0">
                    <a:pos x="116" y="0"/>
                  </a:cxn>
                  <a:cxn ang="0">
                    <a:pos x="113" y="0"/>
                  </a:cxn>
                  <a:cxn ang="0">
                    <a:pos x="110" y="0"/>
                  </a:cxn>
                  <a:cxn ang="0">
                    <a:pos x="107" y="0"/>
                  </a:cxn>
                  <a:cxn ang="0">
                    <a:pos x="105" y="0"/>
                  </a:cxn>
                  <a:cxn ang="0">
                    <a:pos x="101" y="0"/>
                  </a:cxn>
                  <a:cxn ang="0">
                    <a:pos x="99" y="0"/>
                  </a:cxn>
                  <a:cxn ang="0">
                    <a:pos x="97" y="0"/>
                  </a:cxn>
                  <a:cxn ang="0">
                    <a:pos x="97" y="0"/>
                  </a:cxn>
                  <a:cxn ang="0">
                    <a:pos x="0" y="4"/>
                  </a:cxn>
                  <a:cxn ang="0">
                    <a:pos x="97" y="10"/>
                  </a:cxn>
                  <a:cxn ang="0">
                    <a:pos x="195" y="6"/>
                  </a:cxn>
                  <a:cxn ang="0">
                    <a:pos x="196" y="6"/>
                  </a:cxn>
                  <a:cxn ang="0">
                    <a:pos x="197" y="6"/>
                  </a:cxn>
                  <a:cxn ang="0">
                    <a:pos x="200" y="6"/>
                  </a:cxn>
                  <a:cxn ang="0">
                    <a:pos x="203" y="6"/>
                  </a:cxn>
                  <a:cxn ang="0">
                    <a:pos x="206" y="6"/>
                  </a:cxn>
                  <a:cxn ang="0">
                    <a:pos x="208" y="6"/>
                  </a:cxn>
                  <a:cxn ang="0">
                    <a:pos x="211" y="6"/>
                  </a:cxn>
                  <a:cxn ang="0">
                    <a:pos x="214" y="6"/>
                  </a:cxn>
                  <a:cxn ang="0">
                    <a:pos x="116" y="0"/>
                  </a:cxn>
                </a:cxnLst>
                <a:rect l="0" t="0" r="r" b="b"/>
                <a:pathLst>
                  <a:path w="214" h="10">
                    <a:moveTo>
                      <a:pt x="116" y="0"/>
                    </a:moveTo>
                    <a:cubicBezTo>
                      <a:pt x="115" y="0"/>
                      <a:pt x="114" y="0"/>
                      <a:pt x="113" y="0"/>
                    </a:cubicBezTo>
                    <a:cubicBezTo>
                      <a:pt x="112" y="0"/>
                      <a:pt x="111" y="0"/>
                      <a:pt x="110" y="0"/>
                    </a:cubicBezTo>
                    <a:cubicBezTo>
                      <a:pt x="109" y="0"/>
                      <a:pt x="108" y="0"/>
                      <a:pt x="107" y="0"/>
                    </a:cubicBezTo>
                    <a:cubicBezTo>
                      <a:pt x="106" y="0"/>
                      <a:pt x="106" y="0"/>
                      <a:pt x="105" y="0"/>
                    </a:cubicBezTo>
                    <a:cubicBezTo>
                      <a:pt x="104" y="0"/>
                      <a:pt x="102" y="0"/>
                      <a:pt x="101" y="0"/>
                    </a:cubicBezTo>
                    <a:cubicBezTo>
                      <a:pt x="100" y="0"/>
                      <a:pt x="100" y="0"/>
                      <a:pt x="99" y="0"/>
                    </a:cubicBezTo>
                    <a:cubicBezTo>
                      <a:pt x="98" y="0"/>
                      <a:pt x="98" y="0"/>
                      <a:pt x="97" y="0"/>
                    </a:cubicBezTo>
                    <a:cubicBezTo>
                      <a:pt x="97" y="0"/>
                      <a:pt x="97" y="0"/>
                      <a:pt x="97" y="0"/>
                    </a:cubicBezTo>
                    <a:cubicBezTo>
                      <a:pt x="0" y="4"/>
                      <a:pt x="0" y="4"/>
                      <a:pt x="0" y="4"/>
                    </a:cubicBezTo>
                    <a:cubicBezTo>
                      <a:pt x="97" y="10"/>
                      <a:pt x="97" y="10"/>
                      <a:pt x="97" y="10"/>
                    </a:cubicBezTo>
                    <a:cubicBezTo>
                      <a:pt x="195" y="6"/>
                      <a:pt x="195" y="6"/>
                      <a:pt x="195" y="6"/>
                    </a:cubicBezTo>
                    <a:cubicBezTo>
                      <a:pt x="195" y="6"/>
                      <a:pt x="195" y="6"/>
                      <a:pt x="196" y="6"/>
                    </a:cubicBezTo>
                    <a:cubicBezTo>
                      <a:pt x="196" y="6"/>
                      <a:pt x="197" y="6"/>
                      <a:pt x="197" y="6"/>
                    </a:cubicBezTo>
                    <a:cubicBezTo>
                      <a:pt x="198" y="6"/>
                      <a:pt x="199" y="6"/>
                      <a:pt x="200" y="6"/>
                    </a:cubicBezTo>
                    <a:cubicBezTo>
                      <a:pt x="201" y="6"/>
                      <a:pt x="202" y="6"/>
                      <a:pt x="203" y="6"/>
                    </a:cubicBezTo>
                    <a:cubicBezTo>
                      <a:pt x="204" y="6"/>
                      <a:pt x="205" y="6"/>
                      <a:pt x="206" y="6"/>
                    </a:cubicBezTo>
                    <a:cubicBezTo>
                      <a:pt x="207" y="6"/>
                      <a:pt x="207" y="6"/>
                      <a:pt x="208" y="6"/>
                    </a:cubicBezTo>
                    <a:cubicBezTo>
                      <a:pt x="209" y="6"/>
                      <a:pt x="210" y="6"/>
                      <a:pt x="211" y="6"/>
                    </a:cubicBezTo>
                    <a:cubicBezTo>
                      <a:pt x="212" y="6"/>
                      <a:pt x="213" y="6"/>
                      <a:pt x="214" y="6"/>
                    </a:cubicBezTo>
                    <a:lnTo>
                      <a:pt x="116" y="0"/>
                    </a:lnTo>
                    <a:close/>
                  </a:path>
                </a:pathLst>
              </a:custGeom>
              <a:solidFill>
                <a:srgbClr val="3E9BC8"/>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3" name="Freeform 14"/>
              <p:cNvSpPr>
                <a:spLocks/>
              </p:cNvSpPr>
              <p:nvPr/>
            </p:nvSpPr>
            <p:spPr bwMode="gray">
              <a:xfrm>
                <a:off x="-2414588" y="1373188"/>
                <a:ext cx="2039938" cy="5500688"/>
              </a:xfrm>
              <a:custGeom>
                <a:avLst/>
                <a:gdLst/>
                <a:ahLst/>
                <a:cxnLst>
                  <a:cxn ang="0">
                    <a:pos x="332" y="13"/>
                  </a:cxn>
                  <a:cxn ang="0">
                    <a:pos x="403" y="100"/>
                  </a:cxn>
                  <a:cxn ang="0">
                    <a:pos x="409" y="206"/>
                  </a:cxn>
                  <a:cxn ang="0">
                    <a:pos x="374" y="278"/>
                  </a:cxn>
                  <a:cxn ang="0">
                    <a:pos x="445" y="301"/>
                  </a:cxn>
                  <a:cxn ang="0">
                    <a:pos x="447" y="301"/>
                  </a:cxn>
                  <a:cxn ang="0">
                    <a:pos x="453" y="301"/>
                  </a:cxn>
                  <a:cxn ang="0">
                    <a:pos x="508" y="313"/>
                  </a:cxn>
                  <a:cxn ang="0">
                    <a:pos x="543" y="388"/>
                  </a:cxn>
                  <a:cxn ang="0">
                    <a:pos x="543" y="639"/>
                  </a:cxn>
                  <a:cxn ang="0">
                    <a:pos x="542" y="845"/>
                  </a:cxn>
                  <a:cxn ang="0">
                    <a:pos x="534" y="867"/>
                  </a:cxn>
                  <a:cxn ang="0">
                    <a:pos x="497" y="891"/>
                  </a:cxn>
                  <a:cxn ang="0">
                    <a:pos x="461" y="872"/>
                  </a:cxn>
                  <a:cxn ang="0">
                    <a:pos x="453" y="848"/>
                  </a:cxn>
                  <a:cxn ang="0">
                    <a:pos x="452" y="487"/>
                  </a:cxn>
                  <a:cxn ang="0">
                    <a:pos x="443" y="470"/>
                  </a:cxn>
                  <a:cxn ang="0">
                    <a:pos x="422" y="472"/>
                  </a:cxn>
                  <a:cxn ang="0">
                    <a:pos x="415" y="492"/>
                  </a:cxn>
                  <a:cxn ang="0">
                    <a:pos x="413" y="1370"/>
                  </a:cxn>
                  <a:cxn ang="0">
                    <a:pos x="404" y="1405"/>
                  </a:cxn>
                  <a:cxn ang="0">
                    <a:pos x="362" y="1442"/>
                  </a:cxn>
                  <a:cxn ang="0">
                    <a:pos x="317" y="1415"/>
                  </a:cxn>
                  <a:cxn ang="0">
                    <a:pos x="306" y="1381"/>
                  </a:cxn>
                  <a:cxn ang="0">
                    <a:pos x="306" y="974"/>
                  </a:cxn>
                  <a:cxn ang="0">
                    <a:pos x="296" y="946"/>
                  </a:cxn>
                  <a:cxn ang="0">
                    <a:pos x="263" y="949"/>
                  </a:cxn>
                  <a:cxn ang="0">
                    <a:pos x="253" y="979"/>
                  </a:cxn>
                  <a:cxn ang="0">
                    <a:pos x="253" y="1388"/>
                  </a:cxn>
                  <a:cxn ang="0">
                    <a:pos x="242" y="1426"/>
                  </a:cxn>
                  <a:cxn ang="0">
                    <a:pos x="196" y="1466"/>
                  </a:cxn>
                  <a:cxn ang="0">
                    <a:pos x="152" y="1440"/>
                  </a:cxn>
                  <a:cxn ang="0">
                    <a:pos x="142" y="1407"/>
                  </a:cxn>
                  <a:cxn ang="0">
                    <a:pos x="139" y="505"/>
                  </a:cxn>
                  <a:cxn ang="0">
                    <a:pos x="132" y="486"/>
                  </a:cxn>
                  <a:cxn ang="0">
                    <a:pos x="109" y="486"/>
                  </a:cxn>
                  <a:cxn ang="0">
                    <a:pos x="99" y="504"/>
                  </a:cxn>
                  <a:cxn ang="0">
                    <a:pos x="100" y="878"/>
                  </a:cxn>
                  <a:cxn ang="0">
                    <a:pos x="91" y="904"/>
                  </a:cxn>
                  <a:cxn ang="0">
                    <a:pos x="51" y="930"/>
                  </a:cxn>
                  <a:cxn ang="0">
                    <a:pos x="11" y="913"/>
                  </a:cxn>
                  <a:cxn ang="0">
                    <a:pos x="2" y="890"/>
                  </a:cxn>
                  <a:cxn ang="0">
                    <a:pos x="1" y="673"/>
                  </a:cxn>
                  <a:cxn ang="0">
                    <a:pos x="0" y="409"/>
                  </a:cxn>
                  <a:cxn ang="0">
                    <a:pos x="39" y="328"/>
                  </a:cxn>
                  <a:cxn ang="0">
                    <a:pos x="98" y="311"/>
                  </a:cxn>
                  <a:cxn ang="0">
                    <a:pos x="104" y="311"/>
                  </a:cxn>
                  <a:cxn ang="0">
                    <a:pos x="107" y="311"/>
                  </a:cxn>
                  <a:cxn ang="0">
                    <a:pos x="182" y="284"/>
                  </a:cxn>
                  <a:cxn ang="0">
                    <a:pos x="145" y="211"/>
                  </a:cxn>
                  <a:cxn ang="0">
                    <a:pos x="151" y="102"/>
                  </a:cxn>
                  <a:cxn ang="0">
                    <a:pos x="225" y="13"/>
                  </a:cxn>
                </a:cxnLst>
                <a:rect l="0" t="0" r="r" b="b"/>
                <a:pathLst>
                  <a:path w="544" h="1467">
                    <a:moveTo>
                      <a:pt x="279" y="0"/>
                    </a:moveTo>
                    <a:cubicBezTo>
                      <a:pt x="297" y="0"/>
                      <a:pt x="315" y="5"/>
                      <a:pt x="332" y="13"/>
                    </a:cubicBezTo>
                    <a:cubicBezTo>
                      <a:pt x="348" y="21"/>
                      <a:pt x="362" y="33"/>
                      <a:pt x="374" y="48"/>
                    </a:cubicBezTo>
                    <a:cubicBezTo>
                      <a:pt x="387" y="63"/>
                      <a:pt x="396" y="80"/>
                      <a:pt x="403" y="100"/>
                    </a:cubicBezTo>
                    <a:cubicBezTo>
                      <a:pt x="410" y="119"/>
                      <a:pt x="413" y="140"/>
                      <a:pt x="413" y="163"/>
                    </a:cubicBezTo>
                    <a:cubicBezTo>
                      <a:pt x="413" y="178"/>
                      <a:pt x="412" y="192"/>
                      <a:pt x="409" y="206"/>
                    </a:cubicBezTo>
                    <a:cubicBezTo>
                      <a:pt x="405" y="220"/>
                      <a:pt x="401" y="233"/>
                      <a:pt x="395" y="245"/>
                    </a:cubicBezTo>
                    <a:cubicBezTo>
                      <a:pt x="389" y="257"/>
                      <a:pt x="382" y="268"/>
                      <a:pt x="374" y="278"/>
                    </a:cubicBezTo>
                    <a:cubicBezTo>
                      <a:pt x="366" y="288"/>
                      <a:pt x="357" y="297"/>
                      <a:pt x="347" y="305"/>
                    </a:cubicBezTo>
                    <a:cubicBezTo>
                      <a:pt x="445" y="301"/>
                      <a:pt x="445" y="301"/>
                      <a:pt x="445" y="301"/>
                    </a:cubicBezTo>
                    <a:cubicBezTo>
                      <a:pt x="445" y="301"/>
                      <a:pt x="445" y="301"/>
                      <a:pt x="446" y="301"/>
                    </a:cubicBezTo>
                    <a:cubicBezTo>
                      <a:pt x="446" y="301"/>
                      <a:pt x="447" y="301"/>
                      <a:pt x="447" y="301"/>
                    </a:cubicBezTo>
                    <a:cubicBezTo>
                      <a:pt x="448" y="301"/>
                      <a:pt x="449" y="301"/>
                      <a:pt x="450" y="301"/>
                    </a:cubicBezTo>
                    <a:cubicBezTo>
                      <a:pt x="451" y="301"/>
                      <a:pt x="452" y="301"/>
                      <a:pt x="453" y="301"/>
                    </a:cubicBezTo>
                    <a:cubicBezTo>
                      <a:pt x="459" y="300"/>
                      <a:pt x="468" y="301"/>
                      <a:pt x="478" y="302"/>
                    </a:cubicBezTo>
                    <a:cubicBezTo>
                      <a:pt x="487" y="304"/>
                      <a:pt x="498" y="307"/>
                      <a:pt x="508" y="313"/>
                    </a:cubicBezTo>
                    <a:cubicBezTo>
                      <a:pt x="517" y="319"/>
                      <a:pt x="526" y="327"/>
                      <a:pt x="533" y="339"/>
                    </a:cubicBezTo>
                    <a:cubicBezTo>
                      <a:pt x="539" y="351"/>
                      <a:pt x="544" y="367"/>
                      <a:pt x="543" y="388"/>
                    </a:cubicBezTo>
                    <a:cubicBezTo>
                      <a:pt x="543" y="407"/>
                      <a:pt x="543" y="444"/>
                      <a:pt x="543" y="489"/>
                    </a:cubicBezTo>
                    <a:cubicBezTo>
                      <a:pt x="543" y="535"/>
                      <a:pt x="543" y="588"/>
                      <a:pt x="543" y="639"/>
                    </a:cubicBezTo>
                    <a:cubicBezTo>
                      <a:pt x="542" y="690"/>
                      <a:pt x="542" y="739"/>
                      <a:pt x="542" y="777"/>
                    </a:cubicBezTo>
                    <a:cubicBezTo>
                      <a:pt x="542" y="814"/>
                      <a:pt x="542" y="840"/>
                      <a:pt x="542" y="845"/>
                    </a:cubicBezTo>
                    <a:cubicBezTo>
                      <a:pt x="542" y="845"/>
                      <a:pt x="541" y="848"/>
                      <a:pt x="540" y="852"/>
                    </a:cubicBezTo>
                    <a:cubicBezTo>
                      <a:pt x="539" y="856"/>
                      <a:pt x="537" y="862"/>
                      <a:pt x="534" y="867"/>
                    </a:cubicBezTo>
                    <a:cubicBezTo>
                      <a:pt x="530" y="873"/>
                      <a:pt x="526" y="878"/>
                      <a:pt x="520" y="882"/>
                    </a:cubicBezTo>
                    <a:cubicBezTo>
                      <a:pt x="514" y="887"/>
                      <a:pt x="507" y="890"/>
                      <a:pt x="497" y="891"/>
                    </a:cubicBezTo>
                    <a:cubicBezTo>
                      <a:pt x="488" y="892"/>
                      <a:pt x="480" y="889"/>
                      <a:pt x="474" y="886"/>
                    </a:cubicBezTo>
                    <a:cubicBezTo>
                      <a:pt x="468" y="882"/>
                      <a:pt x="464" y="877"/>
                      <a:pt x="461" y="872"/>
                    </a:cubicBezTo>
                    <a:cubicBezTo>
                      <a:pt x="458" y="866"/>
                      <a:pt x="456" y="861"/>
                      <a:pt x="454" y="856"/>
                    </a:cubicBezTo>
                    <a:cubicBezTo>
                      <a:pt x="453" y="852"/>
                      <a:pt x="453" y="849"/>
                      <a:pt x="453" y="848"/>
                    </a:cubicBezTo>
                    <a:cubicBezTo>
                      <a:pt x="453" y="492"/>
                      <a:pt x="453" y="492"/>
                      <a:pt x="453" y="492"/>
                    </a:cubicBezTo>
                    <a:cubicBezTo>
                      <a:pt x="453" y="491"/>
                      <a:pt x="453" y="489"/>
                      <a:pt x="452" y="487"/>
                    </a:cubicBezTo>
                    <a:cubicBezTo>
                      <a:pt x="452" y="485"/>
                      <a:pt x="451" y="482"/>
                      <a:pt x="449" y="479"/>
                    </a:cubicBezTo>
                    <a:cubicBezTo>
                      <a:pt x="448" y="476"/>
                      <a:pt x="446" y="473"/>
                      <a:pt x="443" y="470"/>
                    </a:cubicBezTo>
                    <a:cubicBezTo>
                      <a:pt x="440" y="468"/>
                      <a:pt x="437" y="467"/>
                      <a:pt x="432" y="467"/>
                    </a:cubicBezTo>
                    <a:cubicBezTo>
                      <a:pt x="428" y="467"/>
                      <a:pt x="425" y="469"/>
                      <a:pt x="422" y="472"/>
                    </a:cubicBezTo>
                    <a:cubicBezTo>
                      <a:pt x="420" y="475"/>
                      <a:pt x="418" y="478"/>
                      <a:pt x="417" y="482"/>
                    </a:cubicBezTo>
                    <a:cubicBezTo>
                      <a:pt x="416" y="486"/>
                      <a:pt x="415" y="489"/>
                      <a:pt x="415" y="492"/>
                    </a:cubicBezTo>
                    <a:cubicBezTo>
                      <a:pt x="415" y="495"/>
                      <a:pt x="415" y="497"/>
                      <a:pt x="415" y="497"/>
                    </a:cubicBezTo>
                    <a:cubicBezTo>
                      <a:pt x="413" y="1370"/>
                      <a:pt x="413" y="1370"/>
                      <a:pt x="413" y="1370"/>
                    </a:cubicBezTo>
                    <a:cubicBezTo>
                      <a:pt x="413" y="1371"/>
                      <a:pt x="413" y="1375"/>
                      <a:pt x="412" y="1382"/>
                    </a:cubicBezTo>
                    <a:cubicBezTo>
                      <a:pt x="410" y="1388"/>
                      <a:pt x="408" y="1396"/>
                      <a:pt x="404" y="1405"/>
                    </a:cubicBezTo>
                    <a:cubicBezTo>
                      <a:pt x="401" y="1413"/>
                      <a:pt x="396" y="1422"/>
                      <a:pt x="389" y="1429"/>
                    </a:cubicBezTo>
                    <a:cubicBezTo>
                      <a:pt x="382" y="1435"/>
                      <a:pt x="373" y="1440"/>
                      <a:pt x="362" y="1442"/>
                    </a:cubicBezTo>
                    <a:cubicBezTo>
                      <a:pt x="350" y="1444"/>
                      <a:pt x="341" y="1441"/>
                      <a:pt x="334" y="1436"/>
                    </a:cubicBezTo>
                    <a:cubicBezTo>
                      <a:pt x="327" y="1431"/>
                      <a:pt x="321" y="1423"/>
                      <a:pt x="317" y="1415"/>
                    </a:cubicBezTo>
                    <a:cubicBezTo>
                      <a:pt x="313" y="1407"/>
                      <a:pt x="310" y="1399"/>
                      <a:pt x="308" y="1393"/>
                    </a:cubicBezTo>
                    <a:cubicBezTo>
                      <a:pt x="307" y="1386"/>
                      <a:pt x="306" y="1382"/>
                      <a:pt x="306" y="1381"/>
                    </a:cubicBezTo>
                    <a:cubicBezTo>
                      <a:pt x="306" y="982"/>
                      <a:pt x="306" y="982"/>
                      <a:pt x="306" y="982"/>
                    </a:cubicBezTo>
                    <a:cubicBezTo>
                      <a:pt x="306" y="981"/>
                      <a:pt x="306" y="978"/>
                      <a:pt x="306" y="974"/>
                    </a:cubicBezTo>
                    <a:cubicBezTo>
                      <a:pt x="306" y="970"/>
                      <a:pt x="305" y="965"/>
                      <a:pt x="304" y="960"/>
                    </a:cubicBezTo>
                    <a:cubicBezTo>
                      <a:pt x="302" y="955"/>
                      <a:pt x="300" y="950"/>
                      <a:pt x="296" y="946"/>
                    </a:cubicBezTo>
                    <a:cubicBezTo>
                      <a:pt x="292" y="943"/>
                      <a:pt x="287" y="941"/>
                      <a:pt x="279" y="941"/>
                    </a:cubicBezTo>
                    <a:cubicBezTo>
                      <a:pt x="272" y="942"/>
                      <a:pt x="267" y="945"/>
                      <a:pt x="263" y="949"/>
                    </a:cubicBezTo>
                    <a:cubicBezTo>
                      <a:pt x="259" y="954"/>
                      <a:pt x="256" y="959"/>
                      <a:pt x="255" y="964"/>
                    </a:cubicBezTo>
                    <a:cubicBezTo>
                      <a:pt x="253" y="970"/>
                      <a:pt x="253" y="975"/>
                      <a:pt x="253" y="979"/>
                    </a:cubicBezTo>
                    <a:cubicBezTo>
                      <a:pt x="253" y="984"/>
                      <a:pt x="253" y="986"/>
                      <a:pt x="253" y="987"/>
                    </a:cubicBezTo>
                    <a:cubicBezTo>
                      <a:pt x="253" y="1388"/>
                      <a:pt x="253" y="1388"/>
                      <a:pt x="253" y="1388"/>
                    </a:cubicBezTo>
                    <a:cubicBezTo>
                      <a:pt x="253" y="1389"/>
                      <a:pt x="253" y="1394"/>
                      <a:pt x="251" y="1401"/>
                    </a:cubicBezTo>
                    <a:cubicBezTo>
                      <a:pt x="249" y="1408"/>
                      <a:pt x="246" y="1417"/>
                      <a:pt x="242" y="1426"/>
                    </a:cubicBezTo>
                    <a:cubicBezTo>
                      <a:pt x="238" y="1435"/>
                      <a:pt x="232" y="1444"/>
                      <a:pt x="225" y="1451"/>
                    </a:cubicBezTo>
                    <a:cubicBezTo>
                      <a:pt x="217" y="1458"/>
                      <a:pt x="208" y="1464"/>
                      <a:pt x="196" y="1466"/>
                    </a:cubicBezTo>
                    <a:cubicBezTo>
                      <a:pt x="185" y="1467"/>
                      <a:pt x="176" y="1465"/>
                      <a:pt x="168" y="1460"/>
                    </a:cubicBezTo>
                    <a:cubicBezTo>
                      <a:pt x="161" y="1455"/>
                      <a:pt x="156" y="1448"/>
                      <a:pt x="152" y="1440"/>
                    </a:cubicBezTo>
                    <a:cubicBezTo>
                      <a:pt x="148" y="1432"/>
                      <a:pt x="146" y="1425"/>
                      <a:pt x="144" y="1418"/>
                    </a:cubicBezTo>
                    <a:cubicBezTo>
                      <a:pt x="143" y="1412"/>
                      <a:pt x="142" y="1408"/>
                      <a:pt x="142" y="1407"/>
                    </a:cubicBezTo>
                    <a:cubicBezTo>
                      <a:pt x="140" y="511"/>
                      <a:pt x="140" y="511"/>
                      <a:pt x="140" y="511"/>
                    </a:cubicBezTo>
                    <a:cubicBezTo>
                      <a:pt x="139" y="510"/>
                      <a:pt x="139" y="508"/>
                      <a:pt x="139" y="505"/>
                    </a:cubicBezTo>
                    <a:cubicBezTo>
                      <a:pt x="139" y="503"/>
                      <a:pt x="138" y="499"/>
                      <a:pt x="137" y="495"/>
                    </a:cubicBezTo>
                    <a:cubicBezTo>
                      <a:pt x="136" y="492"/>
                      <a:pt x="134" y="488"/>
                      <a:pt x="132" y="486"/>
                    </a:cubicBezTo>
                    <a:cubicBezTo>
                      <a:pt x="129" y="483"/>
                      <a:pt x="125" y="481"/>
                      <a:pt x="121" y="481"/>
                    </a:cubicBezTo>
                    <a:cubicBezTo>
                      <a:pt x="116" y="482"/>
                      <a:pt x="112" y="483"/>
                      <a:pt x="109" y="486"/>
                    </a:cubicBezTo>
                    <a:cubicBezTo>
                      <a:pt x="106" y="488"/>
                      <a:pt x="104" y="492"/>
                      <a:pt x="103" y="495"/>
                    </a:cubicBezTo>
                    <a:cubicBezTo>
                      <a:pt x="101" y="498"/>
                      <a:pt x="100" y="502"/>
                      <a:pt x="99" y="504"/>
                    </a:cubicBezTo>
                    <a:cubicBezTo>
                      <a:pt x="99" y="507"/>
                      <a:pt x="99" y="508"/>
                      <a:pt x="98" y="509"/>
                    </a:cubicBezTo>
                    <a:cubicBezTo>
                      <a:pt x="100" y="878"/>
                      <a:pt x="100" y="878"/>
                      <a:pt x="100" y="878"/>
                    </a:cubicBezTo>
                    <a:cubicBezTo>
                      <a:pt x="100" y="879"/>
                      <a:pt x="99" y="882"/>
                      <a:pt x="98" y="887"/>
                    </a:cubicBezTo>
                    <a:cubicBezTo>
                      <a:pt x="97" y="892"/>
                      <a:pt x="94" y="898"/>
                      <a:pt x="91" y="904"/>
                    </a:cubicBezTo>
                    <a:cubicBezTo>
                      <a:pt x="88" y="910"/>
                      <a:pt x="83" y="916"/>
                      <a:pt x="76" y="921"/>
                    </a:cubicBezTo>
                    <a:cubicBezTo>
                      <a:pt x="70" y="926"/>
                      <a:pt x="62" y="929"/>
                      <a:pt x="51" y="930"/>
                    </a:cubicBezTo>
                    <a:cubicBezTo>
                      <a:pt x="41" y="931"/>
                      <a:pt x="33" y="929"/>
                      <a:pt x="26" y="926"/>
                    </a:cubicBezTo>
                    <a:cubicBezTo>
                      <a:pt x="20" y="923"/>
                      <a:pt x="15" y="918"/>
                      <a:pt x="11" y="913"/>
                    </a:cubicBezTo>
                    <a:cubicBezTo>
                      <a:pt x="8" y="907"/>
                      <a:pt x="6" y="902"/>
                      <a:pt x="4" y="898"/>
                    </a:cubicBezTo>
                    <a:cubicBezTo>
                      <a:pt x="3" y="894"/>
                      <a:pt x="2" y="891"/>
                      <a:pt x="2" y="890"/>
                    </a:cubicBezTo>
                    <a:cubicBezTo>
                      <a:pt x="2" y="885"/>
                      <a:pt x="2" y="858"/>
                      <a:pt x="2" y="819"/>
                    </a:cubicBezTo>
                    <a:cubicBezTo>
                      <a:pt x="2" y="779"/>
                      <a:pt x="1" y="727"/>
                      <a:pt x="1" y="673"/>
                    </a:cubicBezTo>
                    <a:cubicBezTo>
                      <a:pt x="1" y="619"/>
                      <a:pt x="1" y="564"/>
                      <a:pt x="0" y="516"/>
                    </a:cubicBezTo>
                    <a:cubicBezTo>
                      <a:pt x="0" y="468"/>
                      <a:pt x="0" y="429"/>
                      <a:pt x="0" y="409"/>
                    </a:cubicBezTo>
                    <a:cubicBezTo>
                      <a:pt x="0" y="387"/>
                      <a:pt x="4" y="370"/>
                      <a:pt x="11" y="357"/>
                    </a:cubicBezTo>
                    <a:cubicBezTo>
                      <a:pt x="19" y="344"/>
                      <a:pt x="28" y="334"/>
                      <a:pt x="39" y="328"/>
                    </a:cubicBezTo>
                    <a:cubicBezTo>
                      <a:pt x="50" y="321"/>
                      <a:pt x="61" y="317"/>
                      <a:pt x="72" y="314"/>
                    </a:cubicBezTo>
                    <a:cubicBezTo>
                      <a:pt x="82" y="312"/>
                      <a:pt x="92" y="311"/>
                      <a:pt x="98" y="311"/>
                    </a:cubicBezTo>
                    <a:cubicBezTo>
                      <a:pt x="99" y="311"/>
                      <a:pt x="101" y="311"/>
                      <a:pt x="102" y="311"/>
                    </a:cubicBezTo>
                    <a:cubicBezTo>
                      <a:pt x="103" y="311"/>
                      <a:pt x="104" y="311"/>
                      <a:pt x="104" y="311"/>
                    </a:cubicBezTo>
                    <a:cubicBezTo>
                      <a:pt x="105" y="311"/>
                      <a:pt x="106" y="311"/>
                      <a:pt x="106" y="311"/>
                    </a:cubicBezTo>
                    <a:cubicBezTo>
                      <a:pt x="107" y="311"/>
                      <a:pt x="107" y="311"/>
                      <a:pt x="107" y="311"/>
                    </a:cubicBezTo>
                    <a:cubicBezTo>
                      <a:pt x="210" y="309"/>
                      <a:pt x="210" y="309"/>
                      <a:pt x="210" y="309"/>
                    </a:cubicBezTo>
                    <a:cubicBezTo>
                      <a:pt x="200" y="302"/>
                      <a:pt x="190" y="293"/>
                      <a:pt x="182" y="284"/>
                    </a:cubicBezTo>
                    <a:cubicBezTo>
                      <a:pt x="173" y="274"/>
                      <a:pt x="166" y="263"/>
                      <a:pt x="160" y="251"/>
                    </a:cubicBezTo>
                    <a:cubicBezTo>
                      <a:pt x="154" y="238"/>
                      <a:pt x="149" y="225"/>
                      <a:pt x="145" y="211"/>
                    </a:cubicBezTo>
                    <a:cubicBezTo>
                      <a:pt x="142" y="197"/>
                      <a:pt x="140" y="182"/>
                      <a:pt x="140" y="167"/>
                    </a:cubicBezTo>
                    <a:cubicBezTo>
                      <a:pt x="140" y="144"/>
                      <a:pt x="144" y="122"/>
                      <a:pt x="151" y="102"/>
                    </a:cubicBezTo>
                    <a:cubicBezTo>
                      <a:pt x="158" y="82"/>
                      <a:pt x="168" y="64"/>
                      <a:pt x="181" y="49"/>
                    </a:cubicBezTo>
                    <a:cubicBezTo>
                      <a:pt x="193" y="34"/>
                      <a:pt x="208" y="21"/>
                      <a:pt x="225" y="13"/>
                    </a:cubicBezTo>
                    <a:cubicBezTo>
                      <a:pt x="241" y="5"/>
                      <a:pt x="260" y="0"/>
                      <a:pt x="279" y="0"/>
                    </a:cubicBezTo>
                    <a:close/>
                  </a:path>
                </a:pathLst>
              </a:custGeom>
              <a:solidFill>
                <a:srgbClr val="3E9BC8"/>
              </a:solidFill>
              <a:ln w="19050">
                <a:solidFill>
                  <a:srgbClr val="3E9BC8"/>
                </a:solidFill>
                <a:round/>
                <a:headEnd/>
                <a:tailEnd/>
              </a:ln>
            </p:spPr>
            <p:txBody>
              <a:bodyPr vert="horz" wrap="square" lIns="91440" tIns="45720" rIns="91440" bIns="45720" numCol="1" anchor="t" anchorCtr="0" compatLnSpc="1">
                <a:prstTxWarp prst="textNoShape">
                  <a:avLst/>
                </a:prstTxWarp>
              </a:bodyPr>
              <a:lstStyle/>
              <a:p>
                <a:endParaRPr lang="de-DE"/>
              </a:p>
            </p:txBody>
          </p:sp>
        </p:grpSp>
      </p:grpSp>
      <p:sp>
        <p:nvSpPr>
          <p:cNvPr id="46" name="Foliennummernplatzhalter 45"/>
          <p:cNvSpPr>
            <a:spLocks noGrp="1"/>
          </p:cNvSpPr>
          <p:nvPr>
            <p:ph type="sldNum" sz="quarter" idx="4"/>
          </p:nvPr>
        </p:nvSpPr>
        <p:spPr>
          <a:xfrm>
            <a:off x="554038" y="6548120"/>
            <a:ext cx="1092200" cy="219075"/>
          </a:xfrm>
        </p:spPr>
        <p:txBody>
          <a:bodyPr/>
          <a:lstStyle/>
          <a:p>
            <a:fld id="{9DE08E51-56CF-4C15-BAC0-8C0D6423660B}" type="slidenum">
              <a:rPr lang="de-DE" smtClean="0"/>
              <a:pPr/>
              <a:t>5</a:t>
            </a:fld>
            <a:endParaRPr lang="de-DE"/>
          </a:p>
        </p:txBody>
      </p:sp>
      <p:grpSp>
        <p:nvGrpSpPr>
          <p:cNvPr id="55" name="Gruppieren 64"/>
          <p:cNvGrpSpPr/>
          <p:nvPr/>
        </p:nvGrpSpPr>
        <p:grpSpPr bwMode="gray">
          <a:xfrm>
            <a:off x="5709994" y="3616601"/>
            <a:ext cx="947968" cy="1204868"/>
            <a:chOff x="7739062" y="3733255"/>
            <a:chExt cx="1291413" cy="1641386"/>
          </a:xfrm>
        </p:grpSpPr>
        <p:pic>
          <p:nvPicPr>
            <p:cNvPr id="65" name="Picture 22"/>
            <p:cNvPicPr>
              <a:picLocks noChangeAspect="1" noChangeArrowheads="1"/>
            </p:cNvPicPr>
            <p:nvPr/>
          </p:nvPicPr>
          <p:blipFill>
            <a:blip r:embed="rId3" cstate="print">
              <a:lum bright="20000"/>
            </a:blip>
            <a:srcRect/>
            <a:stretch>
              <a:fillRect/>
            </a:stretch>
          </p:blipFill>
          <p:spPr bwMode="gray">
            <a:xfrm>
              <a:off x="7739062" y="4761236"/>
              <a:ext cx="1291413" cy="613405"/>
            </a:xfrm>
            <a:prstGeom prst="rect">
              <a:avLst/>
            </a:prstGeom>
            <a:noFill/>
            <a:ln w="9525">
              <a:noFill/>
              <a:miter lim="800000"/>
              <a:headEnd/>
              <a:tailEnd/>
            </a:ln>
            <a:effectLst/>
          </p:spPr>
        </p:pic>
        <p:grpSp>
          <p:nvGrpSpPr>
            <p:cNvPr id="66" name="Gruppieren 54"/>
            <p:cNvGrpSpPr/>
            <p:nvPr/>
          </p:nvGrpSpPr>
          <p:grpSpPr bwMode="gray">
            <a:xfrm flipH="1">
              <a:off x="8098615" y="3733255"/>
              <a:ext cx="598483" cy="1377910"/>
              <a:chOff x="-2763838" y="1373188"/>
              <a:chExt cx="2389182" cy="5500688"/>
            </a:xfrm>
          </p:grpSpPr>
          <p:sp>
            <p:nvSpPr>
              <p:cNvPr id="67" name="Freeform 8"/>
              <p:cNvSpPr>
                <a:spLocks/>
              </p:cNvSpPr>
              <p:nvPr/>
            </p:nvSpPr>
            <p:spPr bwMode="gray">
              <a:xfrm>
                <a:off x="-1150938" y="3089276"/>
                <a:ext cx="558800" cy="1620838"/>
              </a:xfrm>
              <a:custGeom>
                <a:avLst/>
                <a:gdLst/>
                <a:ahLst/>
                <a:cxnLst>
                  <a:cxn ang="0">
                    <a:pos x="132" y="424"/>
                  </a:cxn>
                  <a:cxn ang="0">
                    <a:pos x="122" y="410"/>
                  </a:cxn>
                  <a:cxn ang="0">
                    <a:pos x="117" y="397"/>
                  </a:cxn>
                  <a:cxn ang="0">
                    <a:pos x="116" y="390"/>
                  </a:cxn>
                  <a:cxn ang="0">
                    <a:pos x="116" y="34"/>
                  </a:cxn>
                  <a:cxn ang="0">
                    <a:pos x="115" y="29"/>
                  </a:cxn>
                  <a:cxn ang="0">
                    <a:pos x="113" y="21"/>
                  </a:cxn>
                  <a:cxn ang="0">
                    <a:pos x="107" y="13"/>
                  </a:cxn>
                  <a:cxn ang="0">
                    <a:pos x="98" y="9"/>
                  </a:cxn>
                  <a:cxn ang="0">
                    <a:pos x="0" y="0"/>
                  </a:cxn>
                  <a:cxn ang="0">
                    <a:pos x="9" y="4"/>
                  </a:cxn>
                  <a:cxn ang="0">
                    <a:pos x="15" y="12"/>
                  </a:cxn>
                  <a:cxn ang="0">
                    <a:pos x="17" y="20"/>
                  </a:cxn>
                  <a:cxn ang="0">
                    <a:pos x="18" y="24"/>
                  </a:cxn>
                  <a:cxn ang="0">
                    <a:pos x="18" y="373"/>
                  </a:cxn>
                  <a:cxn ang="0">
                    <a:pos x="19" y="379"/>
                  </a:cxn>
                  <a:cxn ang="0">
                    <a:pos x="24" y="392"/>
                  </a:cxn>
                  <a:cxn ang="0">
                    <a:pos x="34" y="406"/>
                  </a:cxn>
                  <a:cxn ang="0">
                    <a:pos x="51" y="414"/>
                  </a:cxn>
                  <a:cxn ang="0">
                    <a:pos x="149" y="432"/>
                  </a:cxn>
                  <a:cxn ang="0">
                    <a:pos x="132" y="424"/>
                  </a:cxn>
                </a:cxnLst>
                <a:rect l="0" t="0" r="r" b="b"/>
                <a:pathLst>
                  <a:path w="149" h="432">
                    <a:moveTo>
                      <a:pt x="132" y="424"/>
                    </a:moveTo>
                    <a:cubicBezTo>
                      <a:pt x="128" y="420"/>
                      <a:pt x="124" y="415"/>
                      <a:pt x="122" y="410"/>
                    </a:cubicBezTo>
                    <a:cubicBezTo>
                      <a:pt x="119" y="405"/>
                      <a:pt x="118" y="401"/>
                      <a:pt x="117" y="397"/>
                    </a:cubicBezTo>
                    <a:cubicBezTo>
                      <a:pt x="116" y="393"/>
                      <a:pt x="116" y="391"/>
                      <a:pt x="116" y="390"/>
                    </a:cubicBezTo>
                    <a:cubicBezTo>
                      <a:pt x="116" y="34"/>
                      <a:pt x="116" y="34"/>
                      <a:pt x="116" y="34"/>
                    </a:cubicBezTo>
                    <a:cubicBezTo>
                      <a:pt x="116" y="33"/>
                      <a:pt x="116" y="32"/>
                      <a:pt x="115" y="29"/>
                    </a:cubicBezTo>
                    <a:cubicBezTo>
                      <a:pt x="115" y="27"/>
                      <a:pt x="114" y="24"/>
                      <a:pt x="113" y="21"/>
                    </a:cubicBezTo>
                    <a:cubicBezTo>
                      <a:pt x="112" y="19"/>
                      <a:pt x="110" y="16"/>
                      <a:pt x="107" y="13"/>
                    </a:cubicBezTo>
                    <a:cubicBezTo>
                      <a:pt x="105" y="11"/>
                      <a:pt x="102" y="10"/>
                      <a:pt x="98" y="9"/>
                    </a:cubicBezTo>
                    <a:cubicBezTo>
                      <a:pt x="0" y="0"/>
                      <a:pt x="0" y="0"/>
                      <a:pt x="0" y="0"/>
                    </a:cubicBezTo>
                    <a:cubicBezTo>
                      <a:pt x="4" y="0"/>
                      <a:pt x="7" y="2"/>
                      <a:pt x="9" y="4"/>
                    </a:cubicBezTo>
                    <a:cubicBezTo>
                      <a:pt x="12" y="6"/>
                      <a:pt x="13" y="9"/>
                      <a:pt x="15" y="12"/>
                    </a:cubicBezTo>
                    <a:cubicBezTo>
                      <a:pt x="16" y="15"/>
                      <a:pt x="17" y="17"/>
                      <a:pt x="17" y="20"/>
                    </a:cubicBezTo>
                    <a:cubicBezTo>
                      <a:pt x="18" y="22"/>
                      <a:pt x="18" y="23"/>
                      <a:pt x="18" y="24"/>
                    </a:cubicBezTo>
                    <a:cubicBezTo>
                      <a:pt x="18" y="373"/>
                      <a:pt x="18" y="373"/>
                      <a:pt x="18" y="373"/>
                    </a:cubicBezTo>
                    <a:cubicBezTo>
                      <a:pt x="18" y="373"/>
                      <a:pt x="18" y="376"/>
                      <a:pt x="19" y="379"/>
                    </a:cubicBezTo>
                    <a:cubicBezTo>
                      <a:pt x="20" y="383"/>
                      <a:pt x="22" y="388"/>
                      <a:pt x="24" y="392"/>
                    </a:cubicBezTo>
                    <a:cubicBezTo>
                      <a:pt x="27" y="397"/>
                      <a:pt x="30" y="402"/>
                      <a:pt x="34" y="406"/>
                    </a:cubicBezTo>
                    <a:cubicBezTo>
                      <a:pt x="38" y="410"/>
                      <a:pt x="44" y="413"/>
                      <a:pt x="51" y="414"/>
                    </a:cubicBezTo>
                    <a:cubicBezTo>
                      <a:pt x="149" y="432"/>
                      <a:pt x="149" y="432"/>
                      <a:pt x="149" y="432"/>
                    </a:cubicBezTo>
                    <a:cubicBezTo>
                      <a:pt x="142" y="431"/>
                      <a:pt x="136" y="428"/>
                      <a:pt x="132" y="424"/>
                    </a:cubicBezTo>
                    <a:close/>
                  </a:path>
                </a:pathLst>
              </a:custGeom>
              <a:solidFill>
                <a:srgbClr val="2F6585"/>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8" name="Freeform 9"/>
              <p:cNvSpPr>
                <a:spLocks/>
              </p:cNvSpPr>
              <p:nvPr/>
            </p:nvSpPr>
            <p:spPr bwMode="gray">
              <a:xfrm>
                <a:off x="-1698626" y="4829176"/>
                <a:ext cx="573088" cy="1946275"/>
              </a:xfrm>
              <a:custGeom>
                <a:avLst/>
                <a:gdLst/>
                <a:ahLst/>
                <a:cxnLst>
                  <a:cxn ang="0">
                    <a:pos x="134" y="506"/>
                  </a:cxn>
                  <a:cxn ang="0">
                    <a:pos x="123" y="486"/>
                  </a:cxn>
                  <a:cxn ang="0">
                    <a:pos x="117" y="468"/>
                  </a:cxn>
                  <a:cxn ang="0">
                    <a:pos x="115" y="459"/>
                  </a:cxn>
                  <a:cxn ang="0">
                    <a:pos x="115" y="60"/>
                  </a:cxn>
                  <a:cxn ang="0">
                    <a:pos x="115" y="53"/>
                  </a:cxn>
                  <a:cxn ang="0">
                    <a:pos x="113" y="41"/>
                  </a:cxn>
                  <a:cxn ang="0">
                    <a:pos x="108" y="28"/>
                  </a:cxn>
                  <a:cxn ang="0">
                    <a:pos x="96" y="20"/>
                  </a:cxn>
                  <a:cxn ang="0">
                    <a:pos x="0" y="0"/>
                  </a:cxn>
                  <a:cxn ang="0">
                    <a:pos x="12" y="8"/>
                  </a:cxn>
                  <a:cxn ang="0">
                    <a:pos x="18" y="21"/>
                  </a:cxn>
                  <a:cxn ang="0">
                    <a:pos x="19" y="33"/>
                  </a:cxn>
                  <a:cxn ang="0">
                    <a:pos x="19" y="39"/>
                  </a:cxn>
                  <a:cxn ang="0">
                    <a:pos x="20" y="430"/>
                  </a:cxn>
                  <a:cxn ang="0">
                    <a:pos x="22" y="439"/>
                  </a:cxn>
                  <a:cxn ang="0">
                    <a:pos x="28" y="457"/>
                  </a:cxn>
                  <a:cxn ang="0">
                    <a:pos x="39" y="476"/>
                  </a:cxn>
                  <a:cxn ang="0">
                    <a:pos x="58" y="489"/>
                  </a:cxn>
                  <a:cxn ang="0">
                    <a:pos x="153" y="519"/>
                  </a:cxn>
                  <a:cxn ang="0">
                    <a:pos x="134" y="506"/>
                  </a:cxn>
                </a:cxnLst>
                <a:rect l="0" t="0" r="r" b="b"/>
                <a:pathLst>
                  <a:path w="153" h="519">
                    <a:moveTo>
                      <a:pt x="134" y="506"/>
                    </a:moveTo>
                    <a:cubicBezTo>
                      <a:pt x="129" y="500"/>
                      <a:pt x="126" y="493"/>
                      <a:pt x="123" y="486"/>
                    </a:cubicBezTo>
                    <a:cubicBezTo>
                      <a:pt x="120" y="480"/>
                      <a:pt x="118" y="473"/>
                      <a:pt x="117" y="468"/>
                    </a:cubicBezTo>
                    <a:cubicBezTo>
                      <a:pt x="115" y="463"/>
                      <a:pt x="115" y="460"/>
                      <a:pt x="115" y="459"/>
                    </a:cubicBezTo>
                    <a:cubicBezTo>
                      <a:pt x="115" y="60"/>
                      <a:pt x="115" y="60"/>
                      <a:pt x="115" y="60"/>
                    </a:cubicBezTo>
                    <a:cubicBezTo>
                      <a:pt x="115" y="59"/>
                      <a:pt x="115" y="57"/>
                      <a:pt x="115" y="53"/>
                    </a:cubicBezTo>
                    <a:cubicBezTo>
                      <a:pt x="115" y="50"/>
                      <a:pt x="114" y="45"/>
                      <a:pt x="113" y="41"/>
                    </a:cubicBezTo>
                    <a:cubicBezTo>
                      <a:pt x="112" y="36"/>
                      <a:pt x="111" y="31"/>
                      <a:pt x="108" y="28"/>
                    </a:cubicBezTo>
                    <a:cubicBezTo>
                      <a:pt x="105" y="24"/>
                      <a:pt x="101" y="21"/>
                      <a:pt x="96" y="20"/>
                    </a:cubicBezTo>
                    <a:cubicBezTo>
                      <a:pt x="0" y="0"/>
                      <a:pt x="0" y="0"/>
                      <a:pt x="0" y="0"/>
                    </a:cubicBezTo>
                    <a:cubicBezTo>
                      <a:pt x="6" y="1"/>
                      <a:pt x="9" y="4"/>
                      <a:pt x="12" y="8"/>
                    </a:cubicBezTo>
                    <a:cubicBezTo>
                      <a:pt x="15" y="11"/>
                      <a:pt x="17" y="16"/>
                      <a:pt x="18" y="21"/>
                    </a:cubicBezTo>
                    <a:cubicBezTo>
                      <a:pt x="19" y="25"/>
                      <a:pt x="19" y="30"/>
                      <a:pt x="19" y="33"/>
                    </a:cubicBezTo>
                    <a:cubicBezTo>
                      <a:pt x="19" y="36"/>
                      <a:pt x="19" y="39"/>
                      <a:pt x="19" y="39"/>
                    </a:cubicBezTo>
                    <a:cubicBezTo>
                      <a:pt x="20" y="430"/>
                      <a:pt x="20" y="430"/>
                      <a:pt x="20" y="430"/>
                    </a:cubicBezTo>
                    <a:cubicBezTo>
                      <a:pt x="20" y="431"/>
                      <a:pt x="20" y="434"/>
                      <a:pt x="22" y="439"/>
                    </a:cubicBezTo>
                    <a:cubicBezTo>
                      <a:pt x="23" y="444"/>
                      <a:pt x="25" y="450"/>
                      <a:pt x="28" y="457"/>
                    </a:cubicBezTo>
                    <a:cubicBezTo>
                      <a:pt x="30" y="463"/>
                      <a:pt x="34" y="470"/>
                      <a:pt x="39" y="476"/>
                    </a:cubicBezTo>
                    <a:cubicBezTo>
                      <a:pt x="44" y="482"/>
                      <a:pt x="50" y="486"/>
                      <a:pt x="58" y="489"/>
                    </a:cubicBezTo>
                    <a:cubicBezTo>
                      <a:pt x="153" y="519"/>
                      <a:pt x="153" y="519"/>
                      <a:pt x="153" y="519"/>
                    </a:cubicBezTo>
                    <a:cubicBezTo>
                      <a:pt x="146" y="516"/>
                      <a:pt x="139" y="512"/>
                      <a:pt x="134" y="506"/>
                    </a:cubicBezTo>
                    <a:close/>
                  </a:path>
                </a:pathLst>
              </a:custGeom>
              <a:solidFill>
                <a:srgbClr val="2F6585"/>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9" name="Freeform 11"/>
              <p:cNvSpPr>
                <a:spLocks/>
              </p:cNvSpPr>
              <p:nvPr/>
            </p:nvSpPr>
            <p:spPr bwMode="gray">
              <a:xfrm>
                <a:off x="-2306638" y="3143251"/>
                <a:ext cx="555625" cy="3719513"/>
              </a:xfrm>
              <a:custGeom>
                <a:avLst/>
                <a:gdLst/>
                <a:ahLst/>
                <a:cxnLst>
                  <a:cxn ang="0">
                    <a:pos x="130" y="979"/>
                  </a:cxn>
                  <a:cxn ang="0">
                    <a:pos x="120" y="961"/>
                  </a:cxn>
                  <a:cxn ang="0">
                    <a:pos x="115" y="944"/>
                  </a:cxn>
                  <a:cxn ang="0">
                    <a:pos x="113" y="935"/>
                  </a:cxn>
                  <a:cxn ang="0">
                    <a:pos x="111" y="39"/>
                  </a:cxn>
                  <a:cxn ang="0">
                    <a:pos x="110" y="34"/>
                  </a:cxn>
                  <a:cxn ang="0">
                    <a:pos x="108" y="24"/>
                  </a:cxn>
                  <a:cxn ang="0">
                    <a:pos x="104" y="15"/>
                  </a:cxn>
                  <a:cxn ang="0">
                    <a:pos x="94" y="10"/>
                  </a:cxn>
                  <a:cxn ang="0">
                    <a:pos x="0" y="0"/>
                  </a:cxn>
                  <a:cxn ang="0">
                    <a:pos x="9" y="5"/>
                  </a:cxn>
                  <a:cxn ang="0">
                    <a:pos x="14" y="14"/>
                  </a:cxn>
                  <a:cxn ang="0">
                    <a:pos x="16" y="23"/>
                  </a:cxn>
                  <a:cxn ang="0">
                    <a:pos x="16" y="28"/>
                  </a:cxn>
                  <a:cxn ang="0">
                    <a:pos x="20" y="905"/>
                  </a:cxn>
                  <a:cxn ang="0">
                    <a:pos x="22" y="913"/>
                  </a:cxn>
                  <a:cxn ang="0">
                    <a:pos x="27" y="930"/>
                  </a:cxn>
                  <a:cxn ang="0">
                    <a:pos x="37" y="949"/>
                  </a:cxn>
                  <a:cxn ang="0">
                    <a:pos x="55" y="961"/>
                  </a:cxn>
                  <a:cxn ang="0">
                    <a:pos x="148" y="992"/>
                  </a:cxn>
                  <a:cxn ang="0">
                    <a:pos x="130" y="979"/>
                  </a:cxn>
                </a:cxnLst>
                <a:rect l="0" t="0" r="r" b="b"/>
                <a:pathLst>
                  <a:path w="148" h="992">
                    <a:moveTo>
                      <a:pt x="130" y="979"/>
                    </a:moveTo>
                    <a:cubicBezTo>
                      <a:pt x="126" y="974"/>
                      <a:pt x="122" y="967"/>
                      <a:pt x="120" y="961"/>
                    </a:cubicBezTo>
                    <a:cubicBezTo>
                      <a:pt x="117" y="955"/>
                      <a:pt x="116" y="948"/>
                      <a:pt x="115" y="944"/>
                    </a:cubicBezTo>
                    <a:cubicBezTo>
                      <a:pt x="114" y="939"/>
                      <a:pt x="113" y="936"/>
                      <a:pt x="113" y="935"/>
                    </a:cubicBezTo>
                    <a:cubicBezTo>
                      <a:pt x="111" y="39"/>
                      <a:pt x="111" y="39"/>
                      <a:pt x="111" y="39"/>
                    </a:cubicBezTo>
                    <a:cubicBezTo>
                      <a:pt x="110" y="38"/>
                      <a:pt x="110" y="37"/>
                      <a:pt x="110" y="34"/>
                    </a:cubicBezTo>
                    <a:cubicBezTo>
                      <a:pt x="110" y="31"/>
                      <a:pt x="109" y="28"/>
                      <a:pt x="108" y="24"/>
                    </a:cubicBezTo>
                    <a:cubicBezTo>
                      <a:pt x="107" y="21"/>
                      <a:pt x="106" y="17"/>
                      <a:pt x="104" y="15"/>
                    </a:cubicBezTo>
                    <a:cubicBezTo>
                      <a:pt x="101" y="12"/>
                      <a:pt x="98" y="10"/>
                      <a:pt x="94" y="10"/>
                    </a:cubicBezTo>
                    <a:cubicBezTo>
                      <a:pt x="0" y="0"/>
                      <a:pt x="0" y="0"/>
                      <a:pt x="0" y="0"/>
                    </a:cubicBezTo>
                    <a:cubicBezTo>
                      <a:pt x="4" y="0"/>
                      <a:pt x="7" y="2"/>
                      <a:pt x="9" y="5"/>
                    </a:cubicBezTo>
                    <a:cubicBezTo>
                      <a:pt x="12" y="7"/>
                      <a:pt x="13" y="11"/>
                      <a:pt x="14" y="14"/>
                    </a:cubicBezTo>
                    <a:cubicBezTo>
                      <a:pt x="15" y="17"/>
                      <a:pt x="16" y="21"/>
                      <a:pt x="16" y="23"/>
                    </a:cubicBezTo>
                    <a:cubicBezTo>
                      <a:pt x="16" y="26"/>
                      <a:pt x="16" y="28"/>
                      <a:pt x="16" y="28"/>
                    </a:cubicBezTo>
                    <a:cubicBezTo>
                      <a:pt x="20" y="905"/>
                      <a:pt x="20" y="905"/>
                      <a:pt x="20" y="905"/>
                    </a:cubicBezTo>
                    <a:cubicBezTo>
                      <a:pt x="20" y="906"/>
                      <a:pt x="21" y="909"/>
                      <a:pt x="22" y="913"/>
                    </a:cubicBezTo>
                    <a:cubicBezTo>
                      <a:pt x="23" y="918"/>
                      <a:pt x="24" y="924"/>
                      <a:pt x="27" y="930"/>
                    </a:cubicBezTo>
                    <a:cubicBezTo>
                      <a:pt x="29" y="937"/>
                      <a:pt x="33" y="943"/>
                      <a:pt x="37" y="949"/>
                    </a:cubicBezTo>
                    <a:cubicBezTo>
                      <a:pt x="42" y="954"/>
                      <a:pt x="48" y="959"/>
                      <a:pt x="55" y="961"/>
                    </a:cubicBezTo>
                    <a:cubicBezTo>
                      <a:pt x="148" y="992"/>
                      <a:pt x="148" y="992"/>
                      <a:pt x="148" y="992"/>
                    </a:cubicBezTo>
                    <a:cubicBezTo>
                      <a:pt x="141" y="990"/>
                      <a:pt x="135" y="985"/>
                      <a:pt x="130" y="979"/>
                    </a:cubicBezTo>
                    <a:close/>
                  </a:path>
                </a:pathLst>
              </a:custGeom>
              <a:solidFill>
                <a:srgbClr val="65A3C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0" name="Freeform 12"/>
              <p:cNvSpPr>
                <a:spLocks/>
              </p:cNvSpPr>
              <p:nvPr/>
            </p:nvSpPr>
            <p:spPr bwMode="gray">
              <a:xfrm>
                <a:off x="-2246313" y="1373188"/>
                <a:ext cx="877888" cy="1158875"/>
              </a:xfrm>
              <a:custGeom>
                <a:avLst/>
                <a:gdLst/>
                <a:ahLst/>
                <a:cxnLst>
                  <a:cxn ang="0">
                    <a:pos x="165" y="309"/>
                  </a:cxn>
                  <a:cxn ang="0">
                    <a:pos x="69" y="302"/>
                  </a:cxn>
                  <a:cxn ang="0">
                    <a:pos x="41" y="278"/>
                  </a:cxn>
                  <a:cxn ang="0">
                    <a:pos x="20" y="246"/>
                  </a:cxn>
                  <a:cxn ang="0">
                    <a:pos x="6" y="207"/>
                  </a:cxn>
                  <a:cxn ang="0">
                    <a:pos x="0" y="164"/>
                  </a:cxn>
                  <a:cxn ang="0">
                    <a:pos x="11" y="100"/>
                  </a:cxn>
                  <a:cxn ang="0">
                    <a:pos x="40" y="48"/>
                  </a:cxn>
                  <a:cxn ang="0">
                    <a:pos x="84" y="13"/>
                  </a:cxn>
                  <a:cxn ang="0">
                    <a:pos x="137" y="1"/>
                  </a:cxn>
                  <a:cxn ang="0">
                    <a:pos x="234" y="0"/>
                  </a:cxn>
                  <a:cxn ang="0">
                    <a:pos x="180" y="13"/>
                  </a:cxn>
                  <a:cxn ang="0">
                    <a:pos x="136" y="49"/>
                  </a:cxn>
                  <a:cxn ang="0">
                    <a:pos x="106" y="102"/>
                  </a:cxn>
                  <a:cxn ang="0">
                    <a:pos x="95" y="167"/>
                  </a:cxn>
                  <a:cxn ang="0">
                    <a:pos x="100" y="211"/>
                  </a:cxn>
                  <a:cxn ang="0">
                    <a:pos x="115" y="251"/>
                  </a:cxn>
                  <a:cxn ang="0">
                    <a:pos x="137" y="284"/>
                  </a:cxn>
                  <a:cxn ang="0">
                    <a:pos x="165" y="309"/>
                  </a:cxn>
                </a:cxnLst>
                <a:rect l="0" t="0" r="r" b="b"/>
                <a:pathLst>
                  <a:path w="234" h="309">
                    <a:moveTo>
                      <a:pt x="165" y="309"/>
                    </a:moveTo>
                    <a:cubicBezTo>
                      <a:pt x="69" y="302"/>
                      <a:pt x="69" y="302"/>
                      <a:pt x="69" y="302"/>
                    </a:cubicBezTo>
                    <a:cubicBezTo>
                      <a:pt x="59" y="296"/>
                      <a:pt x="50" y="287"/>
                      <a:pt x="41" y="278"/>
                    </a:cubicBezTo>
                    <a:cubicBezTo>
                      <a:pt x="33" y="268"/>
                      <a:pt x="26" y="258"/>
                      <a:pt x="20" y="246"/>
                    </a:cubicBezTo>
                    <a:cubicBezTo>
                      <a:pt x="14" y="234"/>
                      <a:pt x="9" y="221"/>
                      <a:pt x="6" y="207"/>
                    </a:cubicBezTo>
                    <a:cubicBezTo>
                      <a:pt x="2" y="193"/>
                      <a:pt x="0" y="179"/>
                      <a:pt x="0" y="164"/>
                    </a:cubicBezTo>
                    <a:cubicBezTo>
                      <a:pt x="0" y="141"/>
                      <a:pt x="4" y="120"/>
                      <a:pt x="11" y="100"/>
                    </a:cubicBezTo>
                    <a:cubicBezTo>
                      <a:pt x="18" y="81"/>
                      <a:pt x="28" y="63"/>
                      <a:pt x="40" y="48"/>
                    </a:cubicBezTo>
                    <a:cubicBezTo>
                      <a:pt x="53" y="33"/>
                      <a:pt x="67" y="22"/>
                      <a:pt x="84" y="13"/>
                    </a:cubicBezTo>
                    <a:cubicBezTo>
                      <a:pt x="100" y="5"/>
                      <a:pt x="118" y="1"/>
                      <a:pt x="137" y="1"/>
                    </a:cubicBezTo>
                    <a:cubicBezTo>
                      <a:pt x="234" y="0"/>
                      <a:pt x="234" y="0"/>
                      <a:pt x="234" y="0"/>
                    </a:cubicBezTo>
                    <a:cubicBezTo>
                      <a:pt x="215" y="0"/>
                      <a:pt x="196" y="5"/>
                      <a:pt x="180" y="13"/>
                    </a:cubicBezTo>
                    <a:cubicBezTo>
                      <a:pt x="163" y="21"/>
                      <a:pt x="148" y="34"/>
                      <a:pt x="136" y="49"/>
                    </a:cubicBezTo>
                    <a:cubicBezTo>
                      <a:pt x="123" y="64"/>
                      <a:pt x="113" y="82"/>
                      <a:pt x="106" y="102"/>
                    </a:cubicBezTo>
                    <a:cubicBezTo>
                      <a:pt x="99" y="122"/>
                      <a:pt x="95" y="144"/>
                      <a:pt x="95" y="167"/>
                    </a:cubicBezTo>
                    <a:cubicBezTo>
                      <a:pt x="95" y="182"/>
                      <a:pt x="97" y="197"/>
                      <a:pt x="100" y="211"/>
                    </a:cubicBezTo>
                    <a:cubicBezTo>
                      <a:pt x="104" y="225"/>
                      <a:pt x="109" y="238"/>
                      <a:pt x="115" y="251"/>
                    </a:cubicBezTo>
                    <a:cubicBezTo>
                      <a:pt x="121" y="263"/>
                      <a:pt x="128" y="274"/>
                      <a:pt x="137" y="284"/>
                    </a:cubicBezTo>
                    <a:cubicBezTo>
                      <a:pt x="145" y="293"/>
                      <a:pt x="155" y="302"/>
                      <a:pt x="165" y="309"/>
                    </a:cubicBezTo>
                    <a:close/>
                  </a:path>
                </a:pathLst>
              </a:custGeom>
              <a:solidFill>
                <a:srgbClr val="65A3C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1" name="Freeform 13"/>
              <p:cNvSpPr>
                <a:spLocks/>
              </p:cNvSpPr>
              <p:nvPr/>
            </p:nvSpPr>
            <p:spPr bwMode="gray">
              <a:xfrm>
                <a:off x="-2763838" y="2505076"/>
                <a:ext cx="1136650" cy="2354263"/>
              </a:xfrm>
              <a:custGeom>
                <a:avLst/>
                <a:gdLst/>
                <a:ahLst/>
                <a:cxnLst>
                  <a:cxn ang="0">
                    <a:pos x="303" y="7"/>
                  </a:cxn>
                  <a:cxn ang="0">
                    <a:pos x="207" y="0"/>
                  </a:cxn>
                  <a:cxn ang="0">
                    <a:pos x="106" y="3"/>
                  </a:cxn>
                  <a:cxn ang="0">
                    <a:pos x="106" y="3"/>
                  </a:cxn>
                  <a:cxn ang="0">
                    <a:pos x="105" y="3"/>
                  </a:cxn>
                  <a:cxn ang="0">
                    <a:pos x="103" y="3"/>
                  </a:cxn>
                  <a:cxn ang="0">
                    <a:pos x="100" y="3"/>
                  </a:cxn>
                  <a:cxn ang="0">
                    <a:pos x="97" y="3"/>
                  </a:cxn>
                  <a:cxn ang="0">
                    <a:pos x="71" y="6"/>
                  </a:cxn>
                  <a:cxn ang="0">
                    <a:pos x="39" y="19"/>
                  </a:cxn>
                  <a:cxn ang="0">
                    <a:pos x="12" y="47"/>
                  </a:cxn>
                  <a:cxn ang="0">
                    <a:pos x="0" y="98"/>
                  </a:cxn>
                  <a:cxn ang="0">
                    <a:pos x="1" y="203"/>
                  </a:cxn>
                  <a:cxn ang="0">
                    <a:pos x="2" y="357"/>
                  </a:cxn>
                  <a:cxn ang="0">
                    <a:pos x="3" y="499"/>
                  </a:cxn>
                  <a:cxn ang="0">
                    <a:pos x="3" y="569"/>
                  </a:cxn>
                  <a:cxn ang="0">
                    <a:pos x="5" y="575"/>
                  </a:cxn>
                  <a:cxn ang="0">
                    <a:pos x="10" y="587"/>
                  </a:cxn>
                  <a:cxn ang="0">
                    <a:pos x="20" y="599"/>
                  </a:cxn>
                  <a:cxn ang="0">
                    <a:pos x="37" y="608"/>
                  </a:cxn>
                  <a:cxn ang="0">
                    <a:pos x="129" y="628"/>
                  </a:cxn>
                  <a:cxn ang="0">
                    <a:pos x="112" y="619"/>
                  </a:cxn>
                  <a:cxn ang="0">
                    <a:pos x="102" y="606"/>
                  </a:cxn>
                  <a:cxn ang="0">
                    <a:pos x="97" y="594"/>
                  </a:cxn>
                  <a:cxn ang="0">
                    <a:pos x="95" y="588"/>
                  </a:cxn>
                  <a:cxn ang="0">
                    <a:pos x="95" y="517"/>
                  </a:cxn>
                  <a:cxn ang="0">
                    <a:pos x="94" y="371"/>
                  </a:cxn>
                  <a:cxn ang="0">
                    <a:pos x="93" y="214"/>
                  </a:cxn>
                  <a:cxn ang="0">
                    <a:pos x="93" y="107"/>
                  </a:cxn>
                  <a:cxn ang="0">
                    <a:pos x="104" y="55"/>
                  </a:cxn>
                  <a:cxn ang="0">
                    <a:pos x="132" y="26"/>
                  </a:cxn>
                  <a:cxn ang="0">
                    <a:pos x="165" y="12"/>
                  </a:cxn>
                  <a:cxn ang="0">
                    <a:pos x="191" y="9"/>
                  </a:cxn>
                  <a:cxn ang="0">
                    <a:pos x="194" y="9"/>
                  </a:cxn>
                  <a:cxn ang="0">
                    <a:pos x="197" y="9"/>
                  </a:cxn>
                  <a:cxn ang="0">
                    <a:pos x="199" y="9"/>
                  </a:cxn>
                  <a:cxn ang="0">
                    <a:pos x="200" y="9"/>
                  </a:cxn>
                  <a:cxn ang="0">
                    <a:pos x="200" y="9"/>
                  </a:cxn>
                  <a:cxn ang="0">
                    <a:pos x="303" y="7"/>
                  </a:cxn>
                </a:cxnLst>
                <a:rect l="0" t="0" r="r" b="b"/>
                <a:pathLst>
                  <a:path w="303" h="628">
                    <a:moveTo>
                      <a:pt x="303" y="7"/>
                    </a:moveTo>
                    <a:cubicBezTo>
                      <a:pt x="207" y="0"/>
                      <a:pt x="207" y="0"/>
                      <a:pt x="207" y="0"/>
                    </a:cubicBezTo>
                    <a:cubicBezTo>
                      <a:pt x="106" y="3"/>
                      <a:pt x="106" y="3"/>
                      <a:pt x="106" y="3"/>
                    </a:cubicBezTo>
                    <a:cubicBezTo>
                      <a:pt x="106" y="3"/>
                      <a:pt x="106" y="3"/>
                      <a:pt x="106" y="3"/>
                    </a:cubicBezTo>
                    <a:cubicBezTo>
                      <a:pt x="105" y="3"/>
                      <a:pt x="105" y="3"/>
                      <a:pt x="105" y="3"/>
                    </a:cubicBezTo>
                    <a:cubicBezTo>
                      <a:pt x="104" y="3"/>
                      <a:pt x="103" y="3"/>
                      <a:pt x="103" y="3"/>
                    </a:cubicBezTo>
                    <a:cubicBezTo>
                      <a:pt x="102" y="3"/>
                      <a:pt x="101" y="3"/>
                      <a:pt x="100" y="3"/>
                    </a:cubicBezTo>
                    <a:cubicBezTo>
                      <a:pt x="99" y="3"/>
                      <a:pt x="98" y="3"/>
                      <a:pt x="97" y="3"/>
                    </a:cubicBezTo>
                    <a:cubicBezTo>
                      <a:pt x="91" y="3"/>
                      <a:pt x="81" y="4"/>
                      <a:pt x="71" y="6"/>
                    </a:cubicBezTo>
                    <a:cubicBezTo>
                      <a:pt x="61" y="8"/>
                      <a:pt x="49" y="12"/>
                      <a:pt x="39" y="19"/>
                    </a:cubicBezTo>
                    <a:cubicBezTo>
                      <a:pt x="28" y="25"/>
                      <a:pt x="19" y="35"/>
                      <a:pt x="12" y="47"/>
                    </a:cubicBezTo>
                    <a:cubicBezTo>
                      <a:pt x="4" y="60"/>
                      <a:pt x="0" y="77"/>
                      <a:pt x="0" y="98"/>
                    </a:cubicBezTo>
                    <a:cubicBezTo>
                      <a:pt x="0" y="118"/>
                      <a:pt x="1" y="156"/>
                      <a:pt x="1" y="203"/>
                    </a:cubicBezTo>
                    <a:cubicBezTo>
                      <a:pt x="1" y="250"/>
                      <a:pt x="2" y="304"/>
                      <a:pt x="2" y="357"/>
                    </a:cubicBezTo>
                    <a:cubicBezTo>
                      <a:pt x="2" y="410"/>
                      <a:pt x="3" y="460"/>
                      <a:pt x="3" y="499"/>
                    </a:cubicBezTo>
                    <a:cubicBezTo>
                      <a:pt x="3" y="538"/>
                      <a:pt x="3" y="564"/>
                      <a:pt x="3" y="569"/>
                    </a:cubicBezTo>
                    <a:cubicBezTo>
                      <a:pt x="3" y="570"/>
                      <a:pt x="4" y="572"/>
                      <a:pt x="5" y="575"/>
                    </a:cubicBezTo>
                    <a:cubicBezTo>
                      <a:pt x="6" y="578"/>
                      <a:pt x="7" y="583"/>
                      <a:pt x="10" y="587"/>
                    </a:cubicBezTo>
                    <a:cubicBezTo>
                      <a:pt x="12" y="591"/>
                      <a:pt x="16" y="596"/>
                      <a:pt x="20" y="599"/>
                    </a:cubicBezTo>
                    <a:cubicBezTo>
                      <a:pt x="24" y="603"/>
                      <a:pt x="30" y="606"/>
                      <a:pt x="37" y="608"/>
                    </a:cubicBezTo>
                    <a:cubicBezTo>
                      <a:pt x="129" y="628"/>
                      <a:pt x="129" y="628"/>
                      <a:pt x="129" y="628"/>
                    </a:cubicBezTo>
                    <a:cubicBezTo>
                      <a:pt x="122" y="626"/>
                      <a:pt x="117" y="623"/>
                      <a:pt x="112" y="619"/>
                    </a:cubicBezTo>
                    <a:cubicBezTo>
                      <a:pt x="108" y="615"/>
                      <a:pt x="104" y="611"/>
                      <a:pt x="102" y="606"/>
                    </a:cubicBezTo>
                    <a:cubicBezTo>
                      <a:pt x="99" y="602"/>
                      <a:pt x="98" y="598"/>
                      <a:pt x="97" y="594"/>
                    </a:cubicBezTo>
                    <a:cubicBezTo>
                      <a:pt x="96" y="591"/>
                      <a:pt x="95" y="589"/>
                      <a:pt x="95" y="588"/>
                    </a:cubicBezTo>
                    <a:cubicBezTo>
                      <a:pt x="95" y="583"/>
                      <a:pt x="95" y="556"/>
                      <a:pt x="95" y="517"/>
                    </a:cubicBezTo>
                    <a:cubicBezTo>
                      <a:pt x="95" y="477"/>
                      <a:pt x="94" y="425"/>
                      <a:pt x="94" y="371"/>
                    </a:cubicBezTo>
                    <a:cubicBezTo>
                      <a:pt x="94" y="317"/>
                      <a:pt x="94" y="262"/>
                      <a:pt x="93" y="214"/>
                    </a:cubicBezTo>
                    <a:cubicBezTo>
                      <a:pt x="93" y="166"/>
                      <a:pt x="93" y="127"/>
                      <a:pt x="93" y="107"/>
                    </a:cubicBezTo>
                    <a:cubicBezTo>
                      <a:pt x="93" y="85"/>
                      <a:pt x="97" y="68"/>
                      <a:pt x="104" y="55"/>
                    </a:cubicBezTo>
                    <a:cubicBezTo>
                      <a:pt x="112" y="42"/>
                      <a:pt x="121" y="32"/>
                      <a:pt x="132" y="26"/>
                    </a:cubicBezTo>
                    <a:cubicBezTo>
                      <a:pt x="143" y="19"/>
                      <a:pt x="154" y="15"/>
                      <a:pt x="165" y="12"/>
                    </a:cubicBezTo>
                    <a:cubicBezTo>
                      <a:pt x="175" y="10"/>
                      <a:pt x="185" y="9"/>
                      <a:pt x="191" y="9"/>
                    </a:cubicBezTo>
                    <a:cubicBezTo>
                      <a:pt x="192" y="9"/>
                      <a:pt x="193" y="9"/>
                      <a:pt x="194" y="9"/>
                    </a:cubicBezTo>
                    <a:cubicBezTo>
                      <a:pt x="195" y="9"/>
                      <a:pt x="196" y="9"/>
                      <a:pt x="197" y="9"/>
                    </a:cubicBezTo>
                    <a:cubicBezTo>
                      <a:pt x="198" y="9"/>
                      <a:pt x="198" y="9"/>
                      <a:pt x="199" y="9"/>
                    </a:cubicBezTo>
                    <a:cubicBezTo>
                      <a:pt x="199" y="9"/>
                      <a:pt x="199" y="9"/>
                      <a:pt x="200" y="9"/>
                    </a:cubicBezTo>
                    <a:cubicBezTo>
                      <a:pt x="200" y="9"/>
                      <a:pt x="200" y="9"/>
                      <a:pt x="200" y="9"/>
                    </a:cubicBezTo>
                    <a:lnTo>
                      <a:pt x="303" y="7"/>
                    </a:lnTo>
                    <a:close/>
                  </a:path>
                </a:pathLst>
              </a:custGeom>
              <a:solidFill>
                <a:srgbClr val="65A3C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2" name="Freeform 15"/>
              <p:cNvSpPr>
                <a:spLocks/>
              </p:cNvSpPr>
              <p:nvPr/>
            </p:nvSpPr>
            <p:spPr bwMode="gray">
              <a:xfrm>
                <a:off x="-1150938" y="3089276"/>
                <a:ext cx="558800" cy="1620838"/>
              </a:xfrm>
              <a:custGeom>
                <a:avLst/>
                <a:gdLst/>
                <a:ahLst/>
                <a:cxnLst>
                  <a:cxn ang="0">
                    <a:pos x="132" y="424"/>
                  </a:cxn>
                  <a:cxn ang="0">
                    <a:pos x="122" y="410"/>
                  </a:cxn>
                  <a:cxn ang="0">
                    <a:pos x="117" y="397"/>
                  </a:cxn>
                  <a:cxn ang="0">
                    <a:pos x="116" y="390"/>
                  </a:cxn>
                  <a:cxn ang="0">
                    <a:pos x="116" y="34"/>
                  </a:cxn>
                  <a:cxn ang="0">
                    <a:pos x="115" y="29"/>
                  </a:cxn>
                  <a:cxn ang="0">
                    <a:pos x="113" y="21"/>
                  </a:cxn>
                  <a:cxn ang="0">
                    <a:pos x="107" y="13"/>
                  </a:cxn>
                  <a:cxn ang="0">
                    <a:pos x="98" y="9"/>
                  </a:cxn>
                  <a:cxn ang="0">
                    <a:pos x="0" y="0"/>
                  </a:cxn>
                  <a:cxn ang="0">
                    <a:pos x="9" y="4"/>
                  </a:cxn>
                  <a:cxn ang="0">
                    <a:pos x="15" y="12"/>
                  </a:cxn>
                  <a:cxn ang="0">
                    <a:pos x="17" y="20"/>
                  </a:cxn>
                  <a:cxn ang="0">
                    <a:pos x="18" y="24"/>
                  </a:cxn>
                  <a:cxn ang="0">
                    <a:pos x="18" y="373"/>
                  </a:cxn>
                  <a:cxn ang="0">
                    <a:pos x="19" y="379"/>
                  </a:cxn>
                  <a:cxn ang="0">
                    <a:pos x="24" y="392"/>
                  </a:cxn>
                  <a:cxn ang="0">
                    <a:pos x="34" y="406"/>
                  </a:cxn>
                  <a:cxn ang="0">
                    <a:pos x="51" y="414"/>
                  </a:cxn>
                  <a:cxn ang="0">
                    <a:pos x="149" y="432"/>
                  </a:cxn>
                  <a:cxn ang="0">
                    <a:pos x="132" y="424"/>
                  </a:cxn>
                </a:cxnLst>
                <a:rect l="0" t="0" r="r" b="b"/>
                <a:pathLst>
                  <a:path w="149" h="432">
                    <a:moveTo>
                      <a:pt x="132" y="424"/>
                    </a:moveTo>
                    <a:cubicBezTo>
                      <a:pt x="128" y="420"/>
                      <a:pt x="124" y="415"/>
                      <a:pt x="122" y="410"/>
                    </a:cubicBezTo>
                    <a:cubicBezTo>
                      <a:pt x="119" y="405"/>
                      <a:pt x="118" y="401"/>
                      <a:pt x="117" y="397"/>
                    </a:cubicBezTo>
                    <a:cubicBezTo>
                      <a:pt x="116" y="393"/>
                      <a:pt x="116" y="391"/>
                      <a:pt x="116" y="390"/>
                    </a:cubicBezTo>
                    <a:cubicBezTo>
                      <a:pt x="116" y="34"/>
                      <a:pt x="116" y="34"/>
                      <a:pt x="116" y="34"/>
                    </a:cubicBezTo>
                    <a:cubicBezTo>
                      <a:pt x="116" y="33"/>
                      <a:pt x="116" y="32"/>
                      <a:pt x="115" y="29"/>
                    </a:cubicBezTo>
                    <a:cubicBezTo>
                      <a:pt x="115" y="27"/>
                      <a:pt x="114" y="24"/>
                      <a:pt x="113" y="21"/>
                    </a:cubicBezTo>
                    <a:cubicBezTo>
                      <a:pt x="112" y="19"/>
                      <a:pt x="110" y="16"/>
                      <a:pt x="107" y="13"/>
                    </a:cubicBezTo>
                    <a:cubicBezTo>
                      <a:pt x="105" y="11"/>
                      <a:pt x="102" y="10"/>
                      <a:pt x="98" y="9"/>
                    </a:cubicBezTo>
                    <a:cubicBezTo>
                      <a:pt x="0" y="0"/>
                      <a:pt x="0" y="0"/>
                      <a:pt x="0" y="0"/>
                    </a:cubicBezTo>
                    <a:cubicBezTo>
                      <a:pt x="4" y="0"/>
                      <a:pt x="7" y="2"/>
                      <a:pt x="9" y="4"/>
                    </a:cubicBezTo>
                    <a:cubicBezTo>
                      <a:pt x="12" y="6"/>
                      <a:pt x="13" y="9"/>
                      <a:pt x="15" y="12"/>
                    </a:cubicBezTo>
                    <a:cubicBezTo>
                      <a:pt x="16" y="15"/>
                      <a:pt x="17" y="17"/>
                      <a:pt x="17" y="20"/>
                    </a:cubicBezTo>
                    <a:cubicBezTo>
                      <a:pt x="18" y="22"/>
                      <a:pt x="18" y="23"/>
                      <a:pt x="18" y="24"/>
                    </a:cubicBezTo>
                    <a:cubicBezTo>
                      <a:pt x="18" y="373"/>
                      <a:pt x="18" y="373"/>
                      <a:pt x="18" y="373"/>
                    </a:cubicBezTo>
                    <a:cubicBezTo>
                      <a:pt x="18" y="373"/>
                      <a:pt x="18" y="376"/>
                      <a:pt x="19" y="379"/>
                    </a:cubicBezTo>
                    <a:cubicBezTo>
                      <a:pt x="20" y="383"/>
                      <a:pt x="22" y="388"/>
                      <a:pt x="24" y="392"/>
                    </a:cubicBezTo>
                    <a:cubicBezTo>
                      <a:pt x="27" y="397"/>
                      <a:pt x="30" y="402"/>
                      <a:pt x="34" y="406"/>
                    </a:cubicBezTo>
                    <a:cubicBezTo>
                      <a:pt x="38" y="410"/>
                      <a:pt x="44" y="413"/>
                      <a:pt x="51" y="414"/>
                    </a:cubicBezTo>
                    <a:cubicBezTo>
                      <a:pt x="149" y="432"/>
                      <a:pt x="149" y="432"/>
                      <a:pt x="149" y="432"/>
                    </a:cubicBezTo>
                    <a:cubicBezTo>
                      <a:pt x="142" y="431"/>
                      <a:pt x="136" y="428"/>
                      <a:pt x="132" y="424"/>
                    </a:cubicBezTo>
                    <a:close/>
                  </a:path>
                </a:pathLst>
              </a:custGeom>
              <a:solidFill>
                <a:srgbClr val="65A3C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4" name="Freeform 16"/>
              <p:cNvSpPr>
                <a:spLocks/>
              </p:cNvSpPr>
              <p:nvPr/>
            </p:nvSpPr>
            <p:spPr bwMode="gray">
              <a:xfrm>
                <a:off x="-1698626" y="4829176"/>
                <a:ext cx="573088" cy="1946275"/>
              </a:xfrm>
              <a:custGeom>
                <a:avLst/>
                <a:gdLst/>
                <a:ahLst/>
                <a:cxnLst>
                  <a:cxn ang="0">
                    <a:pos x="134" y="506"/>
                  </a:cxn>
                  <a:cxn ang="0">
                    <a:pos x="123" y="486"/>
                  </a:cxn>
                  <a:cxn ang="0">
                    <a:pos x="117" y="468"/>
                  </a:cxn>
                  <a:cxn ang="0">
                    <a:pos x="115" y="459"/>
                  </a:cxn>
                  <a:cxn ang="0">
                    <a:pos x="115" y="60"/>
                  </a:cxn>
                  <a:cxn ang="0">
                    <a:pos x="115" y="53"/>
                  </a:cxn>
                  <a:cxn ang="0">
                    <a:pos x="113" y="41"/>
                  </a:cxn>
                  <a:cxn ang="0">
                    <a:pos x="108" y="28"/>
                  </a:cxn>
                  <a:cxn ang="0">
                    <a:pos x="96" y="20"/>
                  </a:cxn>
                  <a:cxn ang="0">
                    <a:pos x="0" y="0"/>
                  </a:cxn>
                  <a:cxn ang="0">
                    <a:pos x="12" y="8"/>
                  </a:cxn>
                  <a:cxn ang="0">
                    <a:pos x="18" y="21"/>
                  </a:cxn>
                  <a:cxn ang="0">
                    <a:pos x="19" y="33"/>
                  </a:cxn>
                  <a:cxn ang="0">
                    <a:pos x="19" y="39"/>
                  </a:cxn>
                  <a:cxn ang="0">
                    <a:pos x="20" y="430"/>
                  </a:cxn>
                  <a:cxn ang="0">
                    <a:pos x="22" y="439"/>
                  </a:cxn>
                  <a:cxn ang="0">
                    <a:pos x="28" y="457"/>
                  </a:cxn>
                  <a:cxn ang="0">
                    <a:pos x="39" y="476"/>
                  </a:cxn>
                  <a:cxn ang="0">
                    <a:pos x="58" y="489"/>
                  </a:cxn>
                  <a:cxn ang="0">
                    <a:pos x="153" y="519"/>
                  </a:cxn>
                  <a:cxn ang="0">
                    <a:pos x="134" y="506"/>
                  </a:cxn>
                </a:cxnLst>
                <a:rect l="0" t="0" r="r" b="b"/>
                <a:pathLst>
                  <a:path w="153" h="519">
                    <a:moveTo>
                      <a:pt x="134" y="506"/>
                    </a:moveTo>
                    <a:cubicBezTo>
                      <a:pt x="129" y="500"/>
                      <a:pt x="126" y="493"/>
                      <a:pt x="123" y="486"/>
                    </a:cubicBezTo>
                    <a:cubicBezTo>
                      <a:pt x="120" y="480"/>
                      <a:pt x="118" y="473"/>
                      <a:pt x="117" y="468"/>
                    </a:cubicBezTo>
                    <a:cubicBezTo>
                      <a:pt x="115" y="463"/>
                      <a:pt x="115" y="460"/>
                      <a:pt x="115" y="459"/>
                    </a:cubicBezTo>
                    <a:cubicBezTo>
                      <a:pt x="115" y="60"/>
                      <a:pt x="115" y="60"/>
                      <a:pt x="115" y="60"/>
                    </a:cubicBezTo>
                    <a:cubicBezTo>
                      <a:pt x="115" y="59"/>
                      <a:pt x="115" y="57"/>
                      <a:pt x="115" y="53"/>
                    </a:cubicBezTo>
                    <a:cubicBezTo>
                      <a:pt x="115" y="50"/>
                      <a:pt x="114" y="45"/>
                      <a:pt x="113" y="41"/>
                    </a:cubicBezTo>
                    <a:cubicBezTo>
                      <a:pt x="112" y="36"/>
                      <a:pt x="111" y="31"/>
                      <a:pt x="108" y="28"/>
                    </a:cubicBezTo>
                    <a:cubicBezTo>
                      <a:pt x="105" y="24"/>
                      <a:pt x="101" y="21"/>
                      <a:pt x="96" y="20"/>
                    </a:cubicBezTo>
                    <a:cubicBezTo>
                      <a:pt x="0" y="0"/>
                      <a:pt x="0" y="0"/>
                      <a:pt x="0" y="0"/>
                    </a:cubicBezTo>
                    <a:cubicBezTo>
                      <a:pt x="6" y="1"/>
                      <a:pt x="9" y="4"/>
                      <a:pt x="12" y="8"/>
                    </a:cubicBezTo>
                    <a:cubicBezTo>
                      <a:pt x="15" y="11"/>
                      <a:pt x="17" y="16"/>
                      <a:pt x="18" y="21"/>
                    </a:cubicBezTo>
                    <a:cubicBezTo>
                      <a:pt x="19" y="25"/>
                      <a:pt x="19" y="30"/>
                      <a:pt x="19" y="33"/>
                    </a:cubicBezTo>
                    <a:cubicBezTo>
                      <a:pt x="19" y="36"/>
                      <a:pt x="19" y="39"/>
                      <a:pt x="19" y="39"/>
                    </a:cubicBezTo>
                    <a:cubicBezTo>
                      <a:pt x="20" y="430"/>
                      <a:pt x="20" y="430"/>
                      <a:pt x="20" y="430"/>
                    </a:cubicBezTo>
                    <a:cubicBezTo>
                      <a:pt x="20" y="431"/>
                      <a:pt x="20" y="434"/>
                      <a:pt x="22" y="439"/>
                    </a:cubicBezTo>
                    <a:cubicBezTo>
                      <a:pt x="23" y="444"/>
                      <a:pt x="25" y="450"/>
                      <a:pt x="28" y="457"/>
                    </a:cubicBezTo>
                    <a:cubicBezTo>
                      <a:pt x="30" y="463"/>
                      <a:pt x="34" y="470"/>
                      <a:pt x="39" y="476"/>
                    </a:cubicBezTo>
                    <a:cubicBezTo>
                      <a:pt x="44" y="482"/>
                      <a:pt x="50" y="486"/>
                      <a:pt x="58" y="489"/>
                    </a:cubicBezTo>
                    <a:cubicBezTo>
                      <a:pt x="153" y="519"/>
                      <a:pt x="153" y="519"/>
                      <a:pt x="153" y="519"/>
                    </a:cubicBezTo>
                    <a:cubicBezTo>
                      <a:pt x="146" y="516"/>
                      <a:pt x="139" y="512"/>
                      <a:pt x="134" y="506"/>
                    </a:cubicBezTo>
                    <a:close/>
                  </a:path>
                </a:pathLst>
              </a:custGeom>
              <a:solidFill>
                <a:srgbClr val="65A3C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5" name="Freeform 17"/>
              <p:cNvSpPr>
                <a:spLocks/>
              </p:cNvSpPr>
              <p:nvPr/>
            </p:nvSpPr>
            <p:spPr bwMode="gray">
              <a:xfrm>
                <a:off x="-1477963" y="2478088"/>
                <a:ext cx="803275" cy="38100"/>
              </a:xfrm>
              <a:custGeom>
                <a:avLst/>
                <a:gdLst/>
                <a:ahLst/>
                <a:cxnLst>
                  <a:cxn ang="0">
                    <a:pos x="116" y="0"/>
                  </a:cxn>
                  <a:cxn ang="0">
                    <a:pos x="113" y="0"/>
                  </a:cxn>
                  <a:cxn ang="0">
                    <a:pos x="110" y="0"/>
                  </a:cxn>
                  <a:cxn ang="0">
                    <a:pos x="107" y="0"/>
                  </a:cxn>
                  <a:cxn ang="0">
                    <a:pos x="105" y="0"/>
                  </a:cxn>
                  <a:cxn ang="0">
                    <a:pos x="101" y="0"/>
                  </a:cxn>
                  <a:cxn ang="0">
                    <a:pos x="99" y="0"/>
                  </a:cxn>
                  <a:cxn ang="0">
                    <a:pos x="97" y="0"/>
                  </a:cxn>
                  <a:cxn ang="0">
                    <a:pos x="97" y="0"/>
                  </a:cxn>
                  <a:cxn ang="0">
                    <a:pos x="0" y="4"/>
                  </a:cxn>
                  <a:cxn ang="0">
                    <a:pos x="97" y="10"/>
                  </a:cxn>
                  <a:cxn ang="0">
                    <a:pos x="195" y="6"/>
                  </a:cxn>
                  <a:cxn ang="0">
                    <a:pos x="196" y="6"/>
                  </a:cxn>
                  <a:cxn ang="0">
                    <a:pos x="197" y="6"/>
                  </a:cxn>
                  <a:cxn ang="0">
                    <a:pos x="200" y="6"/>
                  </a:cxn>
                  <a:cxn ang="0">
                    <a:pos x="203" y="6"/>
                  </a:cxn>
                  <a:cxn ang="0">
                    <a:pos x="206" y="6"/>
                  </a:cxn>
                  <a:cxn ang="0">
                    <a:pos x="208" y="6"/>
                  </a:cxn>
                  <a:cxn ang="0">
                    <a:pos x="211" y="6"/>
                  </a:cxn>
                  <a:cxn ang="0">
                    <a:pos x="214" y="6"/>
                  </a:cxn>
                  <a:cxn ang="0">
                    <a:pos x="116" y="0"/>
                  </a:cxn>
                </a:cxnLst>
                <a:rect l="0" t="0" r="r" b="b"/>
                <a:pathLst>
                  <a:path w="214" h="10">
                    <a:moveTo>
                      <a:pt x="116" y="0"/>
                    </a:moveTo>
                    <a:cubicBezTo>
                      <a:pt x="115" y="0"/>
                      <a:pt x="114" y="0"/>
                      <a:pt x="113" y="0"/>
                    </a:cubicBezTo>
                    <a:cubicBezTo>
                      <a:pt x="112" y="0"/>
                      <a:pt x="111" y="0"/>
                      <a:pt x="110" y="0"/>
                    </a:cubicBezTo>
                    <a:cubicBezTo>
                      <a:pt x="109" y="0"/>
                      <a:pt x="108" y="0"/>
                      <a:pt x="107" y="0"/>
                    </a:cubicBezTo>
                    <a:cubicBezTo>
                      <a:pt x="106" y="0"/>
                      <a:pt x="106" y="0"/>
                      <a:pt x="105" y="0"/>
                    </a:cubicBezTo>
                    <a:cubicBezTo>
                      <a:pt x="104" y="0"/>
                      <a:pt x="102" y="0"/>
                      <a:pt x="101" y="0"/>
                    </a:cubicBezTo>
                    <a:cubicBezTo>
                      <a:pt x="100" y="0"/>
                      <a:pt x="100" y="0"/>
                      <a:pt x="99" y="0"/>
                    </a:cubicBezTo>
                    <a:cubicBezTo>
                      <a:pt x="98" y="0"/>
                      <a:pt x="98" y="0"/>
                      <a:pt x="97" y="0"/>
                    </a:cubicBezTo>
                    <a:cubicBezTo>
                      <a:pt x="97" y="0"/>
                      <a:pt x="97" y="0"/>
                      <a:pt x="97" y="0"/>
                    </a:cubicBezTo>
                    <a:cubicBezTo>
                      <a:pt x="0" y="4"/>
                      <a:pt x="0" y="4"/>
                      <a:pt x="0" y="4"/>
                    </a:cubicBezTo>
                    <a:cubicBezTo>
                      <a:pt x="97" y="10"/>
                      <a:pt x="97" y="10"/>
                      <a:pt x="97" y="10"/>
                    </a:cubicBezTo>
                    <a:cubicBezTo>
                      <a:pt x="195" y="6"/>
                      <a:pt x="195" y="6"/>
                      <a:pt x="195" y="6"/>
                    </a:cubicBezTo>
                    <a:cubicBezTo>
                      <a:pt x="195" y="6"/>
                      <a:pt x="195" y="6"/>
                      <a:pt x="196" y="6"/>
                    </a:cubicBezTo>
                    <a:cubicBezTo>
                      <a:pt x="196" y="6"/>
                      <a:pt x="197" y="6"/>
                      <a:pt x="197" y="6"/>
                    </a:cubicBezTo>
                    <a:cubicBezTo>
                      <a:pt x="198" y="6"/>
                      <a:pt x="199" y="6"/>
                      <a:pt x="200" y="6"/>
                    </a:cubicBezTo>
                    <a:cubicBezTo>
                      <a:pt x="201" y="6"/>
                      <a:pt x="202" y="6"/>
                      <a:pt x="203" y="6"/>
                    </a:cubicBezTo>
                    <a:cubicBezTo>
                      <a:pt x="204" y="6"/>
                      <a:pt x="205" y="6"/>
                      <a:pt x="206" y="6"/>
                    </a:cubicBezTo>
                    <a:cubicBezTo>
                      <a:pt x="207" y="6"/>
                      <a:pt x="207" y="6"/>
                      <a:pt x="208" y="6"/>
                    </a:cubicBezTo>
                    <a:cubicBezTo>
                      <a:pt x="209" y="6"/>
                      <a:pt x="210" y="6"/>
                      <a:pt x="211" y="6"/>
                    </a:cubicBezTo>
                    <a:cubicBezTo>
                      <a:pt x="212" y="6"/>
                      <a:pt x="213" y="6"/>
                      <a:pt x="214" y="6"/>
                    </a:cubicBezTo>
                    <a:lnTo>
                      <a:pt x="116" y="0"/>
                    </a:lnTo>
                    <a:close/>
                  </a:path>
                </a:pathLst>
              </a:custGeom>
              <a:solidFill>
                <a:srgbClr val="3E9BC8"/>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6" name="Freeform 14"/>
              <p:cNvSpPr>
                <a:spLocks/>
              </p:cNvSpPr>
              <p:nvPr/>
            </p:nvSpPr>
            <p:spPr bwMode="gray">
              <a:xfrm>
                <a:off x="-2414591" y="1373188"/>
                <a:ext cx="2039935" cy="5500688"/>
              </a:xfrm>
              <a:custGeom>
                <a:avLst/>
                <a:gdLst/>
                <a:ahLst/>
                <a:cxnLst>
                  <a:cxn ang="0">
                    <a:pos x="332" y="13"/>
                  </a:cxn>
                  <a:cxn ang="0">
                    <a:pos x="403" y="100"/>
                  </a:cxn>
                  <a:cxn ang="0">
                    <a:pos x="409" y="206"/>
                  </a:cxn>
                  <a:cxn ang="0">
                    <a:pos x="374" y="278"/>
                  </a:cxn>
                  <a:cxn ang="0">
                    <a:pos x="445" y="301"/>
                  </a:cxn>
                  <a:cxn ang="0">
                    <a:pos x="447" y="301"/>
                  </a:cxn>
                  <a:cxn ang="0">
                    <a:pos x="453" y="301"/>
                  </a:cxn>
                  <a:cxn ang="0">
                    <a:pos x="508" y="313"/>
                  </a:cxn>
                  <a:cxn ang="0">
                    <a:pos x="543" y="388"/>
                  </a:cxn>
                  <a:cxn ang="0">
                    <a:pos x="543" y="639"/>
                  </a:cxn>
                  <a:cxn ang="0">
                    <a:pos x="542" y="845"/>
                  </a:cxn>
                  <a:cxn ang="0">
                    <a:pos x="534" y="867"/>
                  </a:cxn>
                  <a:cxn ang="0">
                    <a:pos x="497" y="891"/>
                  </a:cxn>
                  <a:cxn ang="0">
                    <a:pos x="461" y="872"/>
                  </a:cxn>
                  <a:cxn ang="0">
                    <a:pos x="453" y="848"/>
                  </a:cxn>
                  <a:cxn ang="0">
                    <a:pos x="452" y="487"/>
                  </a:cxn>
                  <a:cxn ang="0">
                    <a:pos x="443" y="470"/>
                  </a:cxn>
                  <a:cxn ang="0">
                    <a:pos x="422" y="472"/>
                  </a:cxn>
                  <a:cxn ang="0">
                    <a:pos x="415" y="492"/>
                  </a:cxn>
                  <a:cxn ang="0">
                    <a:pos x="413" y="1370"/>
                  </a:cxn>
                  <a:cxn ang="0">
                    <a:pos x="404" y="1405"/>
                  </a:cxn>
                  <a:cxn ang="0">
                    <a:pos x="362" y="1442"/>
                  </a:cxn>
                  <a:cxn ang="0">
                    <a:pos x="317" y="1415"/>
                  </a:cxn>
                  <a:cxn ang="0">
                    <a:pos x="306" y="1381"/>
                  </a:cxn>
                  <a:cxn ang="0">
                    <a:pos x="306" y="974"/>
                  </a:cxn>
                  <a:cxn ang="0">
                    <a:pos x="296" y="946"/>
                  </a:cxn>
                  <a:cxn ang="0">
                    <a:pos x="263" y="949"/>
                  </a:cxn>
                  <a:cxn ang="0">
                    <a:pos x="253" y="979"/>
                  </a:cxn>
                  <a:cxn ang="0">
                    <a:pos x="253" y="1388"/>
                  </a:cxn>
                  <a:cxn ang="0">
                    <a:pos x="242" y="1426"/>
                  </a:cxn>
                  <a:cxn ang="0">
                    <a:pos x="196" y="1466"/>
                  </a:cxn>
                  <a:cxn ang="0">
                    <a:pos x="152" y="1440"/>
                  </a:cxn>
                  <a:cxn ang="0">
                    <a:pos x="142" y="1407"/>
                  </a:cxn>
                  <a:cxn ang="0">
                    <a:pos x="139" y="505"/>
                  </a:cxn>
                  <a:cxn ang="0">
                    <a:pos x="132" y="486"/>
                  </a:cxn>
                  <a:cxn ang="0">
                    <a:pos x="109" y="486"/>
                  </a:cxn>
                  <a:cxn ang="0">
                    <a:pos x="99" y="504"/>
                  </a:cxn>
                  <a:cxn ang="0">
                    <a:pos x="100" y="878"/>
                  </a:cxn>
                  <a:cxn ang="0">
                    <a:pos x="91" y="904"/>
                  </a:cxn>
                  <a:cxn ang="0">
                    <a:pos x="51" y="930"/>
                  </a:cxn>
                  <a:cxn ang="0">
                    <a:pos x="11" y="913"/>
                  </a:cxn>
                  <a:cxn ang="0">
                    <a:pos x="2" y="890"/>
                  </a:cxn>
                  <a:cxn ang="0">
                    <a:pos x="1" y="673"/>
                  </a:cxn>
                  <a:cxn ang="0">
                    <a:pos x="0" y="409"/>
                  </a:cxn>
                  <a:cxn ang="0">
                    <a:pos x="39" y="328"/>
                  </a:cxn>
                  <a:cxn ang="0">
                    <a:pos x="98" y="311"/>
                  </a:cxn>
                  <a:cxn ang="0">
                    <a:pos x="104" y="311"/>
                  </a:cxn>
                  <a:cxn ang="0">
                    <a:pos x="107" y="311"/>
                  </a:cxn>
                  <a:cxn ang="0">
                    <a:pos x="182" y="284"/>
                  </a:cxn>
                  <a:cxn ang="0">
                    <a:pos x="145" y="211"/>
                  </a:cxn>
                  <a:cxn ang="0">
                    <a:pos x="151" y="102"/>
                  </a:cxn>
                  <a:cxn ang="0">
                    <a:pos x="225" y="13"/>
                  </a:cxn>
                </a:cxnLst>
                <a:rect l="0" t="0" r="r" b="b"/>
                <a:pathLst>
                  <a:path w="544" h="1467">
                    <a:moveTo>
                      <a:pt x="279" y="0"/>
                    </a:moveTo>
                    <a:cubicBezTo>
                      <a:pt x="297" y="0"/>
                      <a:pt x="315" y="5"/>
                      <a:pt x="332" y="13"/>
                    </a:cubicBezTo>
                    <a:cubicBezTo>
                      <a:pt x="348" y="21"/>
                      <a:pt x="362" y="33"/>
                      <a:pt x="374" y="48"/>
                    </a:cubicBezTo>
                    <a:cubicBezTo>
                      <a:pt x="387" y="63"/>
                      <a:pt x="396" y="80"/>
                      <a:pt x="403" y="100"/>
                    </a:cubicBezTo>
                    <a:cubicBezTo>
                      <a:pt x="410" y="119"/>
                      <a:pt x="413" y="140"/>
                      <a:pt x="413" y="163"/>
                    </a:cubicBezTo>
                    <a:cubicBezTo>
                      <a:pt x="413" y="178"/>
                      <a:pt x="412" y="192"/>
                      <a:pt x="409" y="206"/>
                    </a:cubicBezTo>
                    <a:cubicBezTo>
                      <a:pt x="405" y="220"/>
                      <a:pt x="401" y="233"/>
                      <a:pt x="395" y="245"/>
                    </a:cubicBezTo>
                    <a:cubicBezTo>
                      <a:pt x="389" y="257"/>
                      <a:pt x="382" y="268"/>
                      <a:pt x="374" y="278"/>
                    </a:cubicBezTo>
                    <a:cubicBezTo>
                      <a:pt x="366" y="288"/>
                      <a:pt x="357" y="297"/>
                      <a:pt x="347" y="305"/>
                    </a:cubicBezTo>
                    <a:cubicBezTo>
                      <a:pt x="445" y="301"/>
                      <a:pt x="445" y="301"/>
                      <a:pt x="445" y="301"/>
                    </a:cubicBezTo>
                    <a:cubicBezTo>
                      <a:pt x="445" y="301"/>
                      <a:pt x="445" y="301"/>
                      <a:pt x="446" y="301"/>
                    </a:cubicBezTo>
                    <a:cubicBezTo>
                      <a:pt x="446" y="301"/>
                      <a:pt x="447" y="301"/>
                      <a:pt x="447" y="301"/>
                    </a:cubicBezTo>
                    <a:cubicBezTo>
                      <a:pt x="448" y="301"/>
                      <a:pt x="449" y="301"/>
                      <a:pt x="450" y="301"/>
                    </a:cubicBezTo>
                    <a:cubicBezTo>
                      <a:pt x="451" y="301"/>
                      <a:pt x="452" y="301"/>
                      <a:pt x="453" y="301"/>
                    </a:cubicBezTo>
                    <a:cubicBezTo>
                      <a:pt x="459" y="300"/>
                      <a:pt x="468" y="301"/>
                      <a:pt x="478" y="302"/>
                    </a:cubicBezTo>
                    <a:cubicBezTo>
                      <a:pt x="487" y="304"/>
                      <a:pt x="498" y="307"/>
                      <a:pt x="508" y="313"/>
                    </a:cubicBezTo>
                    <a:cubicBezTo>
                      <a:pt x="517" y="319"/>
                      <a:pt x="526" y="327"/>
                      <a:pt x="533" y="339"/>
                    </a:cubicBezTo>
                    <a:cubicBezTo>
                      <a:pt x="539" y="351"/>
                      <a:pt x="544" y="367"/>
                      <a:pt x="543" y="388"/>
                    </a:cubicBezTo>
                    <a:cubicBezTo>
                      <a:pt x="543" y="407"/>
                      <a:pt x="543" y="444"/>
                      <a:pt x="543" y="489"/>
                    </a:cubicBezTo>
                    <a:cubicBezTo>
                      <a:pt x="543" y="535"/>
                      <a:pt x="543" y="588"/>
                      <a:pt x="543" y="639"/>
                    </a:cubicBezTo>
                    <a:cubicBezTo>
                      <a:pt x="542" y="690"/>
                      <a:pt x="542" y="739"/>
                      <a:pt x="542" y="777"/>
                    </a:cubicBezTo>
                    <a:cubicBezTo>
                      <a:pt x="542" y="814"/>
                      <a:pt x="542" y="840"/>
                      <a:pt x="542" y="845"/>
                    </a:cubicBezTo>
                    <a:cubicBezTo>
                      <a:pt x="542" y="845"/>
                      <a:pt x="541" y="848"/>
                      <a:pt x="540" y="852"/>
                    </a:cubicBezTo>
                    <a:cubicBezTo>
                      <a:pt x="539" y="856"/>
                      <a:pt x="537" y="862"/>
                      <a:pt x="534" y="867"/>
                    </a:cubicBezTo>
                    <a:cubicBezTo>
                      <a:pt x="530" y="873"/>
                      <a:pt x="526" y="878"/>
                      <a:pt x="520" y="882"/>
                    </a:cubicBezTo>
                    <a:cubicBezTo>
                      <a:pt x="514" y="887"/>
                      <a:pt x="507" y="890"/>
                      <a:pt x="497" y="891"/>
                    </a:cubicBezTo>
                    <a:cubicBezTo>
                      <a:pt x="488" y="892"/>
                      <a:pt x="480" y="889"/>
                      <a:pt x="474" y="886"/>
                    </a:cubicBezTo>
                    <a:cubicBezTo>
                      <a:pt x="468" y="882"/>
                      <a:pt x="464" y="877"/>
                      <a:pt x="461" y="872"/>
                    </a:cubicBezTo>
                    <a:cubicBezTo>
                      <a:pt x="458" y="866"/>
                      <a:pt x="456" y="861"/>
                      <a:pt x="454" y="856"/>
                    </a:cubicBezTo>
                    <a:cubicBezTo>
                      <a:pt x="453" y="852"/>
                      <a:pt x="453" y="849"/>
                      <a:pt x="453" y="848"/>
                    </a:cubicBezTo>
                    <a:cubicBezTo>
                      <a:pt x="453" y="492"/>
                      <a:pt x="453" y="492"/>
                      <a:pt x="453" y="492"/>
                    </a:cubicBezTo>
                    <a:cubicBezTo>
                      <a:pt x="453" y="491"/>
                      <a:pt x="453" y="489"/>
                      <a:pt x="452" y="487"/>
                    </a:cubicBezTo>
                    <a:cubicBezTo>
                      <a:pt x="452" y="485"/>
                      <a:pt x="451" y="482"/>
                      <a:pt x="449" y="479"/>
                    </a:cubicBezTo>
                    <a:cubicBezTo>
                      <a:pt x="448" y="476"/>
                      <a:pt x="446" y="473"/>
                      <a:pt x="443" y="470"/>
                    </a:cubicBezTo>
                    <a:cubicBezTo>
                      <a:pt x="440" y="468"/>
                      <a:pt x="437" y="467"/>
                      <a:pt x="432" y="467"/>
                    </a:cubicBezTo>
                    <a:cubicBezTo>
                      <a:pt x="428" y="467"/>
                      <a:pt x="425" y="469"/>
                      <a:pt x="422" y="472"/>
                    </a:cubicBezTo>
                    <a:cubicBezTo>
                      <a:pt x="420" y="475"/>
                      <a:pt x="418" y="478"/>
                      <a:pt x="417" y="482"/>
                    </a:cubicBezTo>
                    <a:cubicBezTo>
                      <a:pt x="416" y="486"/>
                      <a:pt x="415" y="489"/>
                      <a:pt x="415" y="492"/>
                    </a:cubicBezTo>
                    <a:cubicBezTo>
                      <a:pt x="415" y="495"/>
                      <a:pt x="415" y="497"/>
                      <a:pt x="415" y="497"/>
                    </a:cubicBezTo>
                    <a:cubicBezTo>
                      <a:pt x="413" y="1370"/>
                      <a:pt x="413" y="1370"/>
                      <a:pt x="413" y="1370"/>
                    </a:cubicBezTo>
                    <a:cubicBezTo>
                      <a:pt x="413" y="1371"/>
                      <a:pt x="413" y="1375"/>
                      <a:pt x="412" y="1382"/>
                    </a:cubicBezTo>
                    <a:cubicBezTo>
                      <a:pt x="410" y="1388"/>
                      <a:pt x="408" y="1396"/>
                      <a:pt x="404" y="1405"/>
                    </a:cubicBezTo>
                    <a:cubicBezTo>
                      <a:pt x="401" y="1413"/>
                      <a:pt x="396" y="1422"/>
                      <a:pt x="389" y="1429"/>
                    </a:cubicBezTo>
                    <a:cubicBezTo>
                      <a:pt x="382" y="1435"/>
                      <a:pt x="373" y="1440"/>
                      <a:pt x="362" y="1442"/>
                    </a:cubicBezTo>
                    <a:cubicBezTo>
                      <a:pt x="350" y="1444"/>
                      <a:pt x="341" y="1441"/>
                      <a:pt x="334" y="1436"/>
                    </a:cubicBezTo>
                    <a:cubicBezTo>
                      <a:pt x="327" y="1431"/>
                      <a:pt x="321" y="1423"/>
                      <a:pt x="317" y="1415"/>
                    </a:cubicBezTo>
                    <a:cubicBezTo>
                      <a:pt x="313" y="1407"/>
                      <a:pt x="310" y="1399"/>
                      <a:pt x="308" y="1393"/>
                    </a:cubicBezTo>
                    <a:cubicBezTo>
                      <a:pt x="307" y="1386"/>
                      <a:pt x="306" y="1382"/>
                      <a:pt x="306" y="1381"/>
                    </a:cubicBezTo>
                    <a:cubicBezTo>
                      <a:pt x="306" y="982"/>
                      <a:pt x="306" y="982"/>
                      <a:pt x="306" y="982"/>
                    </a:cubicBezTo>
                    <a:cubicBezTo>
                      <a:pt x="306" y="981"/>
                      <a:pt x="306" y="978"/>
                      <a:pt x="306" y="974"/>
                    </a:cubicBezTo>
                    <a:cubicBezTo>
                      <a:pt x="306" y="970"/>
                      <a:pt x="305" y="965"/>
                      <a:pt x="304" y="960"/>
                    </a:cubicBezTo>
                    <a:cubicBezTo>
                      <a:pt x="302" y="955"/>
                      <a:pt x="300" y="950"/>
                      <a:pt x="296" y="946"/>
                    </a:cubicBezTo>
                    <a:cubicBezTo>
                      <a:pt x="292" y="943"/>
                      <a:pt x="287" y="941"/>
                      <a:pt x="279" y="941"/>
                    </a:cubicBezTo>
                    <a:cubicBezTo>
                      <a:pt x="272" y="942"/>
                      <a:pt x="267" y="945"/>
                      <a:pt x="263" y="949"/>
                    </a:cubicBezTo>
                    <a:cubicBezTo>
                      <a:pt x="259" y="954"/>
                      <a:pt x="256" y="959"/>
                      <a:pt x="255" y="964"/>
                    </a:cubicBezTo>
                    <a:cubicBezTo>
                      <a:pt x="253" y="970"/>
                      <a:pt x="253" y="975"/>
                      <a:pt x="253" y="979"/>
                    </a:cubicBezTo>
                    <a:cubicBezTo>
                      <a:pt x="253" y="984"/>
                      <a:pt x="253" y="986"/>
                      <a:pt x="253" y="987"/>
                    </a:cubicBezTo>
                    <a:cubicBezTo>
                      <a:pt x="253" y="1388"/>
                      <a:pt x="253" y="1388"/>
                      <a:pt x="253" y="1388"/>
                    </a:cubicBezTo>
                    <a:cubicBezTo>
                      <a:pt x="253" y="1389"/>
                      <a:pt x="253" y="1394"/>
                      <a:pt x="251" y="1401"/>
                    </a:cubicBezTo>
                    <a:cubicBezTo>
                      <a:pt x="249" y="1408"/>
                      <a:pt x="246" y="1417"/>
                      <a:pt x="242" y="1426"/>
                    </a:cubicBezTo>
                    <a:cubicBezTo>
                      <a:pt x="238" y="1435"/>
                      <a:pt x="232" y="1444"/>
                      <a:pt x="225" y="1451"/>
                    </a:cubicBezTo>
                    <a:cubicBezTo>
                      <a:pt x="217" y="1458"/>
                      <a:pt x="208" y="1464"/>
                      <a:pt x="196" y="1466"/>
                    </a:cubicBezTo>
                    <a:cubicBezTo>
                      <a:pt x="185" y="1467"/>
                      <a:pt x="176" y="1465"/>
                      <a:pt x="168" y="1460"/>
                    </a:cubicBezTo>
                    <a:cubicBezTo>
                      <a:pt x="161" y="1455"/>
                      <a:pt x="156" y="1448"/>
                      <a:pt x="152" y="1440"/>
                    </a:cubicBezTo>
                    <a:cubicBezTo>
                      <a:pt x="148" y="1432"/>
                      <a:pt x="146" y="1425"/>
                      <a:pt x="144" y="1418"/>
                    </a:cubicBezTo>
                    <a:cubicBezTo>
                      <a:pt x="143" y="1412"/>
                      <a:pt x="142" y="1408"/>
                      <a:pt x="142" y="1407"/>
                    </a:cubicBezTo>
                    <a:cubicBezTo>
                      <a:pt x="140" y="511"/>
                      <a:pt x="140" y="511"/>
                      <a:pt x="140" y="511"/>
                    </a:cubicBezTo>
                    <a:cubicBezTo>
                      <a:pt x="139" y="510"/>
                      <a:pt x="139" y="508"/>
                      <a:pt x="139" y="505"/>
                    </a:cubicBezTo>
                    <a:cubicBezTo>
                      <a:pt x="139" y="503"/>
                      <a:pt x="138" y="499"/>
                      <a:pt x="137" y="495"/>
                    </a:cubicBezTo>
                    <a:cubicBezTo>
                      <a:pt x="136" y="492"/>
                      <a:pt x="134" y="488"/>
                      <a:pt x="132" y="486"/>
                    </a:cubicBezTo>
                    <a:cubicBezTo>
                      <a:pt x="129" y="483"/>
                      <a:pt x="125" y="481"/>
                      <a:pt x="121" y="481"/>
                    </a:cubicBezTo>
                    <a:cubicBezTo>
                      <a:pt x="116" y="482"/>
                      <a:pt x="112" y="483"/>
                      <a:pt x="109" y="486"/>
                    </a:cubicBezTo>
                    <a:cubicBezTo>
                      <a:pt x="106" y="488"/>
                      <a:pt x="104" y="492"/>
                      <a:pt x="103" y="495"/>
                    </a:cubicBezTo>
                    <a:cubicBezTo>
                      <a:pt x="101" y="498"/>
                      <a:pt x="100" y="502"/>
                      <a:pt x="99" y="504"/>
                    </a:cubicBezTo>
                    <a:cubicBezTo>
                      <a:pt x="99" y="507"/>
                      <a:pt x="99" y="508"/>
                      <a:pt x="98" y="509"/>
                    </a:cubicBezTo>
                    <a:cubicBezTo>
                      <a:pt x="100" y="878"/>
                      <a:pt x="100" y="878"/>
                      <a:pt x="100" y="878"/>
                    </a:cubicBezTo>
                    <a:cubicBezTo>
                      <a:pt x="100" y="879"/>
                      <a:pt x="99" y="882"/>
                      <a:pt x="98" y="887"/>
                    </a:cubicBezTo>
                    <a:cubicBezTo>
                      <a:pt x="97" y="892"/>
                      <a:pt x="94" y="898"/>
                      <a:pt x="91" y="904"/>
                    </a:cubicBezTo>
                    <a:cubicBezTo>
                      <a:pt x="88" y="910"/>
                      <a:pt x="83" y="916"/>
                      <a:pt x="76" y="921"/>
                    </a:cubicBezTo>
                    <a:cubicBezTo>
                      <a:pt x="70" y="926"/>
                      <a:pt x="62" y="929"/>
                      <a:pt x="51" y="930"/>
                    </a:cubicBezTo>
                    <a:cubicBezTo>
                      <a:pt x="41" y="931"/>
                      <a:pt x="33" y="929"/>
                      <a:pt x="26" y="926"/>
                    </a:cubicBezTo>
                    <a:cubicBezTo>
                      <a:pt x="20" y="923"/>
                      <a:pt x="15" y="918"/>
                      <a:pt x="11" y="913"/>
                    </a:cubicBezTo>
                    <a:cubicBezTo>
                      <a:pt x="8" y="907"/>
                      <a:pt x="6" y="902"/>
                      <a:pt x="4" y="898"/>
                    </a:cubicBezTo>
                    <a:cubicBezTo>
                      <a:pt x="3" y="894"/>
                      <a:pt x="2" y="891"/>
                      <a:pt x="2" y="890"/>
                    </a:cubicBezTo>
                    <a:cubicBezTo>
                      <a:pt x="2" y="885"/>
                      <a:pt x="2" y="858"/>
                      <a:pt x="2" y="819"/>
                    </a:cubicBezTo>
                    <a:cubicBezTo>
                      <a:pt x="2" y="779"/>
                      <a:pt x="1" y="727"/>
                      <a:pt x="1" y="673"/>
                    </a:cubicBezTo>
                    <a:cubicBezTo>
                      <a:pt x="1" y="619"/>
                      <a:pt x="1" y="564"/>
                      <a:pt x="0" y="516"/>
                    </a:cubicBezTo>
                    <a:cubicBezTo>
                      <a:pt x="0" y="468"/>
                      <a:pt x="0" y="429"/>
                      <a:pt x="0" y="409"/>
                    </a:cubicBezTo>
                    <a:cubicBezTo>
                      <a:pt x="0" y="387"/>
                      <a:pt x="4" y="370"/>
                      <a:pt x="11" y="357"/>
                    </a:cubicBezTo>
                    <a:cubicBezTo>
                      <a:pt x="19" y="344"/>
                      <a:pt x="28" y="334"/>
                      <a:pt x="39" y="328"/>
                    </a:cubicBezTo>
                    <a:cubicBezTo>
                      <a:pt x="50" y="321"/>
                      <a:pt x="61" y="317"/>
                      <a:pt x="72" y="314"/>
                    </a:cubicBezTo>
                    <a:cubicBezTo>
                      <a:pt x="82" y="312"/>
                      <a:pt x="92" y="311"/>
                      <a:pt x="98" y="311"/>
                    </a:cubicBezTo>
                    <a:cubicBezTo>
                      <a:pt x="99" y="311"/>
                      <a:pt x="101" y="311"/>
                      <a:pt x="102" y="311"/>
                    </a:cubicBezTo>
                    <a:cubicBezTo>
                      <a:pt x="103" y="311"/>
                      <a:pt x="104" y="311"/>
                      <a:pt x="104" y="311"/>
                    </a:cubicBezTo>
                    <a:cubicBezTo>
                      <a:pt x="105" y="311"/>
                      <a:pt x="106" y="311"/>
                      <a:pt x="106" y="311"/>
                    </a:cubicBezTo>
                    <a:cubicBezTo>
                      <a:pt x="107" y="311"/>
                      <a:pt x="107" y="311"/>
                      <a:pt x="107" y="311"/>
                    </a:cubicBezTo>
                    <a:cubicBezTo>
                      <a:pt x="210" y="309"/>
                      <a:pt x="210" y="309"/>
                      <a:pt x="210" y="309"/>
                    </a:cubicBezTo>
                    <a:cubicBezTo>
                      <a:pt x="200" y="302"/>
                      <a:pt x="190" y="293"/>
                      <a:pt x="182" y="284"/>
                    </a:cubicBezTo>
                    <a:cubicBezTo>
                      <a:pt x="173" y="274"/>
                      <a:pt x="166" y="263"/>
                      <a:pt x="160" y="251"/>
                    </a:cubicBezTo>
                    <a:cubicBezTo>
                      <a:pt x="154" y="238"/>
                      <a:pt x="149" y="225"/>
                      <a:pt x="145" y="211"/>
                    </a:cubicBezTo>
                    <a:cubicBezTo>
                      <a:pt x="142" y="197"/>
                      <a:pt x="140" y="182"/>
                      <a:pt x="140" y="167"/>
                    </a:cubicBezTo>
                    <a:cubicBezTo>
                      <a:pt x="140" y="144"/>
                      <a:pt x="144" y="122"/>
                      <a:pt x="151" y="102"/>
                    </a:cubicBezTo>
                    <a:cubicBezTo>
                      <a:pt x="158" y="82"/>
                      <a:pt x="168" y="64"/>
                      <a:pt x="181" y="49"/>
                    </a:cubicBezTo>
                    <a:cubicBezTo>
                      <a:pt x="193" y="34"/>
                      <a:pt x="208" y="21"/>
                      <a:pt x="225" y="13"/>
                    </a:cubicBezTo>
                    <a:cubicBezTo>
                      <a:pt x="241" y="5"/>
                      <a:pt x="260" y="0"/>
                      <a:pt x="279" y="0"/>
                    </a:cubicBezTo>
                    <a:close/>
                  </a:path>
                </a:pathLst>
              </a:custGeom>
              <a:solidFill>
                <a:srgbClr val="8DC4DF"/>
              </a:solidFill>
              <a:ln w="9525">
                <a:solidFill>
                  <a:srgbClr val="8DC4DF"/>
                </a:solidFill>
                <a:round/>
                <a:headEnd/>
                <a:tailEnd/>
              </a:ln>
            </p:spPr>
            <p:txBody>
              <a:bodyPr vert="horz" wrap="square" lIns="91440" tIns="45720" rIns="91440" bIns="45720" numCol="1" anchor="t" anchorCtr="0" compatLnSpc="1">
                <a:prstTxWarp prst="textNoShape">
                  <a:avLst/>
                </a:prstTxWarp>
              </a:bodyPr>
              <a:lstStyle/>
              <a:p>
                <a:endParaRPr lang="de-DE"/>
              </a:p>
            </p:txBody>
          </p:sp>
        </p:grpSp>
      </p:grpSp>
      <p:grpSp>
        <p:nvGrpSpPr>
          <p:cNvPr id="77" name="Gruppieren 64"/>
          <p:cNvGrpSpPr/>
          <p:nvPr/>
        </p:nvGrpSpPr>
        <p:grpSpPr bwMode="gray">
          <a:xfrm>
            <a:off x="6792688" y="3501570"/>
            <a:ext cx="810079" cy="1029611"/>
            <a:chOff x="7739062" y="3733255"/>
            <a:chExt cx="1291413" cy="1641386"/>
          </a:xfrm>
        </p:grpSpPr>
        <p:pic>
          <p:nvPicPr>
            <p:cNvPr id="78" name="Picture 22"/>
            <p:cNvPicPr>
              <a:picLocks noChangeAspect="1" noChangeArrowheads="1"/>
            </p:cNvPicPr>
            <p:nvPr/>
          </p:nvPicPr>
          <p:blipFill>
            <a:blip r:embed="rId3" cstate="print">
              <a:lum bright="20000"/>
            </a:blip>
            <a:srcRect/>
            <a:stretch>
              <a:fillRect/>
            </a:stretch>
          </p:blipFill>
          <p:spPr bwMode="gray">
            <a:xfrm>
              <a:off x="7739062" y="4761236"/>
              <a:ext cx="1291413" cy="613405"/>
            </a:xfrm>
            <a:prstGeom prst="rect">
              <a:avLst/>
            </a:prstGeom>
            <a:noFill/>
            <a:ln w="9525">
              <a:noFill/>
              <a:miter lim="800000"/>
              <a:headEnd/>
              <a:tailEnd/>
            </a:ln>
            <a:effectLst/>
          </p:spPr>
        </p:pic>
        <p:grpSp>
          <p:nvGrpSpPr>
            <p:cNvPr id="79" name="Gruppieren 54"/>
            <p:cNvGrpSpPr/>
            <p:nvPr/>
          </p:nvGrpSpPr>
          <p:grpSpPr bwMode="gray">
            <a:xfrm flipH="1">
              <a:off x="8098614" y="3733255"/>
              <a:ext cx="598485" cy="1377910"/>
              <a:chOff x="-2763844" y="1373188"/>
              <a:chExt cx="2389194" cy="5500688"/>
            </a:xfrm>
          </p:grpSpPr>
          <p:sp>
            <p:nvSpPr>
              <p:cNvPr id="80" name="Freeform 8"/>
              <p:cNvSpPr>
                <a:spLocks/>
              </p:cNvSpPr>
              <p:nvPr/>
            </p:nvSpPr>
            <p:spPr bwMode="gray">
              <a:xfrm>
                <a:off x="-1150938" y="3089276"/>
                <a:ext cx="558800" cy="1620838"/>
              </a:xfrm>
              <a:custGeom>
                <a:avLst/>
                <a:gdLst/>
                <a:ahLst/>
                <a:cxnLst>
                  <a:cxn ang="0">
                    <a:pos x="132" y="424"/>
                  </a:cxn>
                  <a:cxn ang="0">
                    <a:pos x="122" y="410"/>
                  </a:cxn>
                  <a:cxn ang="0">
                    <a:pos x="117" y="397"/>
                  </a:cxn>
                  <a:cxn ang="0">
                    <a:pos x="116" y="390"/>
                  </a:cxn>
                  <a:cxn ang="0">
                    <a:pos x="116" y="34"/>
                  </a:cxn>
                  <a:cxn ang="0">
                    <a:pos x="115" y="29"/>
                  </a:cxn>
                  <a:cxn ang="0">
                    <a:pos x="113" y="21"/>
                  </a:cxn>
                  <a:cxn ang="0">
                    <a:pos x="107" y="13"/>
                  </a:cxn>
                  <a:cxn ang="0">
                    <a:pos x="98" y="9"/>
                  </a:cxn>
                  <a:cxn ang="0">
                    <a:pos x="0" y="0"/>
                  </a:cxn>
                  <a:cxn ang="0">
                    <a:pos x="9" y="4"/>
                  </a:cxn>
                  <a:cxn ang="0">
                    <a:pos x="15" y="12"/>
                  </a:cxn>
                  <a:cxn ang="0">
                    <a:pos x="17" y="20"/>
                  </a:cxn>
                  <a:cxn ang="0">
                    <a:pos x="18" y="24"/>
                  </a:cxn>
                  <a:cxn ang="0">
                    <a:pos x="18" y="373"/>
                  </a:cxn>
                  <a:cxn ang="0">
                    <a:pos x="19" y="379"/>
                  </a:cxn>
                  <a:cxn ang="0">
                    <a:pos x="24" y="392"/>
                  </a:cxn>
                  <a:cxn ang="0">
                    <a:pos x="34" y="406"/>
                  </a:cxn>
                  <a:cxn ang="0">
                    <a:pos x="51" y="414"/>
                  </a:cxn>
                  <a:cxn ang="0">
                    <a:pos x="149" y="432"/>
                  </a:cxn>
                  <a:cxn ang="0">
                    <a:pos x="132" y="424"/>
                  </a:cxn>
                </a:cxnLst>
                <a:rect l="0" t="0" r="r" b="b"/>
                <a:pathLst>
                  <a:path w="149" h="432">
                    <a:moveTo>
                      <a:pt x="132" y="424"/>
                    </a:moveTo>
                    <a:cubicBezTo>
                      <a:pt x="128" y="420"/>
                      <a:pt x="124" y="415"/>
                      <a:pt x="122" y="410"/>
                    </a:cubicBezTo>
                    <a:cubicBezTo>
                      <a:pt x="119" y="405"/>
                      <a:pt x="118" y="401"/>
                      <a:pt x="117" y="397"/>
                    </a:cubicBezTo>
                    <a:cubicBezTo>
                      <a:pt x="116" y="393"/>
                      <a:pt x="116" y="391"/>
                      <a:pt x="116" y="390"/>
                    </a:cubicBezTo>
                    <a:cubicBezTo>
                      <a:pt x="116" y="34"/>
                      <a:pt x="116" y="34"/>
                      <a:pt x="116" y="34"/>
                    </a:cubicBezTo>
                    <a:cubicBezTo>
                      <a:pt x="116" y="33"/>
                      <a:pt x="116" y="32"/>
                      <a:pt x="115" y="29"/>
                    </a:cubicBezTo>
                    <a:cubicBezTo>
                      <a:pt x="115" y="27"/>
                      <a:pt x="114" y="24"/>
                      <a:pt x="113" y="21"/>
                    </a:cubicBezTo>
                    <a:cubicBezTo>
                      <a:pt x="112" y="19"/>
                      <a:pt x="110" y="16"/>
                      <a:pt x="107" y="13"/>
                    </a:cubicBezTo>
                    <a:cubicBezTo>
                      <a:pt x="105" y="11"/>
                      <a:pt x="102" y="10"/>
                      <a:pt x="98" y="9"/>
                    </a:cubicBezTo>
                    <a:cubicBezTo>
                      <a:pt x="0" y="0"/>
                      <a:pt x="0" y="0"/>
                      <a:pt x="0" y="0"/>
                    </a:cubicBezTo>
                    <a:cubicBezTo>
                      <a:pt x="4" y="0"/>
                      <a:pt x="7" y="2"/>
                      <a:pt x="9" y="4"/>
                    </a:cubicBezTo>
                    <a:cubicBezTo>
                      <a:pt x="12" y="6"/>
                      <a:pt x="13" y="9"/>
                      <a:pt x="15" y="12"/>
                    </a:cubicBezTo>
                    <a:cubicBezTo>
                      <a:pt x="16" y="15"/>
                      <a:pt x="17" y="17"/>
                      <a:pt x="17" y="20"/>
                    </a:cubicBezTo>
                    <a:cubicBezTo>
                      <a:pt x="18" y="22"/>
                      <a:pt x="18" y="23"/>
                      <a:pt x="18" y="24"/>
                    </a:cubicBezTo>
                    <a:cubicBezTo>
                      <a:pt x="18" y="373"/>
                      <a:pt x="18" y="373"/>
                      <a:pt x="18" y="373"/>
                    </a:cubicBezTo>
                    <a:cubicBezTo>
                      <a:pt x="18" y="373"/>
                      <a:pt x="18" y="376"/>
                      <a:pt x="19" y="379"/>
                    </a:cubicBezTo>
                    <a:cubicBezTo>
                      <a:pt x="20" y="383"/>
                      <a:pt x="22" y="388"/>
                      <a:pt x="24" y="392"/>
                    </a:cubicBezTo>
                    <a:cubicBezTo>
                      <a:pt x="27" y="397"/>
                      <a:pt x="30" y="402"/>
                      <a:pt x="34" y="406"/>
                    </a:cubicBezTo>
                    <a:cubicBezTo>
                      <a:pt x="38" y="410"/>
                      <a:pt x="44" y="413"/>
                      <a:pt x="51" y="414"/>
                    </a:cubicBezTo>
                    <a:cubicBezTo>
                      <a:pt x="149" y="432"/>
                      <a:pt x="149" y="432"/>
                      <a:pt x="149" y="432"/>
                    </a:cubicBezTo>
                    <a:cubicBezTo>
                      <a:pt x="142" y="431"/>
                      <a:pt x="136" y="428"/>
                      <a:pt x="132" y="424"/>
                    </a:cubicBezTo>
                    <a:close/>
                  </a:path>
                </a:pathLst>
              </a:custGeom>
              <a:solidFill>
                <a:srgbClr val="2F6585"/>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1" name="Freeform 9"/>
              <p:cNvSpPr>
                <a:spLocks/>
              </p:cNvSpPr>
              <p:nvPr/>
            </p:nvSpPr>
            <p:spPr bwMode="gray">
              <a:xfrm>
                <a:off x="-1698626" y="4829176"/>
                <a:ext cx="573088" cy="1946275"/>
              </a:xfrm>
              <a:custGeom>
                <a:avLst/>
                <a:gdLst/>
                <a:ahLst/>
                <a:cxnLst>
                  <a:cxn ang="0">
                    <a:pos x="134" y="506"/>
                  </a:cxn>
                  <a:cxn ang="0">
                    <a:pos x="123" y="486"/>
                  </a:cxn>
                  <a:cxn ang="0">
                    <a:pos x="117" y="468"/>
                  </a:cxn>
                  <a:cxn ang="0">
                    <a:pos x="115" y="459"/>
                  </a:cxn>
                  <a:cxn ang="0">
                    <a:pos x="115" y="60"/>
                  </a:cxn>
                  <a:cxn ang="0">
                    <a:pos x="115" y="53"/>
                  </a:cxn>
                  <a:cxn ang="0">
                    <a:pos x="113" y="41"/>
                  </a:cxn>
                  <a:cxn ang="0">
                    <a:pos x="108" y="28"/>
                  </a:cxn>
                  <a:cxn ang="0">
                    <a:pos x="96" y="20"/>
                  </a:cxn>
                  <a:cxn ang="0">
                    <a:pos x="0" y="0"/>
                  </a:cxn>
                  <a:cxn ang="0">
                    <a:pos x="12" y="8"/>
                  </a:cxn>
                  <a:cxn ang="0">
                    <a:pos x="18" y="21"/>
                  </a:cxn>
                  <a:cxn ang="0">
                    <a:pos x="19" y="33"/>
                  </a:cxn>
                  <a:cxn ang="0">
                    <a:pos x="19" y="39"/>
                  </a:cxn>
                  <a:cxn ang="0">
                    <a:pos x="20" y="430"/>
                  </a:cxn>
                  <a:cxn ang="0">
                    <a:pos x="22" y="439"/>
                  </a:cxn>
                  <a:cxn ang="0">
                    <a:pos x="28" y="457"/>
                  </a:cxn>
                  <a:cxn ang="0">
                    <a:pos x="39" y="476"/>
                  </a:cxn>
                  <a:cxn ang="0">
                    <a:pos x="58" y="489"/>
                  </a:cxn>
                  <a:cxn ang="0">
                    <a:pos x="153" y="519"/>
                  </a:cxn>
                  <a:cxn ang="0">
                    <a:pos x="134" y="506"/>
                  </a:cxn>
                </a:cxnLst>
                <a:rect l="0" t="0" r="r" b="b"/>
                <a:pathLst>
                  <a:path w="153" h="519">
                    <a:moveTo>
                      <a:pt x="134" y="506"/>
                    </a:moveTo>
                    <a:cubicBezTo>
                      <a:pt x="129" y="500"/>
                      <a:pt x="126" y="493"/>
                      <a:pt x="123" y="486"/>
                    </a:cubicBezTo>
                    <a:cubicBezTo>
                      <a:pt x="120" y="480"/>
                      <a:pt x="118" y="473"/>
                      <a:pt x="117" y="468"/>
                    </a:cubicBezTo>
                    <a:cubicBezTo>
                      <a:pt x="115" y="463"/>
                      <a:pt x="115" y="460"/>
                      <a:pt x="115" y="459"/>
                    </a:cubicBezTo>
                    <a:cubicBezTo>
                      <a:pt x="115" y="60"/>
                      <a:pt x="115" y="60"/>
                      <a:pt x="115" y="60"/>
                    </a:cubicBezTo>
                    <a:cubicBezTo>
                      <a:pt x="115" y="59"/>
                      <a:pt x="115" y="57"/>
                      <a:pt x="115" y="53"/>
                    </a:cubicBezTo>
                    <a:cubicBezTo>
                      <a:pt x="115" y="50"/>
                      <a:pt x="114" y="45"/>
                      <a:pt x="113" y="41"/>
                    </a:cubicBezTo>
                    <a:cubicBezTo>
                      <a:pt x="112" y="36"/>
                      <a:pt x="111" y="31"/>
                      <a:pt x="108" y="28"/>
                    </a:cubicBezTo>
                    <a:cubicBezTo>
                      <a:pt x="105" y="24"/>
                      <a:pt x="101" y="21"/>
                      <a:pt x="96" y="20"/>
                    </a:cubicBezTo>
                    <a:cubicBezTo>
                      <a:pt x="0" y="0"/>
                      <a:pt x="0" y="0"/>
                      <a:pt x="0" y="0"/>
                    </a:cubicBezTo>
                    <a:cubicBezTo>
                      <a:pt x="6" y="1"/>
                      <a:pt x="9" y="4"/>
                      <a:pt x="12" y="8"/>
                    </a:cubicBezTo>
                    <a:cubicBezTo>
                      <a:pt x="15" y="11"/>
                      <a:pt x="17" y="16"/>
                      <a:pt x="18" y="21"/>
                    </a:cubicBezTo>
                    <a:cubicBezTo>
                      <a:pt x="19" y="25"/>
                      <a:pt x="19" y="30"/>
                      <a:pt x="19" y="33"/>
                    </a:cubicBezTo>
                    <a:cubicBezTo>
                      <a:pt x="19" y="36"/>
                      <a:pt x="19" y="39"/>
                      <a:pt x="19" y="39"/>
                    </a:cubicBezTo>
                    <a:cubicBezTo>
                      <a:pt x="20" y="430"/>
                      <a:pt x="20" y="430"/>
                      <a:pt x="20" y="430"/>
                    </a:cubicBezTo>
                    <a:cubicBezTo>
                      <a:pt x="20" y="431"/>
                      <a:pt x="20" y="434"/>
                      <a:pt x="22" y="439"/>
                    </a:cubicBezTo>
                    <a:cubicBezTo>
                      <a:pt x="23" y="444"/>
                      <a:pt x="25" y="450"/>
                      <a:pt x="28" y="457"/>
                    </a:cubicBezTo>
                    <a:cubicBezTo>
                      <a:pt x="30" y="463"/>
                      <a:pt x="34" y="470"/>
                      <a:pt x="39" y="476"/>
                    </a:cubicBezTo>
                    <a:cubicBezTo>
                      <a:pt x="44" y="482"/>
                      <a:pt x="50" y="486"/>
                      <a:pt x="58" y="489"/>
                    </a:cubicBezTo>
                    <a:cubicBezTo>
                      <a:pt x="153" y="519"/>
                      <a:pt x="153" y="519"/>
                      <a:pt x="153" y="519"/>
                    </a:cubicBezTo>
                    <a:cubicBezTo>
                      <a:pt x="146" y="516"/>
                      <a:pt x="139" y="512"/>
                      <a:pt x="134" y="506"/>
                    </a:cubicBezTo>
                    <a:close/>
                  </a:path>
                </a:pathLst>
              </a:custGeom>
              <a:solidFill>
                <a:srgbClr val="2F6585"/>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2" name="Freeform 11"/>
              <p:cNvSpPr>
                <a:spLocks/>
              </p:cNvSpPr>
              <p:nvPr/>
            </p:nvSpPr>
            <p:spPr bwMode="gray">
              <a:xfrm>
                <a:off x="-2306642" y="3143248"/>
                <a:ext cx="555623" cy="3719510"/>
              </a:xfrm>
              <a:custGeom>
                <a:avLst/>
                <a:gdLst/>
                <a:ahLst/>
                <a:cxnLst>
                  <a:cxn ang="0">
                    <a:pos x="130" y="979"/>
                  </a:cxn>
                  <a:cxn ang="0">
                    <a:pos x="120" y="961"/>
                  </a:cxn>
                  <a:cxn ang="0">
                    <a:pos x="115" y="944"/>
                  </a:cxn>
                  <a:cxn ang="0">
                    <a:pos x="113" y="935"/>
                  </a:cxn>
                  <a:cxn ang="0">
                    <a:pos x="111" y="39"/>
                  </a:cxn>
                  <a:cxn ang="0">
                    <a:pos x="110" y="34"/>
                  </a:cxn>
                  <a:cxn ang="0">
                    <a:pos x="108" y="24"/>
                  </a:cxn>
                  <a:cxn ang="0">
                    <a:pos x="104" y="15"/>
                  </a:cxn>
                  <a:cxn ang="0">
                    <a:pos x="94" y="10"/>
                  </a:cxn>
                  <a:cxn ang="0">
                    <a:pos x="0" y="0"/>
                  </a:cxn>
                  <a:cxn ang="0">
                    <a:pos x="9" y="5"/>
                  </a:cxn>
                  <a:cxn ang="0">
                    <a:pos x="14" y="14"/>
                  </a:cxn>
                  <a:cxn ang="0">
                    <a:pos x="16" y="23"/>
                  </a:cxn>
                  <a:cxn ang="0">
                    <a:pos x="16" y="28"/>
                  </a:cxn>
                  <a:cxn ang="0">
                    <a:pos x="20" y="905"/>
                  </a:cxn>
                  <a:cxn ang="0">
                    <a:pos x="22" y="913"/>
                  </a:cxn>
                  <a:cxn ang="0">
                    <a:pos x="27" y="930"/>
                  </a:cxn>
                  <a:cxn ang="0">
                    <a:pos x="37" y="949"/>
                  </a:cxn>
                  <a:cxn ang="0">
                    <a:pos x="55" y="961"/>
                  </a:cxn>
                  <a:cxn ang="0">
                    <a:pos x="148" y="992"/>
                  </a:cxn>
                  <a:cxn ang="0">
                    <a:pos x="130" y="979"/>
                  </a:cxn>
                </a:cxnLst>
                <a:rect l="0" t="0" r="r" b="b"/>
                <a:pathLst>
                  <a:path w="148" h="992">
                    <a:moveTo>
                      <a:pt x="130" y="979"/>
                    </a:moveTo>
                    <a:cubicBezTo>
                      <a:pt x="126" y="974"/>
                      <a:pt x="122" y="967"/>
                      <a:pt x="120" y="961"/>
                    </a:cubicBezTo>
                    <a:cubicBezTo>
                      <a:pt x="117" y="955"/>
                      <a:pt x="116" y="948"/>
                      <a:pt x="115" y="944"/>
                    </a:cubicBezTo>
                    <a:cubicBezTo>
                      <a:pt x="114" y="939"/>
                      <a:pt x="113" y="936"/>
                      <a:pt x="113" y="935"/>
                    </a:cubicBezTo>
                    <a:cubicBezTo>
                      <a:pt x="111" y="39"/>
                      <a:pt x="111" y="39"/>
                      <a:pt x="111" y="39"/>
                    </a:cubicBezTo>
                    <a:cubicBezTo>
                      <a:pt x="110" y="38"/>
                      <a:pt x="110" y="37"/>
                      <a:pt x="110" y="34"/>
                    </a:cubicBezTo>
                    <a:cubicBezTo>
                      <a:pt x="110" y="31"/>
                      <a:pt x="109" y="28"/>
                      <a:pt x="108" y="24"/>
                    </a:cubicBezTo>
                    <a:cubicBezTo>
                      <a:pt x="107" y="21"/>
                      <a:pt x="106" y="17"/>
                      <a:pt x="104" y="15"/>
                    </a:cubicBezTo>
                    <a:cubicBezTo>
                      <a:pt x="101" y="12"/>
                      <a:pt x="98" y="10"/>
                      <a:pt x="94" y="10"/>
                    </a:cubicBezTo>
                    <a:cubicBezTo>
                      <a:pt x="0" y="0"/>
                      <a:pt x="0" y="0"/>
                      <a:pt x="0" y="0"/>
                    </a:cubicBezTo>
                    <a:cubicBezTo>
                      <a:pt x="4" y="0"/>
                      <a:pt x="7" y="2"/>
                      <a:pt x="9" y="5"/>
                    </a:cubicBezTo>
                    <a:cubicBezTo>
                      <a:pt x="12" y="7"/>
                      <a:pt x="13" y="11"/>
                      <a:pt x="14" y="14"/>
                    </a:cubicBezTo>
                    <a:cubicBezTo>
                      <a:pt x="15" y="17"/>
                      <a:pt x="16" y="21"/>
                      <a:pt x="16" y="23"/>
                    </a:cubicBezTo>
                    <a:cubicBezTo>
                      <a:pt x="16" y="26"/>
                      <a:pt x="16" y="28"/>
                      <a:pt x="16" y="28"/>
                    </a:cubicBezTo>
                    <a:cubicBezTo>
                      <a:pt x="20" y="905"/>
                      <a:pt x="20" y="905"/>
                      <a:pt x="20" y="905"/>
                    </a:cubicBezTo>
                    <a:cubicBezTo>
                      <a:pt x="20" y="906"/>
                      <a:pt x="21" y="909"/>
                      <a:pt x="22" y="913"/>
                    </a:cubicBezTo>
                    <a:cubicBezTo>
                      <a:pt x="23" y="918"/>
                      <a:pt x="24" y="924"/>
                      <a:pt x="27" y="930"/>
                    </a:cubicBezTo>
                    <a:cubicBezTo>
                      <a:pt x="29" y="937"/>
                      <a:pt x="33" y="943"/>
                      <a:pt x="37" y="949"/>
                    </a:cubicBezTo>
                    <a:cubicBezTo>
                      <a:pt x="42" y="954"/>
                      <a:pt x="48" y="959"/>
                      <a:pt x="55" y="961"/>
                    </a:cubicBezTo>
                    <a:cubicBezTo>
                      <a:pt x="148" y="992"/>
                      <a:pt x="148" y="992"/>
                      <a:pt x="148" y="992"/>
                    </a:cubicBezTo>
                    <a:cubicBezTo>
                      <a:pt x="141" y="990"/>
                      <a:pt x="135" y="985"/>
                      <a:pt x="130" y="979"/>
                    </a:cubicBezTo>
                    <a:close/>
                  </a:path>
                </a:pathLst>
              </a:custGeom>
              <a:solidFill>
                <a:srgbClr val="77ADC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3" name="Freeform 12"/>
              <p:cNvSpPr>
                <a:spLocks/>
              </p:cNvSpPr>
              <p:nvPr/>
            </p:nvSpPr>
            <p:spPr bwMode="gray">
              <a:xfrm>
                <a:off x="-2246313" y="1373188"/>
                <a:ext cx="877888" cy="1158875"/>
              </a:xfrm>
              <a:custGeom>
                <a:avLst/>
                <a:gdLst/>
                <a:ahLst/>
                <a:cxnLst>
                  <a:cxn ang="0">
                    <a:pos x="165" y="309"/>
                  </a:cxn>
                  <a:cxn ang="0">
                    <a:pos x="69" y="302"/>
                  </a:cxn>
                  <a:cxn ang="0">
                    <a:pos x="41" y="278"/>
                  </a:cxn>
                  <a:cxn ang="0">
                    <a:pos x="20" y="246"/>
                  </a:cxn>
                  <a:cxn ang="0">
                    <a:pos x="6" y="207"/>
                  </a:cxn>
                  <a:cxn ang="0">
                    <a:pos x="0" y="164"/>
                  </a:cxn>
                  <a:cxn ang="0">
                    <a:pos x="11" y="100"/>
                  </a:cxn>
                  <a:cxn ang="0">
                    <a:pos x="40" y="48"/>
                  </a:cxn>
                  <a:cxn ang="0">
                    <a:pos x="84" y="13"/>
                  </a:cxn>
                  <a:cxn ang="0">
                    <a:pos x="137" y="1"/>
                  </a:cxn>
                  <a:cxn ang="0">
                    <a:pos x="234" y="0"/>
                  </a:cxn>
                  <a:cxn ang="0">
                    <a:pos x="180" y="13"/>
                  </a:cxn>
                  <a:cxn ang="0">
                    <a:pos x="136" y="49"/>
                  </a:cxn>
                  <a:cxn ang="0">
                    <a:pos x="106" y="102"/>
                  </a:cxn>
                  <a:cxn ang="0">
                    <a:pos x="95" y="167"/>
                  </a:cxn>
                  <a:cxn ang="0">
                    <a:pos x="100" y="211"/>
                  </a:cxn>
                  <a:cxn ang="0">
                    <a:pos x="115" y="251"/>
                  </a:cxn>
                  <a:cxn ang="0">
                    <a:pos x="137" y="284"/>
                  </a:cxn>
                  <a:cxn ang="0">
                    <a:pos x="165" y="309"/>
                  </a:cxn>
                </a:cxnLst>
                <a:rect l="0" t="0" r="r" b="b"/>
                <a:pathLst>
                  <a:path w="234" h="309">
                    <a:moveTo>
                      <a:pt x="165" y="309"/>
                    </a:moveTo>
                    <a:cubicBezTo>
                      <a:pt x="69" y="302"/>
                      <a:pt x="69" y="302"/>
                      <a:pt x="69" y="302"/>
                    </a:cubicBezTo>
                    <a:cubicBezTo>
                      <a:pt x="59" y="296"/>
                      <a:pt x="50" y="287"/>
                      <a:pt x="41" y="278"/>
                    </a:cubicBezTo>
                    <a:cubicBezTo>
                      <a:pt x="33" y="268"/>
                      <a:pt x="26" y="258"/>
                      <a:pt x="20" y="246"/>
                    </a:cubicBezTo>
                    <a:cubicBezTo>
                      <a:pt x="14" y="234"/>
                      <a:pt x="9" y="221"/>
                      <a:pt x="6" y="207"/>
                    </a:cubicBezTo>
                    <a:cubicBezTo>
                      <a:pt x="2" y="193"/>
                      <a:pt x="0" y="179"/>
                      <a:pt x="0" y="164"/>
                    </a:cubicBezTo>
                    <a:cubicBezTo>
                      <a:pt x="0" y="141"/>
                      <a:pt x="4" y="120"/>
                      <a:pt x="11" y="100"/>
                    </a:cubicBezTo>
                    <a:cubicBezTo>
                      <a:pt x="18" y="81"/>
                      <a:pt x="28" y="63"/>
                      <a:pt x="40" y="48"/>
                    </a:cubicBezTo>
                    <a:cubicBezTo>
                      <a:pt x="53" y="33"/>
                      <a:pt x="67" y="22"/>
                      <a:pt x="84" y="13"/>
                    </a:cubicBezTo>
                    <a:cubicBezTo>
                      <a:pt x="100" y="5"/>
                      <a:pt x="118" y="1"/>
                      <a:pt x="137" y="1"/>
                    </a:cubicBezTo>
                    <a:cubicBezTo>
                      <a:pt x="234" y="0"/>
                      <a:pt x="234" y="0"/>
                      <a:pt x="234" y="0"/>
                    </a:cubicBezTo>
                    <a:cubicBezTo>
                      <a:pt x="215" y="0"/>
                      <a:pt x="196" y="5"/>
                      <a:pt x="180" y="13"/>
                    </a:cubicBezTo>
                    <a:cubicBezTo>
                      <a:pt x="163" y="21"/>
                      <a:pt x="148" y="34"/>
                      <a:pt x="136" y="49"/>
                    </a:cubicBezTo>
                    <a:cubicBezTo>
                      <a:pt x="123" y="64"/>
                      <a:pt x="113" y="82"/>
                      <a:pt x="106" y="102"/>
                    </a:cubicBezTo>
                    <a:cubicBezTo>
                      <a:pt x="99" y="122"/>
                      <a:pt x="95" y="144"/>
                      <a:pt x="95" y="167"/>
                    </a:cubicBezTo>
                    <a:cubicBezTo>
                      <a:pt x="95" y="182"/>
                      <a:pt x="97" y="197"/>
                      <a:pt x="100" y="211"/>
                    </a:cubicBezTo>
                    <a:cubicBezTo>
                      <a:pt x="104" y="225"/>
                      <a:pt x="109" y="238"/>
                      <a:pt x="115" y="251"/>
                    </a:cubicBezTo>
                    <a:cubicBezTo>
                      <a:pt x="121" y="263"/>
                      <a:pt x="128" y="274"/>
                      <a:pt x="137" y="284"/>
                    </a:cubicBezTo>
                    <a:cubicBezTo>
                      <a:pt x="145" y="293"/>
                      <a:pt x="155" y="302"/>
                      <a:pt x="165" y="309"/>
                    </a:cubicBezTo>
                    <a:close/>
                  </a:path>
                </a:pathLst>
              </a:custGeom>
              <a:solidFill>
                <a:srgbClr val="77ADC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4" name="Freeform 13"/>
              <p:cNvSpPr>
                <a:spLocks/>
              </p:cNvSpPr>
              <p:nvPr/>
            </p:nvSpPr>
            <p:spPr bwMode="gray">
              <a:xfrm>
                <a:off x="-2763844" y="2505073"/>
                <a:ext cx="1136652" cy="2354261"/>
              </a:xfrm>
              <a:custGeom>
                <a:avLst/>
                <a:gdLst/>
                <a:ahLst/>
                <a:cxnLst>
                  <a:cxn ang="0">
                    <a:pos x="303" y="7"/>
                  </a:cxn>
                  <a:cxn ang="0">
                    <a:pos x="207" y="0"/>
                  </a:cxn>
                  <a:cxn ang="0">
                    <a:pos x="106" y="3"/>
                  </a:cxn>
                  <a:cxn ang="0">
                    <a:pos x="106" y="3"/>
                  </a:cxn>
                  <a:cxn ang="0">
                    <a:pos x="105" y="3"/>
                  </a:cxn>
                  <a:cxn ang="0">
                    <a:pos x="103" y="3"/>
                  </a:cxn>
                  <a:cxn ang="0">
                    <a:pos x="100" y="3"/>
                  </a:cxn>
                  <a:cxn ang="0">
                    <a:pos x="97" y="3"/>
                  </a:cxn>
                  <a:cxn ang="0">
                    <a:pos x="71" y="6"/>
                  </a:cxn>
                  <a:cxn ang="0">
                    <a:pos x="39" y="19"/>
                  </a:cxn>
                  <a:cxn ang="0">
                    <a:pos x="12" y="47"/>
                  </a:cxn>
                  <a:cxn ang="0">
                    <a:pos x="0" y="98"/>
                  </a:cxn>
                  <a:cxn ang="0">
                    <a:pos x="1" y="203"/>
                  </a:cxn>
                  <a:cxn ang="0">
                    <a:pos x="2" y="357"/>
                  </a:cxn>
                  <a:cxn ang="0">
                    <a:pos x="3" y="499"/>
                  </a:cxn>
                  <a:cxn ang="0">
                    <a:pos x="3" y="569"/>
                  </a:cxn>
                  <a:cxn ang="0">
                    <a:pos x="5" y="575"/>
                  </a:cxn>
                  <a:cxn ang="0">
                    <a:pos x="10" y="587"/>
                  </a:cxn>
                  <a:cxn ang="0">
                    <a:pos x="20" y="599"/>
                  </a:cxn>
                  <a:cxn ang="0">
                    <a:pos x="37" y="608"/>
                  </a:cxn>
                  <a:cxn ang="0">
                    <a:pos x="129" y="628"/>
                  </a:cxn>
                  <a:cxn ang="0">
                    <a:pos x="112" y="619"/>
                  </a:cxn>
                  <a:cxn ang="0">
                    <a:pos x="102" y="606"/>
                  </a:cxn>
                  <a:cxn ang="0">
                    <a:pos x="97" y="594"/>
                  </a:cxn>
                  <a:cxn ang="0">
                    <a:pos x="95" y="588"/>
                  </a:cxn>
                  <a:cxn ang="0">
                    <a:pos x="95" y="517"/>
                  </a:cxn>
                  <a:cxn ang="0">
                    <a:pos x="94" y="371"/>
                  </a:cxn>
                  <a:cxn ang="0">
                    <a:pos x="93" y="214"/>
                  </a:cxn>
                  <a:cxn ang="0">
                    <a:pos x="93" y="107"/>
                  </a:cxn>
                  <a:cxn ang="0">
                    <a:pos x="104" y="55"/>
                  </a:cxn>
                  <a:cxn ang="0">
                    <a:pos x="132" y="26"/>
                  </a:cxn>
                  <a:cxn ang="0">
                    <a:pos x="165" y="12"/>
                  </a:cxn>
                  <a:cxn ang="0">
                    <a:pos x="191" y="9"/>
                  </a:cxn>
                  <a:cxn ang="0">
                    <a:pos x="194" y="9"/>
                  </a:cxn>
                  <a:cxn ang="0">
                    <a:pos x="197" y="9"/>
                  </a:cxn>
                  <a:cxn ang="0">
                    <a:pos x="199" y="9"/>
                  </a:cxn>
                  <a:cxn ang="0">
                    <a:pos x="200" y="9"/>
                  </a:cxn>
                  <a:cxn ang="0">
                    <a:pos x="200" y="9"/>
                  </a:cxn>
                  <a:cxn ang="0">
                    <a:pos x="303" y="7"/>
                  </a:cxn>
                </a:cxnLst>
                <a:rect l="0" t="0" r="r" b="b"/>
                <a:pathLst>
                  <a:path w="303" h="628">
                    <a:moveTo>
                      <a:pt x="303" y="7"/>
                    </a:moveTo>
                    <a:cubicBezTo>
                      <a:pt x="207" y="0"/>
                      <a:pt x="207" y="0"/>
                      <a:pt x="207" y="0"/>
                    </a:cubicBezTo>
                    <a:cubicBezTo>
                      <a:pt x="106" y="3"/>
                      <a:pt x="106" y="3"/>
                      <a:pt x="106" y="3"/>
                    </a:cubicBezTo>
                    <a:cubicBezTo>
                      <a:pt x="106" y="3"/>
                      <a:pt x="106" y="3"/>
                      <a:pt x="106" y="3"/>
                    </a:cubicBezTo>
                    <a:cubicBezTo>
                      <a:pt x="105" y="3"/>
                      <a:pt x="105" y="3"/>
                      <a:pt x="105" y="3"/>
                    </a:cubicBezTo>
                    <a:cubicBezTo>
                      <a:pt x="104" y="3"/>
                      <a:pt x="103" y="3"/>
                      <a:pt x="103" y="3"/>
                    </a:cubicBezTo>
                    <a:cubicBezTo>
                      <a:pt x="102" y="3"/>
                      <a:pt x="101" y="3"/>
                      <a:pt x="100" y="3"/>
                    </a:cubicBezTo>
                    <a:cubicBezTo>
                      <a:pt x="99" y="3"/>
                      <a:pt x="98" y="3"/>
                      <a:pt x="97" y="3"/>
                    </a:cubicBezTo>
                    <a:cubicBezTo>
                      <a:pt x="91" y="3"/>
                      <a:pt x="81" y="4"/>
                      <a:pt x="71" y="6"/>
                    </a:cubicBezTo>
                    <a:cubicBezTo>
                      <a:pt x="61" y="8"/>
                      <a:pt x="49" y="12"/>
                      <a:pt x="39" y="19"/>
                    </a:cubicBezTo>
                    <a:cubicBezTo>
                      <a:pt x="28" y="25"/>
                      <a:pt x="19" y="35"/>
                      <a:pt x="12" y="47"/>
                    </a:cubicBezTo>
                    <a:cubicBezTo>
                      <a:pt x="4" y="60"/>
                      <a:pt x="0" y="77"/>
                      <a:pt x="0" y="98"/>
                    </a:cubicBezTo>
                    <a:cubicBezTo>
                      <a:pt x="0" y="118"/>
                      <a:pt x="1" y="156"/>
                      <a:pt x="1" y="203"/>
                    </a:cubicBezTo>
                    <a:cubicBezTo>
                      <a:pt x="1" y="250"/>
                      <a:pt x="2" y="304"/>
                      <a:pt x="2" y="357"/>
                    </a:cubicBezTo>
                    <a:cubicBezTo>
                      <a:pt x="2" y="410"/>
                      <a:pt x="3" y="460"/>
                      <a:pt x="3" y="499"/>
                    </a:cubicBezTo>
                    <a:cubicBezTo>
                      <a:pt x="3" y="538"/>
                      <a:pt x="3" y="564"/>
                      <a:pt x="3" y="569"/>
                    </a:cubicBezTo>
                    <a:cubicBezTo>
                      <a:pt x="3" y="570"/>
                      <a:pt x="4" y="572"/>
                      <a:pt x="5" y="575"/>
                    </a:cubicBezTo>
                    <a:cubicBezTo>
                      <a:pt x="6" y="578"/>
                      <a:pt x="7" y="583"/>
                      <a:pt x="10" y="587"/>
                    </a:cubicBezTo>
                    <a:cubicBezTo>
                      <a:pt x="12" y="591"/>
                      <a:pt x="16" y="596"/>
                      <a:pt x="20" y="599"/>
                    </a:cubicBezTo>
                    <a:cubicBezTo>
                      <a:pt x="24" y="603"/>
                      <a:pt x="30" y="606"/>
                      <a:pt x="37" y="608"/>
                    </a:cubicBezTo>
                    <a:cubicBezTo>
                      <a:pt x="129" y="628"/>
                      <a:pt x="129" y="628"/>
                      <a:pt x="129" y="628"/>
                    </a:cubicBezTo>
                    <a:cubicBezTo>
                      <a:pt x="122" y="626"/>
                      <a:pt x="117" y="623"/>
                      <a:pt x="112" y="619"/>
                    </a:cubicBezTo>
                    <a:cubicBezTo>
                      <a:pt x="108" y="615"/>
                      <a:pt x="104" y="611"/>
                      <a:pt x="102" y="606"/>
                    </a:cubicBezTo>
                    <a:cubicBezTo>
                      <a:pt x="99" y="602"/>
                      <a:pt x="98" y="598"/>
                      <a:pt x="97" y="594"/>
                    </a:cubicBezTo>
                    <a:cubicBezTo>
                      <a:pt x="96" y="591"/>
                      <a:pt x="95" y="589"/>
                      <a:pt x="95" y="588"/>
                    </a:cubicBezTo>
                    <a:cubicBezTo>
                      <a:pt x="95" y="583"/>
                      <a:pt x="95" y="556"/>
                      <a:pt x="95" y="517"/>
                    </a:cubicBezTo>
                    <a:cubicBezTo>
                      <a:pt x="95" y="477"/>
                      <a:pt x="94" y="425"/>
                      <a:pt x="94" y="371"/>
                    </a:cubicBezTo>
                    <a:cubicBezTo>
                      <a:pt x="94" y="317"/>
                      <a:pt x="94" y="262"/>
                      <a:pt x="93" y="214"/>
                    </a:cubicBezTo>
                    <a:cubicBezTo>
                      <a:pt x="93" y="166"/>
                      <a:pt x="93" y="127"/>
                      <a:pt x="93" y="107"/>
                    </a:cubicBezTo>
                    <a:cubicBezTo>
                      <a:pt x="93" y="85"/>
                      <a:pt x="97" y="68"/>
                      <a:pt x="104" y="55"/>
                    </a:cubicBezTo>
                    <a:cubicBezTo>
                      <a:pt x="112" y="42"/>
                      <a:pt x="121" y="32"/>
                      <a:pt x="132" y="26"/>
                    </a:cubicBezTo>
                    <a:cubicBezTo>
                      <a:pt x="143" y="19"/>
                      <a:pt x="154" y="15"/>
                      <a:pt x="165" y="12"/>
                    </a:cubicBezTo>
                    <a:cubicBezTo>
                      <a:pt x="175" y="10"/>
                      <a:pt x="185" y="9"/>
                      <a:pt x="191" y="9"/>
                    </a:cubicBezTo>
                    <a:cubicBezTo>
                      <a:pt x="192" y="9"/>
                      <a:pt x="193" y="9"/>
                      <a:pt x="194" y="9"/>
                    </a:cubicBezTo>
                    <a:cubicBezTo>
                      <a:pt x="195" y="9"/>
                      <a:pt x="196" y="9"/>
                      <a:pt x="197" y="9"/>
                    </a:cubicBezTo>
                    <a:cubicBezTo>
                      <a:pt x="198" y="9"/>
                      <a:pt x="198" y="9"/>
                      <a:pt x="199" y="9"/>
                    </a:cubicBezTo>
                    <a:cubicBezTo>
                      <a:pt x="199" y="9"/>
                      <a:pt x="199" y="9"/>
                      <a:pt x="200" y="9"/>
                    </a:cubicBezTo>
                    <a:cubicBezTo>
                      <a:pt x="200" y="9"/>
                      <a:pt x="200" y="9"/>
                      <a:pt x="200" y="9"/>
                    </a:cubicBezTo>
                    <a:lnTo>
                      <a:pt x="303" y="7"/>
                    </a:lnTo>
                    <a:close/>
                  </a:path>
                </a:pathLst>
              </a:custGeom>
              <a:solidFill>
                <a:srgbClr val="77ADC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5" name="Freeform 15"/>
              <p:cNvSpPr>
                <a:spLocks/>
              </p:cNvSpPr>
              <p:nvPr/>
            </p:nvSpPr>
            <p:spPr bwMode="gray">
              <a:xfrm>
                <a:off x="-1150935" y="3089274"/>
                <a:ext cx="558799" cy="1620836"/>
              </a:xfrm>
              <a:custGeom>
                <a:avLst/>
                <a:gdLst/>
                <a:ahLst/>
                <a:cxnLst>
                  <a:cxn ang="0">
                    <a:pos x="132" y="424"/>
                  </a:cxn>
                  <a:cxn ang="0">
                    <a:pos x="122" y="410"/>
                  </a:cxn>
                  <a:cxn ang="0">
                    <a:pos x="117" y="397"/>
                  </a:cxn>
                  <a:cxn ang="0">
                    <a:pos x="116" y="390"/>
                  </a:cxn>
                  <a:cxn ang="0">
                    <a:pos x="116" y="34"/>
                  </a:cxn>
                  <a:cxn ang="0">
                    <a:pos x="115" y="29"/>
                  </a:cxn>
                  <a:cxn ang="0">
                    <a:pos x="113" y="21"/>
                  </a:cxn>
                  <a:cxn ang="0">
                    <a:pos x="107" y="13"/>
                  </a:cxn>
                  <a:cxn ang="0">
                    <a:pos x="98" y="9"/>
                  </a:cxn>
                  <a:cxn ang="0">
                    <a:pos x="0" y="0"/>
                  </a:cxn>
                  <a:cxn ang="0">
                    <a:pos x="9" y="4"/>
                  </a:cxn>
                  <a:cxn ang="0">
                    <a:pos x="15" y="12"/>
                  </a:cxn>
                  <a:cxn ang="0">
                    <a:pos x="17" y="20"/>
                  </a:cxn>
                  <a:cxn ang="0">
                    <a:pos x="18" y="24"/>
                  </a:cxn>
                  <a:cxn ang="0">
                    <a:pos x="18" y="373"/>
                  </a:cxn>
                  <a:cxn ang="0">
                    <a:pos x="19" y="379"/>
                  </a:cxn>
                  <a:cxn ang="0">
                    <a:pos x="24" y="392"/>
                  </a:cxn>
                  <a:cxn ang="0">
                    <a:pos x="34" y="406"/>
                  </a:cxn>
                  <a:cxn ang="0">
                    <a:pos x="51" y="414"/>
                  </a:cxn>
                  <a:cxn ang="0">
                    <a:pos x="149" y="432"/>
                  </a:cxn>
                  <a:cxn ang="0">
                    <a:pos x="132" y="424"/>
                  </a:cxn>
                </a:cxnLst>
                <a:rect l="0" t="0" r="r" b="b"/>
                <a:pathLst>
                  <a:path w="149" h="432">
                    <a:moveTo>
                      <a:pt x="132" y="424"/>
                    </a:moveTo>
                    <a:cubicBezTo>
                      <a:pt x="128" y="420"/>
                      <a:pt x="124" y="415"/>
                      <a:pt x="122" y="410"/>
                    </a:cubicBezTo>
                    <a:cubicBezTo>
                      <a:pt x="119" y="405"/>
                      <a:pt x="118" y="401"/>
                      <a:pt x="117" y="397"/>
                    </a:cubicBezTo>
                    <a:cubicBezTo>
                      <a:pt x="116" y="393"/>
                      <a:pt x="116" y="391"/>
                      <a:pt x="116" y="390"/>
                    </a:cubicBezTo>
                    <a:cubicBezTo>
                      <a:pt x="116" y="34"/>
                      <a:pt x="116" y="34"/>
                      <a:pt x="116" y="34"/>
                    </a:cubicBezTo>
                    <a:cubicBezTo>
                      <a:pt x="116" y="33"/>
                      <a:pt x="116" y="32"/>
                      <a:pt x="115" y="29"/>
                    </a:cubicBezTo>
                    <a:cubicBezTo>
                      <a:pt x="115" y="27"/>
                      <a:pt x="114" y="24"/>
                      <a:pt x="113" y="21"/>
                    </a:cubicBezTo>
                    <a:cubicBezTo>
                      <a:pt x="112" y="19"/>
                      <a:pt x="110" y="16"/>
                      <a:pt x="107" y="13"/>
                    </a:cubicBezTo>
                    <a:cubicBezTo>
                      <a:pt x="105" y="11"/>
                      <a:pt x="102" y="10"/>
                      <a:pt x="98" y="9"/>
                    </a:cubicBezTo>
                    <a:cubicBezTo>
                      <a:pt x="0" y="0"/>
                      <a:pt x="0" y="0"/>
                      <a:pt x="0" y="0"/>
                    </a:cubicBezTo>
                    <a:cubicBezTo>
                      <a:pt x="4" y="0"/>
                      <a:pt x="7" y="2"/>
                      <a:pt x="9" y="4"/>
                    </a:cubicBezTo>
                    <a:cubicBezTo>
                      <a:pt x="12" y="6"/>
                      <a:pt x="13" y="9"/>
                      <a:pt x="15" y="12"/>
                    </a:cubicBezTo>
                    <a:cubicBezTo>
                      <a:pt x="16" y="15"/>
                      <a:pt x="17" y="17"/>
                      <a:pt x="17" y="20"/>
                    </a:cubicBezTo>
                    <a:cubicBezTo>
                      <a:pt x="18" y="22"/>
                      <a:pt x="18" y="23"/>
                      <a:pt x="18" y="24"/>
                    </a:cubicBezTo>
                    <a:cubicBezTo>
                      <a:pt x="18" y="373"/>
                      <a:pt x="18" y="373"/>
                      <a:pt x="18" y="373"/>
                    </a:cubicBezTo>
                    <a:cubicBezTo>
                      <a:pt x="18" y="373"/>
                      <a:pt x="18" y="376"/>
                      <a:pt x="19" y="379"/>
                    </a:cubicBezTo>
                    <a:cubicBezTo>
                      <a:pt x="20" y="383"/>
                      <a:pt x="22" y="388"/>
                      <a:pt x="24" y="392"/>
                    </a:cubicBezTo>
                    <a:cubicBezTo>
                      <a:pt x="27" y="397"/>
                      <a:pt x="30" y="402"/>
                      <a:pt x="34" y="406"/>
                    </a:cubicBezTo>
                    <a:cubicBezTo>
                      <a:pt x="38" y="410"/>
                      <a:pt x="44" y="413"/>
                      <a:pt x="51" y="414"/>
                    </a:cubicBezTo>
                    <a:cubicBezTo>
                      <a:pt x="149" y="432"/>
                      <a:pt x="149" y="432"/>
                      <a:pt x="149" y="432"/>
                    </a:cubicBezTo>
                    <a:cubicBezTo>
                      <a:pt x="142" y="431"/>
                      <a:pt x="136" y="428"/>
                      <a:pt x="132" y="424"/>
                    </a:cubicBezTo>
                    <a:close/>
                  </a:path>
                </a:pathLst>
              </a:custGeom>
              <a:solidFill>
                <a:srgbClr val="77ADC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6" name="Freeform 16"/>
              <p:cNvSpPr>
                <a:spLocks/>
              </p:cNvSpPr>
              <p:nvPr/>
            </p:nvSpPr>
            <p:spPr bwMode="gray">
              <a:xfrm>
                <a:off x="-1698626" y="4829176"/>
                <a:ext cx="573088" cy="1946275"/>
              </a:xfrm>
              <a:custGeom>
                <a:avLst/>
                <a:gdLst/>
                <a:ahLst/>
                <a:cxnLst>
                  <a:cxn ang="0">
                    <a:pos x="134" y="506"/>
                  </a:cxn>
                  <a:cxn ang="0">
                    <a:pos x="123" y="486"/>
                  </a:cxn>
                  <a:cxn ang="0">
                    <a:pos x="117" y="468"/>
                  </a:cxn>
                  <a:cxn ang="0">
                    <a:pos x="115" y="459"/>
                  </a:cxn>
                  <a:cxn ang="0">
                    <a:pos x="115" y="60"/>
                  </a:cxn>
                  <a:cxn ang="0">
                    <a:pos x="115" y="53"/>
                  </a:cxn>
                  <a:cxn ang="0">
                    <a:pos x="113" y="41"/>
                  </a:cxn>
                  <a:cxn ang="0">
                    <a:pos x="108" y="28"/>
                  </a:cxn>
                  <a:cxn ang="0">
                    <a:pos x="96" y="20"/>
                  </a:cxn>
                  <a:cxn ang="0">
                    <a:pos x="0" y="0"/>
                  </a:cxn>
                  <a:cxn ang="0">
                    <a:pos x="12" y="8"/>
                  </a:cxn>
                  <a:cxn ang="0">
                    <a:pos x="18" y="21"/>
                  </a:cxn>
                  <a:cxn ang="0">
                    <a:pos x="19" y="33"/>
                  </a:cxn>
                  <a:cxn ang="0">
                    <a:pos x="19" y="39"/>
                  </a:cxn>
                  <a:cxn ang="0">
                    <a:pos x="20" y="430"/>
                  </a:cxn>
                  <a:cxn ang="0">
                    <a:pos x="22" y="439"/>
                  </a:cxn>
                  <a:cxn ang="0">
                    <a:pos x="28" y="457"/>
                  </a:cxn>
                  <a:cxn ang="0">
                    <a:pos x="39" y="476"/>
                  </a:cxn>
                  <a:cxn ang="0">
                    <a:pos x="58" y="489"/>
                  </a:cxn>
                  <a:cxn ang="0">
                    <a:pos x="153" y="519"/>
                  </a:cxn>
                  <a:cxn ang="0">
                    <a:pos x="134" y="506"/>
                  </a:cxn>
                </a:cxnLst>
                <a:rect l="0" t="0" r="r" b="b"/>
                <a:pathLst>
                  <a:path w="153" h="519">
                    <a:moveTo>
                      <a:pt x="134" y="506"/>
                    </a:moveTo>
                    <a:cubicBezTo>
                      <a:pt x="129" y="500"/>
                      <a:pt x="126" y="493"/>
                      <a:pt x="123" y="486"/>
                    </a:cubicBezTo>
                    <a:cubicBezTo>
                      <a:pt x="120" y="480"/>
                      <a:pt x="118" y="473"/>
                      <a:pt x="117" y="468"/>
                    </a:cubicBezTo>
                    <a:cubicBezTo>
                      <a:pt x="115" y="463"/>
                      <a:pt x="115" y="460"/>
                      <a:pt x="115" y="459"/>
                    </a:cubicBezTo>
                    <a:cubicBezTo>
                      <a:pt x="115" y="60"/>
                      <a:pt x="115" y="60"/>
                      <a:pt x="115" y="60"/>
                    </a:cubicBezTo>
                    <a:cubicBezTo>
                      <a:pt x="115" y="59"/>
                      <a:pt x="115" y="57"/>
                      <a:pt x="115" y="53"/>
                    </a:cubicBezTo>
                    <a:cubicBezTo>
                      <a:pt x="115" y="50"/>
                      <a:pt x="114" y="45"/>
                      <a:pt x="113" y="41"/>
                    </a:cubicBezTo>
                    <a:cubicBezTo>
                      <a:pt x="112" y="36"/>
                      <a:pt x="111" y="31"/>
                      <a:pt x="108" y="28"/>
                    </a:cubicBezTo>
                    <a:cubicBezTo>
                      <a:pt x="105" y="24"/>
                      <a:pt x="101" y="21"/>
                      <a:pt x="96" y="20"/>
                    </a:cubicBezTo>
                    <a:cubicBezTo>
                      <a:pt x="0" y="0"/>
                      <a:pt x="0" y="0"/>
                      <a:pt x="0" y="0"/>
                    </a:cubicBezTo>
                    <a:cubicBezTo>
                      <a:pt x="6" y="1"/>
                      <a:pt x="9" y="4"/>
                      <a:pt x="12" y="8"/>
                    </a:cubicBezTo>
                    <a:cubicBezTo>
                      <a:pt x="15" y="11"/>
                      <a:pt x="17" y="16"/>
                      <a:pt x="18" y="21"/>
                    </a:cubicBezTo>
                    <a:cubicBezTo>
                      <a:pt x="19" y="25"/>
                      <a:pt x="19" y="30"/>
                      <a:pt x="19" y="33"/>
                    </a:cubicBezTo>
                    <a:cubicBezTo>
                      <a:pt x="19" y="36"/>
                      <a:pt x="19" y="39"/>
                      <a:pt x="19" y="39"/>
                    </a:cubicBezTo>
                    <a:cubicBezTo>
                      <a:pt x="20" y="430"/>
                      <a:pt x="20" y="430"/>
                      <a:pt x="20" y="430"/>
                    </a:cubicBezTo>
                    <a:cubicBezTo>
                      <a:pt x="20" y="431"/>
                      <a:pt x="20" y="434"/>
                      <a:pt x="22" y="439"/>
                    </a:cubicBezTo>
                    <a:cubicBezTo>
                      <a:pt x="23" y="444"/>
                      <a:pt x="25" y="450"/>
                      <a:pt x="28" y="457"/>
                    </a:cubicBezTo>
                    <a:cubicBezTo>
                      <a:pt x="30" y="463"/>
                      <a:pt x="34" y="470"/>
                      <a:pt x="39" y="476"/>
                    </a:cubicBezTo>
                    <a:cubicBezTo>
                      <a:pt x="44" y="482"/>
                      <a:pt x="50" y="486"/>
                      <a:pt x="58" y="489"/>
                    </a:cubicBezTo>
                    <a:cubicBezTo>
                      <a:pt x="153" y="519"/>
                      <a:pt x="153" y="519"/>
                      <a:pt x="153" y="519"/>
                    </a:cubicBezTo>
                    <a:cubicBezTo>
                      <a:pt x="146" y="516"/>
                      <a:pt x="139" y="512"/>
                      <a:pt x="134" y="506"/>
                    </a:cubicBezTo>
                    <a:close/>
                  </a:path>
                </a:pathLst>
              </a:custGeom>
              <a:solidFill>
                <a:srgbClr val="77ADC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7" name="Freeform 17"/>
              <p:cNvSpPr>
                <a:spLocks/>
              </p:cNvSpPr>
              <p:nvPr/>
            </p:nvSpPr>
            <p:spPr bwMode="gray">
              <a:xfrm>
                <a:off x="-1477963" y="2478088"/>
                <a:ext cx="803275" cy="38100"/>
              </a:xfrm>
              <a:custGeom>
                <a:avLst/>
                <a:gdLst/>
                <a:ahLst/>
                <a:cxnLst>
                  <a:cxn ang="0">
                    <a:pos x="116" y="0"/>
                  </a:cxn>
                  <a:cxn ang="0">
                    <a:pos x="113" y="0"/>
                  </a:cxn>
                  <a:cxn ang="0">
                    <a:pos x="110" y="0"/>
                  </a:cxn>
                  <a:cxn ang="0">
                    <a:pos x="107" y="0"/>
                  </a:cxn>
                  <a:cxn ang="0">
                    <a:pos x="105" y="0"/>
                  </a:cxn>
                  <a:cxn ang="0">
                    <a:pos x="101" y="0"/>
                  </a:cxn>
                  <a:cxn ang="0">
                    <a:pos x="99" y="0"/>
                  </a:cxn>
                  <a:cxn ang="0">
                    <a:pos x="97" y="0"/>
                  </a:cxn>
                  <a:cxn ang="0">
                    <a:pos x="97" y="0"/>
                  </a:cxn>
                  <a:cxn ang="0">
                    <a:pos x="0" y="4"/>
                  </a:cxn>
                  <a:cxn ang="0">
                    <a:pos x="97" y="10"/>
                  </a:cxn>
                  <a:cxn ang="0">
                    <a:pos x="195" y="6"/>
                  </a:cxn>
                  <a:cxn ang="0">
                    <a:pos x="196" y="6"/>
                  </a:cxn>
                  <a:cxn ang="0">
                    <a:pos x="197" y="6"/>
                  </a:cxn>
                  <a:cxn ang="0">
                    <a:pos x="200" y="6"/>
                  </a:cxn>
                  <a:cxn ang="0">
                    <a:pos x="203" y="6"/>
                  </a:cxn>
                  <a:cxn ang="0">
                    <a:pos x="206" y="6"/>
                  </a:cxn>
                  <a:cxn ang="0">
                    <a:pos x="208" y="6"/>
                  </a:cxn>
                  <a:cxn ang="0">
                    <a:pos x="211" y="6"/>
                  </a:cxn>
                  <a:cxn ang="0">
                    <a:pos x="214" y="6"/>
                  </a:cxn>
                  <a:cxn ang="0">
                    <a:pos x="116" y="0"/>
                  </a:cxn>
                </a:cxnLst>
                <a:rect l="0" t="0" r="r" b="b"/>
                <a:pathLst>
                  <a:path w="214" h="10">
                    <a:moveTo>
                      <a:pt x="116" y="0"/>
                    </a:moveTo>
                    <a:cubicBezTo>
                      <a:pt x="115" y="0"/>
                      <a:pt x="114" y="0"/>
                      <a:pt x="113" y="0"/>
                    </a:cubicBezTo>
                    <a:cubicBezTo>
                      <a:pt x="112" y="0"/>
                      <a:pt x="111" y="0"/>
                      <a:pt x="110" y="0"/>
                    </a:cubicBezTo>
                    <a:cubicBezTo>
                      <a:pt x="109" y="0"/>
                      <a:pt x="108" y="0"/>
                      <a:pt x="107" y="0"/>
                    </a:cubicBezTo>
                    <a:cubicBezTo>
                      <a:pt x="106" y="0"/>
                      <a:pt x="106" y="0"/>
                      <a:pt x="105" y="0"/>
                    </a:cubicBezTo>
                    <a:cubicBezTo>
                      <a:pt x="104" y="0"/>
                      <a:pt x="102" y="0"/>
                      <a:pt x="101" y="0"/>
                    </a:cubicBezTo>
                    <a:cubicBezTo>
                      <a:pt x="100" y="0"/>
                      <a:pt x="100" y="0"/>
                      <a:pt x="99" y="0"/>
                    </a:cubicBezTo>
                    <a:cubicBezTo>
                      <a:pt x="98" y="0"/>
                      <a:pt x="98" y="0"/>
                      <a:pt x="97" y="0"/>
                    </a:cubicBezTo>
                    <a:cubicBezTo>
                      <a:pt x="97" y="0"/>
                      <a:pt x="97" y="0"/>
                      <a:pt x="97" y="0"/>
                    </a:cubicBezTo>
                    <a:cubicBezTo>
                      <a:pt x="0" y="4"/>
                      <a:pt x="0" y="4"/>
                      <a:pt x="0" y="4"/>
                    </a:cubicBezTo>
                    <a:cubicBezTo>
                      <a:pt x="97" y="10"/>
                      <a:pt x="97" y="10"/>
                      <a:pt x="97" y="10"/>
                    </a:cubicBezTo>
                    <a:cubicBezTo>
                      <a:pt x="195" y="6"/>
                      <a:pt x="195" y="6"/>
                      <a:pt x="195" y="6"/>
                    </a:cubicBezTo>
                    <a:cubicBezTo>
                      <a:pt x="195" y="6"/>
                      <a:pt x="195" y="6"/>
                      <a:pt x="196" y="6"/>
                    </a:cubicBezTo>
                    <a:cubicBezTo>
                      <a:pt x="196" y="6"/>
                      <a:pt x="197" y="6"/>
                      <a:pt x="197" y="6"/>
                    </a:cubicBezTo>
                    <a:cubicBezTo>
                      <a:pt x="198" y="6"/>
                      <a:pt x="199" y="6"/>
                      <a:pt x="200" y="6"/>
                    </a:cubicBezTo>
                    <a:cubicBezTo>
                      <a:pt x="201" y="6"/>
                      <a:pt x="202" y="6"/>
                      <a:pt x="203" y="6"/>
                    </a:cubicBezTo>
                    <a:cubicBezTo>
                      <a:pt x="204" y="6"/>
                      <a:pt x="205" y="6"/>
                      <a:pt x="206" y="6"/>
                    </a:cubicBezTo>
                    <a:cubicBezTo>
                      <a:pt x="207" y="6"/>
                      <a:pt x="207" y="6"/>
                      <a:pt x="208" y="6"/>
                    </a:cubicBezTo>
                    <a:cubicBezTo>
                      <a:pt x="209" y="6"/>
                      <a:pt x="210" y="6"/>
                      <a:pt x="211" y="6"/>
                    </a:cubicBezTo>
                    <a:cubicBezTo>
                      <a:pt x="212" y="6"/>
                      <a:pt x="213" y="6"/>
                      <a:pt x="214" y="6"/>
                    </a:cubicBezTo>
                    <a:lnTo>
                      <a:pt x="116" y="0"/>
                    </a:lnTo>
                    <a:close/>
                  </a:path>
                </a:pathLst>
              </a:custGeom>
              <a:solidFill>
                <a:srgbClr val="3E9BC8"/>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8" name="Freeform 14"/>
              <p:cNvSpPr>
                <a:spLocks/>
              </p:cNvSpPr>
              <p:nvPr/>
            </p:nvSpPr>
            <p:spPr bwMode="gray">
              <a:xfrm>
                <a:off x="-2414588" y="1373188"/>
                <a:ext cx="2039938" cy="5500688"/>
              </a:xfrm>
              <a:custGeom>
                <a:avLst/>
                <a:gdLst/>
                <a:ahLst/>
                <a:cxnLst>
                  <a:cxn ang="0">
                    <a:pos x="332" y="13"/>
                  </a:cxn>
                  <a:cxn ang="0">
                    <a:pos x="403" y="100"/>
                  </a:cxn>
                  <a:cxn ang="0">
                    <a:pos x="409" y="206"/>
                  </a:cxn>
                  <a:cxn ang="0">
                    <a:pos x="374" y="278"/>
                  </a:cxn>
                  <a:cxn ang="0">
                    <a:pos x="445" y="301"/>
                  </a:cxn>
                  <a:cxn ang="0">
                    <a:pos x="447" y="301"/>
                  </a:cxn>
                  <a:cxn ang="0">
                    <a:pos x="453" y="301"/>
                  </a:cxn>
                  <a:cxn ang="0">
                    <a:pos x="508" y="313"/>
                  </a:cxn>
                  <a:cxn ang="0">
                    <a:pos x="543" y="388"/>
                  </a:cxn>
                  <a:cxn ang="0">
                    <a:pos x="543" y="639"/>
                  </a:cxn>
                  <a:cxn ang="0">
                    <a:pos x="542" y="845"/>
                  </a:cxn>
                  <a:cxn ang="0">
                    <a:pos x="534" y="867"/>
                  </a:cxn>
                  <a:cxn ang="0">
                    <a:pos x="497" y="891"/>
                  </a:cxn>
                  <a:cxn ang="0">
                    <a:pos x="461" y="872"/>
                  </a:cxn>
                  <a:cxn ang="0">
                    <a:pos x="453" y="848"/>
                  </a:cxn>
                  <a:cxn ang="0">
                    <a:pos x="452" y="487"/>
                  </a:cxn>
                  <a:cxn ang="0">
                    <a:pos x="443" y="470"/>
                  </a:cxn>
                  <a:cxn ang="0">
                    <a:pos x="422" y="472"/>
                  </a:cxn>
                  <a:cxn ang="0">
                    <a:pos x="415" y="492"/>
                  </a:cxn>
                  <a:cxn ang="0">
                    <a:pos x="413" y="1370"/>
                  </a:cxn>
                  <a:cxn ang="0">
                    <a:pos x="404" y="1405"/>
                  </a:cxn>
                  <a:cxn ang="0">
                    <a:pos x="362" y="1442"/>
                  </a:cxn>
                  <a:cxn ang="0">
                    <a:pos x="317" y="1415"/>
                  </a:cxn>
                  <a:cxn ang="0">
                    <a:pos x="306" y="1381"/>
                  </a:cxn>
                  <a:cxn ang="0">
                    <a:pos x="306" y="974"/>
                  </a:cxn>
                  <a:cxn ang="0">
                    <a:pos x="296" y="946"/>
                  </a:cxn>
                  <a:cxn ang="0">
                    <a:pos x="263" y="949"/>
                  </a:cxn>
                  <a:cxn ang="0">
                    <a:pos x="253" y="979"/>
                  </a:cxn>
                  <a:cxn ang="0">
                    <a:pos x="253" y="1388"/>
                  </a:cxn>
                  <a:cxn ang="0">
                    <a:pos x="242" y="1426"/>
                  </a:cxn>
                  <a:cxn ang="0">
                    <a:pos x="196" y="1466"/>
                  </a:cxn>
                  <a:cxn ang="0">
                    <a:pos x="152" y="1440"/>
                  </a:cxn>
                  <a:cxn ang="0">
                    <a:pos x="142" y="1407"/>
                  </a:cxn>
                  <a:cxn ang="0">
                    <a:pos x="139" y="505"/>
                  </a:cxn>
                  <a:cxn ang="0">
                    <a:pos x="132" y="486"/>
                  </a:cxn>
                  <a:cxn ang="0">
                    <a:pos x="109" y="486"/>
                  </a:cxn>
                  <a:cxn ang="0">
                    <a:pos x="99" y="504"/>
                  </a:cxn>
                  <a:cxn ang="0">
                    <a:pos x="100" y="878"/>
                  </a:cxn>
                  <a:cxn ang="0">
                    <a:pos x="91" y="904"/>
                  </a:cxn>
                  <a:cxn ang="0">
                    <a:pos x="51" y="930"/>
                  </a:cxn>
                  <a:cxn ang="0">
                    <a:pos x="11" y="913"/>
                  </a:cxn>
                  <a:cxn ang="0">
                    <a:pos x="2" y="890"/>
                  </a:cxn>
                  <a:cxn ang="0">
                    <a:pos x="1" y="673"/>
                  </a:cxn>
                  <a:cxn ang="0">
                    <a:pos x="0" y="409"/>
                  </a:cxn>
                  <a:cxn ang="0">
                    <a:pos x="39" y="328"/>
                  </a:cxn>
                  <a:cxn ang="0">
                    <a:pos x="98" y="311"/>
                  </a:cxn>
                  <a:cxn ang="0">
                    <a:pos x="104" y="311"/>
                  </a:cxn>
                  <a:cxn ang="0">
                    <a:pos x="107" y="311"/>
                  </a:cxn>
                  <a:cxn ang="0">
                    <a:pos x="182" y="284"/>
                  </a:cxn>
                  <a:cxn ang="0">
                    <a:pos x="145" y="211"/>
                  </a:cxn>
                  <a:cxn ang="0">
                    <a:pos x="151" y="102"/>
                  </a:cxn>
                  <a:cxn ang="0">
                    <a:pos x="225" y="13"/>
                  </a:cxn>
                </a:cxnLst>
                <a:rect l="0" t="0" r="r" b="b"/>
                <a:pathLst>
                  <a:path w="544" h="1467">
                    <a:moveTo>
                      <a:pt x="279" y="0"/>
                    </a:moveTo>
                    <a:cubicBezTo>
                      <a:pt x="297" y="0"/>
                      <a:pt x="315" y="5"/>
                      <a:pt x="332" y="13"/>
                    </a:cubicBezTo>
                    <a:cubicBezTo>
                      <a:pt x="348" y="21"/>
                      <a:pt x="362" y="33"/>
                      <a:pt x="374" y="48"/>
                    </a:cubicBezTo>
                    <a:cubicBezTo>
                      <a:pt x="387" y="63"/>
                      <a:pt x="396" y="80"/>
                      <a:pt x="403" y="100"/>
                    </a:cubicBezTo>
                    <a:cubicBezTo>
                      <a:pt x="410" y="119"/>
                      <a:pt x="413" y="140"/>
                      <a:pt x="413" y="163"/>
                    </a:cubicBezTo>
                    <a:cubicBezTo>
                      <a:pt x="413" y="178"/>
                      <a:pt x="412" y="192"/>
                      <a:pt x="409" y="206"/>
                    </a:cubicBezTo>
                    <a:cubicBezTo>
                      <a:pt x="405" y="220"/>
                      <a:pt x="401" y="233"/>
                      <a:pt x="395" y="245"/>
                    </a:cubicBezTo>
                    <a:cubicBezTo>
                      <a:pt x="389" y="257"/>
                      <a:pt x="382" y="268"/>
                      <a:pt x="374" y="278"/>
                    </a:cubicBezTo>
                    <a:cubicBezTo>
                      <a:pt x="366" y="288"/>
                      <a:pt x="357" y="297"/>
                      <a:pt x="347" y="305"/>
                    </a:cubicBezTo>
                    <a:cubicBezTo>
                      <a:pt x="445" y="301"/>
                      <a:pt x="445" y="301"/>
                      <a:pt x="445" y="301"/>
                    </a:cubicBezTo>
                    <a:cubicBezTo>
                      <a:pt x="445" y="301"/>
                      <a:pt x="445" y="301"/>
                      <a:pt x="446" y="301"/>
                    </a:cubicBezTo>
                    <a:cubicBezTo>
                      <a:pt x="446" y="301"/>
                      <a:pt x="447" y="301"/>
                      <a:pt x="447" y="301"/>
                    </a:cubicBezTo>
                    <a:cubicBezTo>
                      <a:pt x="448" y="301"/>
                      <a:pt x="449" y="301"/>
                      <a:pt x="450" y="301"/>
                    </a:cubicBezTo>
                    <a:cubicBezTo>
                      <a:pt x="451" y="301"/>
                      <a:pt x="452" y="301"/>
                      <a:pt x="453" y="301"/>
                    </a:cubicBezTo>
                    <a:cubicBezTo>
                      <a:pt x="459" y="300"/>
                      <a:pt x="468" y="301"/>
                      <a:pt x="478" y="302"/>
                    </a:cubicBezTo>
                    <a:cubicBezTo>
                      <a:pt x="487" y="304"/>
                      <a:pt x="498" y="307"/>
                      <a:pt x="508" y="313"/>
                    </a:cubicBezTo>
                    <a:cubicBezTo>
                      <a:pt x="517" y="319"/>
                      <a:pt x="526" y="327"/>
                      <a:pt x="533" y="339"/>
                    </a:cubicBezTo>
                    <a:cubicBezTo>
                      <a:pt x="539" y="351"/>
                      <a:pt x="544" y="367"/>
                      <a:pt x="543" y="388"/>
                    </a:cubicBezTo>
                    <a:cubicBezTo>
                      <a:pt x="543" y="407"/>
                      <a:pt x="543" y="444"/>
                      <a:pt x="543" y="489"/>
                    </a:cubicBezTo>
                    <a:cubicBezTo>
                      <a:pt x="543" y="535"/>
                      <a:pt x="543" y="588"/>
                      <a:pt x="543" y="639"/>
                    </a:cubicBezTo>
                    <a:cubicBezTo>
                      <a:pt x="542" y="690"/>
                      <a:pt x="542" y="739"/>
                      <a:pt x="542" y="777"/>
                    </a:cubicBezTo>
                    <a:cubicBezTo>
                      <a:pt x="542" y="814"/>
                      <a:pt x="542" y="840"/>
                      <a:pt x="542" y="845"/>
                    </a:cubicBezTo>
                    <a:cubicBezTo>
                      <a:pt x="542" y="845"/>
                      <a:pt x="541" y="848"/>
                      <a:pt x="540" y="852"/>
                    </a:cubicBezTo>
                    <a:cubicBezTo>
                      <a:pt x="539" y="856"/>
                      <a:pt x="537" y="862"/>
                      <a:pt x="534" y="867"/>
                    </a:cubicBezTo>
                    <a:cubicBezTo>
                      <a:pt x="530" y="873"/>
                      <a:pt x="526" y="878"/>
                      <a:pt x="520" y="882"/>
                    </a:cubicBezTo>
                    <a:cubicBezTo>
                      <a:pt x="514" y="887"/>
                      <a:pt x="507" y="890"/>
                      <a:pt x="497" y="891"/>
                    </a:cubicBezTo>
                    <a:cubicBezTo>
                      <a:pt x="488" y="892"/>
                      <a:pt x="480" y="889"/>
                      <a:pt x="474" y="886"/>
                    </a:cubicBezTo>
                    <a:cubicBezTo>
                      <a:pt x="468" y="882"/>
                      <a:pt x="464" y="877"/>
                      <a:pt x="461" y="872"/>
                    </a:cubicBezTo>
                    <a:cubicBezTo>
                      <a:pt x="458" y="866"/>
                      <a:pt x="456" y="861"/>
                      <a:pt x="454" y="856"/>
                    </a:cubicBezTo>
                    <a:cubicBezTo>
                      <a:pt x="453" y="852"/>
                      <a:pt x="453" y="849"/>
                      <a:pt x="453" y="848"/>
                    </a:cubicBezTo>
                    <a:cubicBezTo>
                      <a:pt x="453" y="492"/>
                      <a:pt x="453" y="492"/>
                      <a:pt x="453" y="492"/>
                    </a:cubicBezTo>
                    <a:cubicBezTo>
                      <a:pt x="453" y="491"/>
                      <a:pt x="453" y="489"/>
                      <a:pt x="452" y="487"/>
                    </a:cubicBezTo>
                    <a:cubicBezTo>
                      <a:pt x="452" y="485"/>
                      <a:pt x="451" y="482"/>
                      <a:pt x="449" y="479"/>
                    </a:cubicBezTo>
                    <a:cubicBezTo>
                      <a:pt x="448" y="476"/>
                      <a:pt x="446" y="473"/>
                      <a:pt x="443" y="470"/>
                    </a:cubicBezTo>
                    <a:cubicBezTo>
                      <a:pt x="440" y="468"/>
                      <a:pt x="437" y="467"/>
                      <a:pt x="432" y="467"/>
                    </a:cubicBezTo>
                    <a:cubicBezTo>
                      <a:pt x="428" y="467"/>
                      <a:pt x="425" y="469"/>
                      <a:pt x="422" y="472"/>
                    </a:cubicBezTo>
                    <a:cubicBezTo>
                      <a:pt x="420" y="475"/>
                      <a:pt x="418" y="478"/>
                      <a:pt x="417" y="482"/>
                    </a:cubicBezTo>
                    <a:cubicBezTo>
                      <a:pt x="416" y="486"/>
                      <a:pt x="415" y="489"/>
                      <a:pt x="415" y="492"/>
                    </a:cubicBezTo>
                    <a:cubicBezTo>
                      <a:pt x="415" y="495"/>
                      <a:pt x="415" y="497"/>
                      <a:pt x="415" y="497"/>
                    </a:cubicBezTo>
                    <a:cubicBezTo>
                      <a:pt x="413" y="1370"/>
                      <a:pt x="413" y="1370"/>
                      <a:pt x="413" y="1370"/>
                    </a:cubicBezTo>
                    <a:cubicBezTo>
                      <a:pt x="413" y="1371"/>
                      <a:pt x="413" y="1375"/>
                      <a:pt x="412" y="1382"/>
                    </a:cubicBezTo>
                    <a:cubicBezTo>
                      <a:pt x="410" y="1388"/>
                      <a:pt x="408" y="1396"/>
                      <a:pt x="404" y="1405"/>
                    </a:cubicBezTo>
                    <a:cubicBezTo>
                      <a:pt x="401" y="1413"/>
                      <a:pt x="396" y="1422"/>
                      <a:pt x="389" y="1429"/>
                    </a:cubicBezTo>
                    <a:cubicBezTo>
                      <a:pt x="382" y="1435"/>
                      <a:pt x="373" y="1440"/>
                      <a:pt x="362" y="1442"/>
                    </a:cubicBezTo>
                    <a:cubicBezTo>
                      <a:pt x="350" y="1444"/>
                      <a:pt x="341" y="1441"/>
                      <a:pt x="334" y="1436"/>
                    </a:cubicBezTo>
                    <a:cubicBezTo>
                      <a:pt x="327" y="1431"/>
                      <a:pt x="321" y="1423"/>
                      <a:pt x="317" y="1415"/>
                    </a:cubicBezTo>
                    <a:cubicBezTo>
                      <a:pt x="313" y="1407"/>
                      <a:pt x="310" y="1399"/>
                      <a:pt x="308" y="1393"/>
                    </a:cubicBezTo>
                    <a:cubicBezTo>
                      <a:pt x="307" y="1386"/>
                      <a:pt x="306" y="1382"/>
                      <a:pt x="306" y="1381"/>
                    </a:cubicBezTo>
                    <a:cubicBezTo>
                      <a:pt x="306" y="982"/>
                      <a:pt x="306" y="982"/>
                      <a:pt x="306" y="982"/>
                    </a:cubicBezTo>
                    <a:cubicBezTo>
                      <a:pt x="306" y="981"/>
                      <a:pt x="306" y="978"/>
                      <a:pt x="306" y="974"/>
                    </a:cubicBezTo>
                    <a:cubicBezTo>
                      <a:pt x="306" y="970"/>
                      <a:pt x="305" y="965"/>
                      <a:pt x="304" y="960"/>
                    </a:cubicBezTo>
                    <a:cubicBezTo>
                      <a:pt x="302" y="955"/>
                      <a:pt x="300" y="950"/>
                      <a:pt x="296" y="946"/>
                    </a:cubicBezTo>
                    <a:cubicBezTo>
                      <a:pt x="292" y="943"/>
                      <a:pt x="287" y="941"/>
                      <a:pt x="279" y="941"/>
                    </a:cubicBezTo>
                    <a:cubicBezTo>
                      <a:pt x="272" y="942"/>
                      <a:pt x="267" y="945"/>
                      <a:pt x="263" y="949"/>
                    </a:cubicBezTo>
                    <a:cubicBezTo>
                      <a:pt x="259" y="954"/>
                      <a:pt x="256" y="959"/>
                      <a:pt x="255" y="964"/>
                    </a:cubicBezTo>
                    <a:cubicBezTo>
                      <a:pt x="253" y="970"/>
                      <a:pt x="253" y="975"/>
                      <a:pt x="253" y="979"/>
                    </a:cubicBezTo>
                    <a:cubicBezTo>
                      <a:pt x="253" y="984"/>
                      <a:pt x="253" y="986"/>
                      <a:pt x="253" y="987"/>
                    </a:cubicBezTo>
                    <a:cubicBezTo>
                      <a:pt x="253" y="1388"/>
                      <a:pt x="253" y="1388"/>
                      <a:pt x="253" y="1388"/>
                    </a:cubicBezTo>
                    <a:cubicBezTo>
                      <a:pt x="253" y="1389"/>
                      <a:pt x="253" y="1394"/>
                      <a:pt x="251" y="1401"/>
                    </a:cubicBezTo>
                    <a:cubicBezTo>
                      <a:pt x="249" y="1408"/>
                      <a:pt x="246" y="1417"/>
                      <a:pt x="242" y="1426"/>
                    </a:cubicBezTo>
                    <a:cubicBezTo>
                      <a:pt x="238" y="1435"/>
                      <a:pt x="232" y="1444"/>
                      <a:pt x="225" y="1451"/>
                    </a:cubicBezTo>
                    <a:cubicBezTo>
                      <a:pt x="217" y="1458"/>
                      <a:pt x="208" y="1464"/>
                      <a:pt x="196" y="1466"/>
                    </a:cubicBezTo>
                    <a:cubicBezTo>
                      <a:pt x="185" y="1467"/>
                      <a:pt x="176" y="1465"/>
                      <a:pt x="168" y="1460"/>
                    </a:cubicBezTo>
                    <a:cubicBezTo>
                      <a:pt x="161" y="1455"/>
                      <a:pt x="156" y="1448"/>
                      <a:pt x="152" y="1440"/>
                    </a:cubicBezTo>
                    <a:cubicBezTo>
                      <a:pt x="148" y="1432"/>
                      <a:pt x="146" y="1425"/>
                      <a:pt x="144" y="1418"/>
                    </a:cubicBezTo>
                    <a:cubicBezTo>
                      <a:pt x="143" y="1412"/>
                      <a:pt x="142" y="1408"/>
                      <a:pt x="142" y="1407"/>
                    </a:cubicBezTo>
                    <a:cubicBezTo>
                      <a:pt x="140" y="511"/>
                      <a:pt x="140" y="511"/>
                      <a:pt x="140" y="511"/>
                    </a:cubicBezTo>
                    <a:cubicBezTo>
                      <a:pt x="139" y="510"/>
                      <a:pt x="139" y="508"/>
                      <a:pt x="139" y="505"/>
                    </a:cubicBezTo>
                    <a:cubicBezTo>
                      <a:pt x="139" y="503"/>
                      <a:pt x="138" y="499"/>
                      <a:pt x="137" y="495"/>
                    </a:cubicBezTo>
                    <a:cubicBezTo>
                      <a:pt x="136" y="492"/>
                      <a:pt x="134" y="488"/>
                      <a:pt x="132" y="486"/>
                    </a:cubicBezTo>
                    <a:cubicBezTo>
                      <a:pt x="129" y="483"/>
                      <a:pt x="125" y="481"/>
                      <a:pt x="121" y="481"/>
                    </a:cubicBezTo>
                    <a:cubicBezTo>
                      <a:pt x="116" y="482"/>
                      <a:pt x="112" y="483"/>
                      <a:pt x="109" y="486"/>
                    </a:cubicBezTo>
                    <a:cubicBezTo>
                      <a:pt x="106" y="488"/>
                      <a:pt x="104" y="492"/>
                      <a:pt x="103" y="495"/>
                    </a:cubicBezTo>
                    <a:cubicBezTo>
                      <a:pt x="101" y="498"/>
                      <a:pt x="100" y="502"/>
                      <a:pt x="99" y="504"/>
                    </a:cubicBezTo>
                    <a:cubicBezTo>
                      <a:pt x="99" y="507"/>
                      <a:pt x="99" y="508"/>
                      <a:pt x="98" y="509"/>
                    </a:cubicBezTo>
                    <a:cubicBezTo>
                      <a:pt x="100" y="878"/>
                      <a:pt x="100" y="878"/>
                      <a:pt x="100" y="878"/>
                    </a:cubicBezTo>
                    <a:cubicBezTo>
                      <a:pt x="100" y="879"/>
                      <a:pt x="99" y="882"/>
                      <a:pt x="98" y="887"/>
                    </a:cubicBezTo>
                    <a:cubicBezTo>
                      <a:pt x="97" y="892"/>
                      <a:pt x="94" y="898"/>
                      <a:pt x="91" y="904"/>
                    </a:cubicBezTo>
                    <a:cubicBezTo>
                      <a:pt x="88" y="910"/>
                      <a:pt x="83" y="916"/>
                      <a:pt x="76" y="921"/>
                    </a:cubicBezTo>
                    <a:cubicBezTo>
                      <a:pt x="70" y="926"/>
                      <a:pt x="62" y="929"/>
                      <a:pt x="51" y="930"/>
                    </a:cubicBezTo>
                    <a:cubicBezTo>
                      <a:pt x="41" y="931"/>
                      <a:pt x="33" y="929"/>
                      <a:pt x="26" y="926"/>
                    </a:cubicBezTo>
                    <a:cubicBezTo>
                      <a:pt x="20" y="923"/>
                      <a:pt x="15" y="918"/>
                      <a:pt x="11" y="913"/>
                    </a:cubicBezTo>
                    <a:cubicBezTo>
                      <a:pt x="8" y="907"/>
                      <a:pt x="6" y="902"/>
                      <a:pt x="4" y="898"/>
                    </a:cubicBezTo>
                    <a:cubicBezTo>
                      <a:pt x="3" y="894"/>
                      <a:pt x="2" y="891"/>
                      <a:pt x="2" y="890"/>
                    </a:cubicBezTo>
                    <a:cubicBezTo>
                      <a:pt x="2" y="885"/>
                      <a:pt x="2" y="858"/>
                      <a:pt x="2" y="819"/>
                    </a:cubicBezTo>
                    <a:cubicBezTo>
                      <a:pt x="2" y="779"/>
                      <a:pt x="1" y="727"/>
                      <a:pt x="1" y="673"/>
                    </a:cubicBezTo>
                    <a:cubicBezTo>
                      <a:pt x="1" y="619"/>
                      <a:pt x="1" y="564"/>
                      <a:pt x="0" y="516"/>
                    </a:cubicBezTo>
                    <a:cubicBezTo>
                      <a:pt x="0" y="468"/>
                      <a:pt x="0" y="429"/>
                      <a:pt x="0" y="409"/>
                    </a:cubicBezTo>
                    <a:cubicBezTo>
                      <a:pt x="0" y="387"/>
                      <a:pt x="4" y="370"/>
                      <a:pt x="11" y="357"/>
                    </a:cubicBezTo>
                    <a:cubicBezTo>
                      <a:pt x="19" y="344"/>
                      <a:pt x="28" y="334"/>
                      <a:pt x="39" y="328"/>
                    </a:cubicBezTo>
                    <a:cubicBezTo>
                      <a:pt x="50" y="321"/>
                      <a:pt x="61" y="317"/>
                      <a:pt x="72" y="314"/>
                    </a:cubicBezTo>
                    <a:cubicBezTo>
                      <a:pt x="82" y="312"/>
                      <a:pt x="92" y="311"/>
                      <a:pt x="98" y="311"/>
                    </a:cubicBezTo>
                    <a:cubicBezTo>
                      <a:pt x="99" y="311"/>
                      <a:pt x="101" y="311"/>
                      <a:pt x="102" y="311"/>
                    </a:cubicBezTo>
                    <a:cubicBezTo>
                      <a:pt x="103" y="311"/>
                      <a:pt x="104" y="311"/>
                      <a:pt x="104" y="311"/>
                    </a:cubicBezTo>
                    <a:cubicBezTo>
                      <a:pt x="105" y="311"/>
                      <a:pt x="106" y="311"/>
                      <a:pt x="106" y="311"/>
                    </a:cubicBezTo>
                    <a:cubicBezTo>
                      <a:pt x="107" y="311"/>
                      <a:pt x="107" y="311"/>
                      <a:pt x="107" y="311"/>
                    </a:cubicBezTo>
                    <a:cubicBezTo>
                      <a:pt x="210" y="309"/>
                      <a:pt x="210" y="309"/>
                      <a:pt x="210" y="309"/>
                    </a:cubicBezTo>
                    <a:cubicBezTo>
                      <a:pt x="200" y="302"/>
                      <a:pt x="190" y="293"/>
                      <a:pt x="182" y="284"/>
                    </a:cubicBezTo>
                    <a:cubicBezTo>
                      <a:pt x="173" y="274"/>
                      <a:pt x="166" y="263"/>
                      <a:pt x="160" y="251"/>
                    </a:cubicBezTo>
                    <a:cubicBezTo>
                      <a:pt x="154" y="238"/>
                      <a:pt x="149" y="225"/>
                      <a:pt x="145" y="211"/>
                    </a:cubicBezTo>
                    <a:cubicBezTo>
                      <a:pt x="142" y="197"/>
                      <a:pt x="140" y="182"/>
                      <a:pt x="140" y="167"/>
                    </a:cubicBezTo>
                    <a:cubicBezTo>
                      <a:pt x="140" y="144"/>
                      <a:pt x="144" y="122"/>
                      <a:pt x="151" y="102"/>
                    </a:cubicBezTo>
                    <a:cubicBezTo>
                      <a:pt x="158" y="82"/>
                      <a:pt x="168" y="64"/>
                      <a:pt x="181" y="49"/>
                    </a:cubicBezTo>
                    <a:cubicBezTo>
                      <a:pt x="193" y="34"/>
                      <a:pt x="208" y="21"/>
                      <a:pt x="225" y="13"/>
                    </a:cubicBezTo>
                    <a:cubicBezTo>
                      <a:pt x="241" y="5"/>
                      <a:pt x="260" y="0"/>
                      <a:pt x="279" y="0"/>
                    </a:cubicBezTo>
                    <a:close/>
                  </a:path>
                </a:pathLst>
              </a:custGeom>
              <a:solidFill>
                <a:srgbClr val="A0CDE4"/>
              </a:solidFill>
              <a:ln w="9525">
                <a:solidFill>
                  <a:srgbClr val="A0CDE4"/>
                </a:solidFill>
                <a:round/>
                <a:headEnd/>
                <a:tailEnd/>
              </a:ln>
            </p:spPr>
            <p:txBody>
              <a:bodyPr vert="horz" wrap="square" lIns="91440" tIns="45720" rIns="91440" bIns="45720" numCol="1" anchor="t" anchorCtr="0" compatLnSpc="1">
                <a:prstTxWarp prst="textNoShape">
                  <a:avLst/>
                </a:prstTxWarp>
              </a:bodyPr>
              <a:lstStyle/>
              <a:p>
                <a:endParaRPr lang="de-DE"/>
              </a:p>
            </p:txBody>
          </p:sp>
        </p:grpSp>
      </p:grpSp>
      <p:grpSp>
        <p:nvGrpSpPr>
          <p:cNvPr id="93" name="Gruppieren 35"/>
          <p:cNvGrpSpPr/>
          <p:nvPr/>
        </p:nvGrpSpPr>
        <p:grpSpPr bwMode="gray">
          <a:xfrm>
            <a:off x="2861405" y="3919480"/>
            <a:ext cx="871998" cy="796217"/>
            <a:chOff x="6466460" y="4087859"/>
            <a:chExt cx="871998" cy="796217"/>
          </a:xfrm>
        </p:grpSpPr>
        <p:pic>
          <p:nvPicPr>
            <p:cNvPr id="94" name="Picture 1" descr="c:\Documents and Settings\n6r130\My Documents\CrypTool Miscs\schloss.png"/>
            <p:cNvPicPr>
              <a:picLocks noChangeAspect="1" noChangeArrowheads="1"/>
            </p:cNvPicPr>
            <p:nvPr/>
          </p:nvPicPr>
          <p:blipFill>
            <a:blip r:embed="rId4" cstate="print"/>
            <a:srcRect b="52693"/>
            <a:stretch>
              <a:fillRect/>
            </a:stretch>
          </p:blipFill>
          <p:spPr bwMode="gray">
            <a:xfrm>
              <a:off x="6796207" y="4087859"/>
              <a:ext cx="542251" cy="421217"/>
            </a:xfrm>
            <a:prstGeom prst="rect">
              <a:avLst/>
            </a:prstGeom>
            <a:noFill/>
          </p:spPr>
        </p:pic>
        <p:pic>
          <p:nvPicPr>
            <p:cNvPr id="95" name="Picture 1" descr="c:\Documents and Settings\n6r130\My Documents\CrypTool Miscs\schloss.png"/>
            <p:cNvPicPr>
              <a:picLocks noChangeAspect="1" noChangeArrowheads="1"/>
            </p:cNvPicPr>
            <p:nvPr/>
          </p:nvPicPr>
          <p:blipFill>
            <a:blip r:embed="rId4" cstate="print"/>
            <a:srcRect t="47306"/>
            <a:stretch>
              <a:fillRect/>
            </a:stretch>
          </p:blipFill>
          <p:spPr bwMode="gray">
            <a:xfrm>
              <a:off x="6466460" y="4414893"/>
              <a:ext cx="542251" cy="469183"/>
            </a:xfrm>
            <a:prstGeom prst="rect">
              <a:avLst/>
            </a:prstGeom>
            <a:noFill/>
          </p:spPr>
        </p:pic>
        <p:pic>
          <p:nvPicPr>
            <p:cNvPr id="96" name="Picture 2" descr="C:\Documents and Settings\n6r130\FRONT_KEY.png"/>
            <p:cNvPicPr>
              <a:picLocks noChangeAspect="1" noChangeArrowheads="1"/>
            </p:cNvPicPr>
            <p:nvPr/>
          </p:nvPicPr>
          <p:blipFill>
            <a:blip r:embed="rId5" cstate="print">
              <a:lum bright="-20000" contrast="-100000"/>
            </a:blip>
            <a:srcRect b="51990"/>
            <a:stretch>
              <a:fillRect/>
            </a:stretch>
          </p:blipFill>
          <p:spPr bwMode="gray">
            <a:xfrm rot="10800000">
              <a:off x="6661190" y="4552244"/>
              <a:ext cx="167290" cy="200730"/>
            </a:xfrm>
            <a:prstGeom prst="rect">
              <a:avLst/>
            </a:prstGeom>
            <a:noFill/>
            <a:effectLst/>
          </p:spPr>
        </p:pic>
      </p:grpSp>
      <p:grpSp>
        <p:nvGrpSpPr>
          <p:cNvPr id="97" name="Gruppieren 35"/>
          <p:cNvGrpSpPr/>
          <p:nvPr/>
        </p:nvGrpSpPr>
        <p:grpSpPr bwMode="gray">
          <a:xfrm>
            <a:off x="2861405" y="3932006"/>
            <a:ext cx="871998" cy="796217"/>
            <a:chOff x="6466460" y="4087859"/>
            <a:chExt cx="871998" cy="796217"/>
          </a:xfrm>
        </p:grpSpPr>
        <p:pic>
          <p:nvPicPr>
            <p:cNvPr id="98" name="Picture 1" descr="c:\Documents and Settings\n6r130\My Documents\CrypTool Miscs\schloss.png"/>
            <p:cNvPicPr>
              <a:picLocks noChangeAspect="1" noChangeArrowheads="1"/>
            </p:cNvPicPr>
            <p:nvPr/>
          </p:nvPicPr>
          <p:blipFill>
            <a:blip r:embed="rId4" cstate="print"/>
            <a:srcRect b="52693"/>
            <a:stretch>
              <a:fillRect/>
            </a:stretch>
          </p:blipFill>
          <p:spPr bwMode="gray">
            <a:xfrm>
              <a:off x="6796207" y="4087859"/>
              <a:ext cx="542251" cy="421217"/>
            </a:xfrm>
            <a:prstGeom prst="rect">
              <a:avLst/>
            </a:prstGeom>
            <a:noFill/>
          </p:spPr>
        </p:pic>
        <p:pic>
          <p:nvPicPr>
            <p:cNvPr id="99" name="Picture 1" descr="c:\Documents and Settings\n6r130\My Documents\CrypTool Miscs\schloss.png"/>
            <p:cNvPicPr>
              <a:picLocks noChangeAspect="1" noChangeArrowheads="1"/>
            </p:cNvPicPr>
            <p:nvPr/>
          </p:nvPicPr>
          <p:blipFill>
            <a:blip r:embed="rId4" cstate="print"/>
            <a:srcRect t="47306"/>
            <a:stretch>
              <a:fillRect/>
            </a:stretch>
          </p:blipFill>
          <p:spPr bwMode="gray">
            <a:xfrm>
              <a:off x="6466460" y="4414893"/>
              <a:ext cx="542251" cy="469183"/>
            </a:xfrm>
            <a:prstGeom prst="rect">
              <a:avLst/>
            </a:prstGeom>
            <a:noFill/>
          </p:spPr>
        </p:pic>
        <p:pic>
          <p:nvPicPr>
            <p:cNvPr id="100" name="Picture 2" descr="C:\Documents and Settings\n6r130\FRONT_KEY.png"/>
            <p:cNvPicPr>
              <a:picLocks noChangeAspect="1" noChangeArrowheads="1"/>
            </p:cNvPicPr>
            <p:nvPr/>
          </p:nvPicPr>
          <p:blipFill>
            <a:blip r:embed="rId5" cstate="print">
              <a:lum bright="-20000" contrast="-100000"/>
            </a:blip>
            <a:srcRect b="51990"/>
            <a:stretch>
              <a:fillRect/>
            </a:stretch>
          </p:blipFill>
          <p:spPr bwMode="gray">
            <a:xfrm rot="10800000">
              <a:off x="6661190" y="4552244"/>
              <a:ext cx="167290" cy="200730"/>
            </a:xfrm>
            <a:prstGeom prst="rect">
              <a:avLst/>
            </a:prstGeom>
            <a:noFill/>
            <a:effectLst/>
          </p:spPr>
        </p:pic>
      </p:grpSp>
      <p:grpSp>
        <p:nvGrpSpPr>
          <p:cNvPr id="7" name="Gruppieren 64"/>
          <p:cNvGrpSpPr/>
          <p:nvPr/>
        </p:nvGrpSpPr>
        <p:grpSpPr bwMode="gray">
          <a:xfrm>
            <a:off x="6118843" y="3733255"/>
            <a:ext cx="1291413" cy="1641386"/>
            <a:chOff x="7739062" y="3733255"/>
            <a:chExt cx="1291413" cy="1641386"/>
          </a:xfrm>
        </p:grpSpPr>
        <p:pic>
          <p:nvPicPr>
            <p:cNvPr id="54" name="Picture 22"/>
            <p:cNvPicPr>
              <a:picLocks noChangeAspect="1" noChangeArrowheads="1"/>
            </p:cNvPicPr>
            <p:nvPr/>
          </p:nvPicPr>
          <p:blipFill>
            <a:blip r:embed="rId3" cstate="print">
              <a:lum bright="20000"/>
            </a:blip>
            <a:srcRect/>
            <a:stretch>
              <a:fillRect/>
            </a:stretch>
          </p:blipFill>
          <p:spPr bwMode="gray">
            <a:xfrm>
              <a:off x="7739062" y="4761236"/>
              <a:ext cx="1291413" cy="613405"/>
            </a:xfrm>
            <a:prstGeom prst="rect">
              <a:avLst/>
            </a:prstGeom>
            <a:noFill/>
            <a:ln w="9525">
              <a:noFill/>
              <a:miter lim="800000"/>
              <a:headEnd/>
              <a:tailEnd/>
            </a:ln>
            <a:effectLst/>
          </p:spPr>
        </p:pic>
        <p:grpSp>
          <p:nvGrpSpPr>
            <p:cNvPr id="8" name="Gruppieren 54"/>
            <p:cNvGrpSpPr/>
            <p:nvPr/>
          </p:nvGrpSpPr>
          <p:grpSpPr bwMode="gray">
            <a:xfrm flipH="1">
              <a:off x="8098614" y="3733255"/>
              <a:ext cx="598486" cy="1377908"/>
              <a:chOff x="-2763838" y="1373188"/>
              <a:chExt cx="2389188" cy="5500688"/>
            </a:xfrm>
          </p:grpSpPr>
          <p:sp>
            <p:nvSpPr>
              <p:cNvPr id="56" name="Freeform 8"/>
              <p:cNvSpPr>
                <a:spLocks/>
              </p:cNvSpPr>
              <p:nvPr/>
            </p:nvSpPr>
            <p:spPr bwMode="gray">
              <a:xfrm>
                <a:off x="-1150938" y="3089276"/>
                <a:ext cx="558800" cy="1620838"/>
              </a:xfrm>
              <a:custGeom>
                <a:avLst/>
                <a:gdLst/>
                <a:ahLst/>
                <a:cxnLst>
                  <a:cxn ang="0">
                    <a:pos x="132" y="424"/>
                  </a:cxn>
                  <a:cxn ang="0">
                    <a:pos x="122" y="410"/>
                  </a:cxn>
                  <a:cxn ang="0">
                    <a:pos x="117" y="397"/>
                  </a:cxn>
                  <a:cxn ang="0">
                    <a:pos x="116" y="390"/>
                  </a:cxn>
                  <a:cxn ang="0">
                    <a:pos x="116" y="34"/>
                  </a:cxn>
                  <a:cxn ang="0">
                    <a:pos x="115" y="29"/>
                  </a:cxn>
                  <a:cxn ang="0">
                    <a:pos x="113" y="21"/>
                  </a:cxn>
                  <a:cxn ang="0">
                    <a:pos x="107" y="13"/>
                  </a:cxn>
                  <a:cxn ang="0">
                    <a:pos x="98" y="9"/>
                  </a:cxn>
                  <a:cxn ang="0">
                    <a:pos x="0" y="0"/>
                  </a:cxn>
                  <a:cxn ang="0">
                    <a:pos x="9" y="4"/>
                  </a:cxn>
                  <a:cxn ang="0">
                    <a:pos x="15" y="12"/>
                  </a:cxn>
                  <a:cxn ang="0">
                    <a:pos x="17" y="20"/>
                  </a:cxn>
                  <a:cxn ang="0">
                    <a:pos x="18" y="24"/>
                  </a:cxn>
                  <a:cxn ang="0">
                    <a:pos x="18" y="373"/>
                  </a:cxn>
                  <a:cxn ang="0">
                    <a:pos x="19" y="379"/>
                  </a:cxn>
                  <a:cxn ang="0">
                    <a:pos x="24" y="392"/>
                  </a:cxn>
                  <a:cxn ang="0">
                    <a:pos x="34" y="406"/>
                  </a:cxn>
                  <a:cxn ang="0">
                    <a:pos x="51" y="414"/>
                  </a:cxn>
                  <a:cxn ang="0">
                    <a:pos x="149" y="432"/>
                  </a:cxn>
                  <a:cxn ang="0">
                    <a:pos x="132" y="424"/>
                  </a:cxn>
                </a:cxnLst>
                <a:rect l="0" t="0" r="r" b="b"/>
                <a:pathLst>
                  <a:path w="149" h="432">
                    <a:moveTo>
                      <a:pt x="132" y="424"/>
                    </a:moveTo>
                    <a:cubicBezTo>
                      <a:pt x="128" y="420"/>
                      <a:pt x="124" y="415"/>
                      <a:pt x="122" y="410"/>
                    </a:cubicBezTo>
                    <a:cubicBezTo>
                      <a:pt x="119" y="405"/>
                      <a:pt x="118" y="401"/>
                      <a:pt x="117" y="397"/>
                    </a:cubicBezTo>
                    <a:cubicBezTo>
                      <a:pt x="116" y="393"/>
                      <a:pt x="116" y="391"/>
                      <a:pt x="116" y="390"/>
                    </a:cubicBezTo>
                    <a:cubicBezTo>
                      <a:pt x="116" y="34"/>
                      <a:pt x="116" y="34"/>
                      <a:pt x="116" y="34"/>
                    </a:cubicBezTo>
                    <a:cubicBezTo>
                      <a:pt x="116" y="33"/>
                      <a:pt x="116" y="32"/>
                      <a:pt x="115" y="29"/>
                    </a:cubicBezTo>
                    <a:cubicBezTo>
                      <a:pt x="115" y="27"/>
                      <a:pt x="114" y="24"/>
                      <a:pt x="113" y="21"/>
                    </a:cubicBezTo>
                    <a:cubicBezTo>
                      <a:pt x="112" y="19"/>
                      <a:pt x="110" y="16"/>
                      <a:pt x="107" y="13"/>
                    </a:cubicBezTo>
                    <a:cubicBezTo>
                      <a:pt x="105" y="11"/>
                      <a:pt x="102" y="10"/>
                      <a:pt x="98" y="9"/>
                    </a:cubicBezTo>
                    <a:cubicBezTo>
                      <a:pt x="0" y="0"/>
                      <a:pt x="0" y="0"/>
                      <a:pt x="0" y="0"/>
                    </a:cubicBezTo>
                    <a:cubicBezTo>
                      <a:pt x="4" y="0"/>
                      <a:pt x="7" y="2"/>
                      <a:pt x="9" y="4"/>
                    </a:cubicBezTo>
                    <a:cubicBezTo>
                      <a:pt x="12" y="6"/>
                      <a:pt x="13" y="9"/>
                      <a:pt x="15" y="12"/>
                    </a:cubicBezTo>
                    <a:cubicBezTo>
                      <a:pt x="16" y="15"/>
                      <a:pt x="17" y="17"/>
                      <a:pt x="17" y="20"/>
                    </a:cubicBezTo>
                    <a:cubicBezTo>
                      <a:pt x="18" y="22"/>
                      <a:pt x="18" y="23"/>
                      <a:pt x="18" y="24"/>
                    </a:cubicBezTo>
                    <a:cubicBezTo>
                      <a:pt x="18" y="373"/>
                      <a:pt x="18" y="373"/>
                      <a:pt x="18" y="373"/>
                    </a:cubicBezTo>
                    <a:cubicBezTo>
                      <a:pt x="18" y="373"/>
                      <a:pt x="18" y="376"/>
                      <a:pt x="19" y="379"/>
                    </a:cubicBezTo>
                    <a:cubicBezTo>
                      <a:pt x="20" y="383"/>
                      <a:pt x="22" y="388"/>
                      <a:pt x="24" y="392"/>
                    </a:cubicBezTo>
                    <a:cubicBezTo>
                      <a:pt x="27" y="397"/>
                      <a:pt x="30" y="402"/>
                      <a:pt x="34" y="406"/>
                    </a:cubicBezTo>
                    <a:cubicBezTo>
                      <a:pt x="38" y="410"/>
                      <a:pt x="44" y="413"/>
                      <a:pt x="51" y="414"/>
                    </a:cubicBezTo>
                    <a:cubicBezTo>
                      <a:pt x="149" y="432"/>
                      <a:pt x="149" y="432"/>
                      <a:pt x="149" y="432"/>
                    </a:cubicBezTo>
                    <a:cubicBezTo>
                      <a:pt x="142" y="431"/>
                      <a:pt x="136" y="428"/>
                      <a:pt x="132" y="424"/>
                    </a:cubicBezTo>
                    <a:close/>
                  </a:path>
                </a:pathLst>
              </a:custGeom>
              <a:solidFill>
                <a:srgbClr val="2F6585"/>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7" name="Freeform 9"/>
              <p:cNvSpPr>
                <a:spLocks/>
              </p:cNvSpPr>
              <p:nvPr/>
            </p:nvSpPr>
            <p:spPr bwMode="gray">
              <a:xfrm>
                <a:off x="-1698626" y="4829176"/>
                <a:ext cx="573088" cy="1946275"/>
              </a:xfrm>
              <a:custGeom>
                <a:avLst/>
                <a:gdLst/>
                <a:ahLst/>
                <a:cxnLst>
                  <a:cxn ang="0">
                    <a:pos x="134" y="506"/>
                  </a:cxn>
                  <a:cxn ang="0">
                    <a:pos x="123" y="486"/>
                  </a:cxn>
                  <a:cxn ang="0">
                    <a:pos x="117" y="468"/>
                  </a:cxn>
                  <a:cxn ang="0">
                    <a:pos x="115" y="459"/>
                  </a:cxn>
                  <a:cxn ang="0">
                    <a:pos x="115" y="60"/>
                  </a:cxn>
                  <a:cxn ang="0">
                    <a:pos x="115" y="53"/>
                  </a:cxn>
                  <a:cxn ang="0">
                    <a:pos x="113" y="41"/>
                  </a:cxn>
                  <a:cxn ang="0">
                    <a:pos x="108" y="28"/>
                  </a:cxn>
                  <a:cxn ang="0">
                    <a:pos x="96" y="20"/>
                  </a:cxn>
                  <a:cxn ang="0">
                    <a:pos x="0" y="0"/>
                  </a:cxn>
                  <a:cxn ang="0">
                    <a:pos x="12" y="8"/>
                  </a:cxn>
                  <a:cxn ang="0">
                    <a:pos x="18" y="21"/>
                  </a:cxn>
                  <a:cxn ang="0">
                    <a:pos x="19" y="33"/>
                  </a:cxn>
                  <a:cxn ang="0">
                    <a:pos x="19" y="39"/>
                  </a:cxn>
                  <a:cxn ang="0">
                    <a:pos x="20" y="430"/>
                  </a:cxn>
                  <a:cxn ang="0">
                    <a:pos x="22" y="439"/>
                  </a:cxn>
                  <a:cxn ang="0">
                    <a:pos x="28" y="457"/>
                  </a:cxn>
                  <a:cxn ang="0">
                    <a:pos x="39" y="476"/>
                  </a:cxn>
                  <a:cxn ang="0">
                    <a:pos x="58" y="489"/>
                  </a:cxn>
                  <a:cxn ang="0">
                    <a:pos x="153" y="519"/>
                  </a:cxn>
                  <a:cxn ang="0">
                    <a:pos x="134" y="506"/>
                  </a:cxn>
                </a:cxnLst>
                <a:rect l="0" t="0" r="r" b="b"/>
                <a:pathLst>
                  <a:path w="153" h="519">
                    <a:moveTo>
                      <a:pt x="134" y="506"/>
                    </a:moveTo>
                    <a:cubicBezTo>
                      <a:pt x="129" y="500"/>
                      <a:pt x="126" y="493"/>
                      <a:pt x="123" y="486"/>
                    </a:cubicBezTo>
                    <a:cubicBezTo>
                      <a:pt x="120" y="480"/>
                      <a:pt x="118" y="473"/>
                      <a:pt x="117" y="468"/>
                    </a:cubicBezTo>
                    <a:cubicBezTo>
                      <a:pt x="115" y="463"/>
                      <a:pt x="115" y="460"/>
                      <a:pt x="115" y="459"/>
                    </a:cubicBezTo>
                    <a:cubicBezTo>
                      <a:pt x="115" y="60"/>
                      <a:pt x="115" y="60"/>
                      <a:pt x="115" y="60"/>
                    </a:cubicBezTo>
                    <a:cubicBezTo>
                      <a:pt x="115" y="59"/>
                      <a:pt x="115" y="57"/>
                      <a:pt x="115" y="53"/>
                    </a:cubicBezTo>
                    <a:cubicBezTo>
                      <a:pt x="115" y="50"/>
                      <a:pt x="114" y="45"/>
                      <a:pt x="113" y="41"/>
                    </a:cubicBezTo>
                    <a:cubicBezTo>
                      <a:pt x="112" y="36"/>
                      <a:pt x="111" y="31"/>
                      <a:pt x="108" y="28"/>
                    </a:cubicBezTo>
                    <a:cubicBezTo>
                      <a:pt x="105" y="24"/>
                      <a:pt x="101" y="21"/>
                      <a:pt x="96" y="20"/>
                    </a:cubicBezTo>
                    <a:cubicBezTo>
                      <a:pt x="0" y="0"/>
                      <a:pt x="0" y="0"/>
                      <a:pt x="0" y="0"/>
                    </a:cubicBezTo>
                    <a:cubicBezTo>
                      <a:pt x="6" y="1"/>
                      <a:pt x="9" y="4"/>
                      <a:pt x="12" y="8"/>
                    </a:cubicBezTo>
                    <a:cubicBezTo>
                      <a:pt x="15" y="11"/>
                      <a:pt x="17" y="16"/>
                      <a:pt x="18" y="21"/>
                    </a:cubicBezTo>
                    <a:cubicBezTo>
                      <a:pt x="19" y="25"/>
                      <a:pt x="19" y="30"/>
                      <a:pt x="19" y="33"/>
                    </a:cubicBezTo>
                    <a:cubicBezTo>
                      <a:pt x="19" y="36"/>
                      <a:pt x="19" y="39"/>
                      <a:pt x="19" y="39"/>
                    </a:cubicBezTo>
                    <a:cubicBezTo>
                      <a:pt x="20" y="430"/>
                      <a:pt x="20" y="430"/>
                      <a:pt x="20" y="430"/>
                    </a:cubicBezTo>
                    <a:cubicBezTo>
                      <a:pt x="20" y="431"/>
                      <a:pt x="20" y="434"/>
                      <a:pt x="22" y="439"/>
                    </a:cubicBezTo>
                    <a:cubicBezTo>
                      <a:pt x="23" y="444"/>
                      <a:pt x="25" y="450"/>
                      <a:pt x="28" y="457"/>
                    </a:cubicBezTo>
                    <a:cubicBezTo>
                      <a:pt x="30" y="463"/>
                      <a:pt x="34" y="470"/>
                      <a:pt x="39" y="476"/>
                    </a:cubicBezTo>
                    <a:cubicBezTo>
                      <a:pt x="44" y="482"/>
                      <a:pt x="50" y="486"/>
                      <a:pt x="58" y="489"/>
                    </a:cubicBezTo>
                    <a:cubicBezTo>
                      <a:pt x="153" y="519"/>
                      <a:pt x="153" y="519"/>
                      <a:pt x="153" y="519"/>
                    </a:cubicBezTo>
                    <a:cubicBezTo>
                      <a:pt x="146" y="516"/>
                      <a:pt x="139" y="512"/>
                      <a:pt x="134" y="506"/>
                    </a:cubicBezTo>
                    <a:close/>
                  </a:path>
                </a:pathLst>
              </a:custGeom>
              <a:solidFill>
                <a:srgbClr val="2F6585"/>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8" name="Freeform 11"/>
              <p:cNvSpPr>
                <a:spLocks/>
              </p:cNvSpPr>
              <p:nvPr/>
            </p:nvSpPr>
            <p:spPr bwMode="gray">
              <a:xfrm>
                <a:off x="-2306638" y="3143251"/>
                <a:ext cx="555625" cy="3719513"/>
              </a:xfrm>
              <a:custGeom>
                <a:avLst/>
                <a:gdLst/>
                <a:ahLst/>
                <a:cxnLst>
                  <a:cxn ang="0">
                    <a:pos x="130" y="979"/>
                  </a:cxn>
                  <a:cxn ang="0">
                    <a:pos x="120" y="961"/>
                  </a:cxn>
                  <a:cxn ang="0">
                    <a:pos x="115" y="944"/>
                  </a:cxn>
                  <a:cxn ang="0">
                    <a:pos x="113" y="935"/>
                  </a:cxn>
                  <a:cxn ang="0">
                    <a:pos x="111" y="39"/>
                  </a:cxn>
                  <a:cxn ang="0">
                    <a:pos x="110" y="34"/>
                  </a:cxn>
                  <a:cxn ang="0">
                    <a:pos x="108" y="24"/>
                  </a:cxn>
                  <a:cxn ang="0">
                    <a:pos x="104" y="15"/>
                  </a:cxn>
                  <a:cxn ang="0">
                    <a:pos x="94" y="10"/>
                  </a:cxn>
                  <a:cxn ang="0">
                    <a:pos x="0" y="0"/>
                  </a:cxn>
                  <a:cxn ang="0">
                    <a:pos x="9" y="5"/>
                  </a:cxn>
                  <a:cxn ang="0">
                    <a:pos x="14" y="14"/>
                  </a:cxn>
                  <a:cxn ang="0">
                    <a:pos x="16" y="23"/>
                  </a:cxn>
                  <a:cxn ang="0">
                    <a:pos x="16" y="28"/>
                  </a:cxn>
                  <a:cxn ang="0">
                    <a:pos x="20" y="905"/>
                  </a:cxn>
                  <a:cxn ang="0">
                    <a:pos x="22" y="913"/>
                  </a:cxn>
                  <a:cxn ang="0">
                    <a:pos x="27" y="930"/>
                  </a:cxn>
                  <a:cxn ang="0">
                    <a:pos x="37" y="949"/>
                  </a:cxn>
                  <a:cxn ang="0">
                    <a:pos x="55" y="961"/>
                  </a:cxn>
                  <a:cxn ang="0">
                    <a:pos x="148" y="992"/>
                  </a:cxn>
                  <a:cxn ang="0">
                    <a:pos x="130" y="979"/>
                  </a:cxn>
                </a:cxnLst>
                <a:rect l="0" t="0" r="r" b="b"/>
                <a:pathLst>
                  <a:path w="148" h="992">
                    <a:moveTo>
                      <a:pt x="130" y="979"/>
                    </a:moveTo>
                    <a:cubicBezTo>
                      <a:pt x="126" y="974"/>
                      <a:pt x="122" y="967"/>
                      <a:pt x="120" y="961"/>
                    </a:cubicBezTo>
                    <a:cubicBezTo>
                      <a:pt x="117" y="955"/>
                      <a:pt x="116" y="948"/>
                      <a:pt x="115" y="944"/>
                    </a:cubicBezTo>
                    <a:cubicBezTo>
                      <a:pt x="114" y="939"/>
                      <a:pt x="113" y="936"/>
                      <a:pt x="113" y="935"/>
                    </a:cubicBezTo>
                    <a:cubicBezTo>
                      <a:pt x="111" y="39"/>
                      <a:pt x="111" y="39"/>
                      <a:pt x="111" y="39"/>
                    </a:cubicBezTo>
                    <a:cubicBezTo>
                      <a:pt x="110" y="38"/>
                      <a:pt x="110" y="37"/>
                      <a:pt x="110" y="34"/>
                    </a:cubicBezTo>
                    <a:cubicBezTo>
                      <a:pt x="110" y="31"/>
                      <a:pt x="109" y="28"/>
                      <a:pt x="108" y="24"/>
                    </a:cubicBezTo>
                    <a:cubicBezTo>
                      <a:pt x="107" y="21"/>
                      <a:pt x="106" y="17"/>
                      <a:pt x="104" y="15"/>
                    </a:cubicBezTo>
                    <a:cubicBezTo>
                      <a:pt x="101" y="12"/>
                      <a:pt x="98" y="10"/>
                      <a:pt x="94" y="10"/>
                    </a:cubicBezTo>
                    <a:cubicBezTo>
                      <a:pt x="0" y="0"/>
                      <a:pt x="0" y="0"/>
                      <a:pt x="0" y="0"/>
                    </a:cubicBezTo>
                    <a:cubicBezTo>
                      <a:pt x="4" y="0"/>
                      <a:pt x="7" y="2"/>
                      <a:pt x="9" y="5"/>
                    </a:cubicBezTo>
                    <a:cubicBezTo>
                      <a:pt x="12" y="7"/>
                      <a:pt x="13" y="11"/>
                      <a:pt x="14" y="14"/>
                    </a:cubicBezTo>
                    <a:cubicBezTo>
                      <a:pt x="15" y="17"/>
                      <a:pt x="16" y="21"/>
                      <a:pt x="16" y="23"/>
                    </a:cubicBezTo>
                    <a:cubicBezTo>
                      <a:pt x="16" y="26"/>
                      <a:pt x="16" y="28"/>
                      <a:pt x="16" y="28"/>
                    </a:cubicBezTo>
                    <a:cubicBezTo>
                      <a:pt x="20" y="905"/>
                      <a:pt x="20" y="905"/>
                      <a:pt x="20" y="905"/>
                    </a:cubicBezTo>
                    <a:cubicBezTo>
                      <a:pt x="20" y="906"/>
                      <a:pt x="21" y="909"/>
                      <a:pt x="22" y="913"/>
                    </a:cubicBezTo>
                    <a:cubicBezTo>
                      <a:pt x="23" y="918"/>
                      <a:pt x="24" y="924"/>
                      <a:pt x="27" y="930"/>
                    </a:cubicBezTo>
                    <a:cubicBezTo>
                      <a:pt x="29" y="937"/>
                      <a:pt x="33" y="943"/>
                      <a:pt x="37" y="949"/>
                    </a:cubicBezTo>
                    <a:cubicBezTo>
                      <a:pt x="42" y="954"/>
                      <a:pt x="48" y="959"/>
                      <a:pt x="55" y="961"/>
                    </a:cubicBezTo>
                    <a:cubicBezTo>
                      <a:pt x="148" y="992"/>
                      <a:pt x="148" y="992"/>
                      <a:pt x="148" y="992"/>
                    </a:cubicBezTo>
                    <a:cubicBezTo>
                      <a:pt x="141" y="990"/>
                      <a:pt x="135" y="985"/>
                      <a:pt x="130" y="979"/>
                    </a:cubicBezTo>
                    <a:close/>
                  </a:path>
                </a:pathLst>
              </a:custGeom>
              <a:solidFill>
                <a:srgbClr val="38779E"/>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9" name="Freeform 12"/>
              <p:cNvSpPr>
                <a:spLocks/>
              </p:cNvSpPr>
              <p:nvPr/>
            </p:nvSpPr>
            <p:spPr bwMode="gray">
              <a:xfrm>
                <a:off x="-2246313" y="1373188"/>
                <a:ext cx="877888" cy="1158875"/>
              </a:xfrm>
              <a:custGeom>
                <a:avLst/>
                <a:gdLst/>
                <a:ahLst/>
                <a:cxnLst>
                  <a:cxn ang="0">
                    <a:pos x="165" y="309"/>
                  </a:cxn>
                  <a:cxn ang="0">
                    <a:pos x="69" y="302"/>
                  </a:cxn>
                  <a:cxn ang="0">
                    <a:pos x="41" y="278"/>
                  </a:cxn>
                  <a:cxn ang="0">
                    <a:pos x="20" y="246"/>
                  </a:cxn>
                  <a:cxn ang="0">
                    <a:pos x="6" y="207"/>
                  </a:cxn>
                  <a:cxn ang="0">
                    <a:pos x="0" y="164"/>
                  </a:cxn>
                  <a:cxn ang="0">
                    <a:pos x="11" y="100"/>
                  </a:cxn>
                  <a:cxn ang="0">
                    <a:pos x="40" y="48"/>
                  </a:cxn>
                  <a:cxn ang="0">
                    <a:pos x="84" y="13"/>
                  </a:cxn>
                  <a:cxn ang="0">
                    <a:pos x="137" y="1"/>
                  </a:cxn>
                  <a:cxn ang="0">
                    <a:pos x="234" y="0"/>
                  </a:cxn>
                  <a:cxn ang="0">
                    <a:pos x="180" y="13"/>
                  </a:cxn>
                  <a:cxn ang="0">
                    <a:pos x="136" y="49"/>
                  </a:cxn>
                  <a:cxn ang="0">
                    <a:pos x="106" y="102"/>
                  </a:cxn>
                  <a:cxn ang="0">
                    <a:pos x="95" y="167"/>
                  </a:cxn>
                  <a:cxn ang="0">
                    <a:pos x="100" y="211"/>
                  </a:cxn>
                  <a:cxn ang="0">
                    <a:pos x="115" y="251"/>
                  </a:cxn>
                  <a:cxn ang="0">
                    <a:pos x="137" y="284"/>
                  </a:cxn>
                  <a:cxn ang="0">
                    <a:pos x="165" y="309"/>
                  </a:cxn>
                </a:cxnLst>
                <a:rect l="0" t="0" r="r" b="b"/>
                <a:pathLst>
                  <a:path w="234" h="309">
                    <a:moveTo>
                      <a:pt x="165" y="309"/>
                    </a:moveTo>
                    <a:cubicBezTo>
                      <a:pt x="69" y="302"/>
                      <a:pt x="69" y="302"/>
                      <a:pt x="69" y="302"/>
                    </a:cubicBezTo>
                    <a:cubicBezTo>
                      <a:pt x="59" y="296"/>
                      <a:pt x="50" y="287"/>
                      <a:pt x="41" y="278"/>
                    </a:cubicBezTo>
                    <a:cubicBezTo>
                      <a:pt x="33" y="268"/>
                      <a:pt x="26" y="258"/>
                      <a:pt x="20" y="246"/>
                    </a:cubicBezTo>
                    <a:cubicBezTo>
                      <a:pt x="14" y="234"/>
                      <a:pt x="9" y="221"/>
                      <a:pt x="6" y="207"/>
                    </a:cubicBezTo>
                    <a:cubicBezTo>
                      <a:pt x="2" y="193"/>
                      <a:pt x="0" y="179"/>
                      <a:pt x="0" y="164"/>
                    </a:cubicBezTo>
                    <a:cubicBezTo>
                      <a:pt x="0" y="141"/>
                      <a:pt x="4" y="120"/>
                      <a:pt x="11" y="100"/>
                    </a:cubicBezTo>
                    <a:cubicBezTo>
                      <a:pt x="18" y="81"/>
                      <a:pt x="28" y="63"/>
                      <a:pt x="40" y="48"/>
                    </a:cubicBezTo>
                    <a:cubicBezTo>
                      <a:pt x="53" y="33"/>
                      <a:pt x="67" y="22"/>
                      <a:pt x="84" y="13"/>
                    </a:cubicBezTo>
                    <a:cubicBezTo>
                      <a:pt x="100" y="5"/>
                      <a:pt x="118" y="1"/>
                      <a:pt x="137" y="1"/>
                    </a:cubicBezTo>
                    <a:cubicBezTo>
                      <a:pt x="234" y="0"/>
                      <a:pt x="234" y="0"/>
                      <a:pt x="234" y="0"/>
                    </a:cubicBezTo>
                    <a:cubicBezTo>
                      <a:pt x="215" y="0"/>
                      <a:pt x="196" y="5"/>
                      <a:pt x="180" y="13"/>
                    </a:cubicBezTo>
                    <a:cubicBezTo>
                      <a:pt x="163" y="21"/>
                      <a:pt x="148" y="34"/>
                      <a:pt x="136" y="49"/>
                    </a:cubicBezTo>
                    <a:cubicBezTo>
                      <a:pt x="123" y="64"/>
                      <a:pt x="113" y="82"/>
                      <a:pt x="106" y="102"/>
                    </a:cubicBezTo>
                    <a:cubicBezTo>
                      <a:pt x="99" y="122"/>
                      <a:pt x="95" y="144"/>
                      <a:pt x="95" y="167"/>
                    </a:cubicBezTo>
                    <a:cubicBezTo>
                      <a:pt x="95" y="182"/>
                      <a:pt x="97" y="197"/>
                      <a:pt x="100" y="211"/>
                    </a:cubicBezTo>
                    <a:cubicBezTo>
                      <a:pt x="104" y="225"/>
                      <a:pt x="109" y="238"/>
                      <a:pt x="115" y="251"/>
                    </a:cubicBezTo>
                    <a:cubicBezTo>
                      <a:pt x="121" y="263"/>
                      <a:pt x="128" y="274"/>
                      <a:pt x="137" y="284"/>
                    </a:cubicBezTo>
                    <a:cubicBezTo>
                      <a:pt x="145" y="293"/>
                      <a:pt x="155" y="302"/>
                      <a:pt x="165" y="309"/>
                    </a:cubicBezTo>
                    <a:close/>
                  </a:path>
                </a:pathLst>
              </a:custGeom>
              <a:solidFill>
                <a:srgbClr val="38779E"/>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0" name="Freeform 13"/>
              <p:cNvSpPr>
                <a:spLocks/>
              </p:cNvSpPr>
              <p:nvPr/>
            </p:nvSpPr>
            <p:spPr bwMode="gray">
              <a:xfrm>
                <a:off x="-2763838" y="2505076"/>
                <a:ext cx="1136650" cy="2354263"/>
              </a:xfrm>
              <a:custGeom>
                <a:avLst/>
                <a:gdLst/>
                <a:ahLst/>
                <a:cxnLst>
                  <a:cxn ang="0">
                    <a:pos x="303" y="7"/>
                  </a:cxn>
                  <a:cxn ang="0">
                    <a:pos x="207" y="0"/>
                  </a:cxn>
                  <a:cxn ang="0">
                    <a:pos x="106" y="3"/>
                  </a:cxn>
                  <a:cxn ang="0">
                    <a:pos x="106" y="3"/>
                  </a:cxn>
                  <a:cxn ang="0">
                    <a:pos x="105" y="3"/>
                  </a:cxn>
                  <a:cxn ang="0">
                    <a:pos x="103" y="3"/>
                  </a:cxn>
                  <a:cxn ang="0">
                    <a:pos x="100" y="3"/>
                  </a:cxn>
                  <a:cxn ang="0">
                    <a:pos x="97" y="3"/>
                  </a:cxn>
                  <a:cxn ang="0">
                    <a:pos x="71" y="6"/>
                  </a:cxn>
                  <a:cxn ang="0">
                    <a:pos x="39" y="19"/>
                  </a:cxn>
                  <a:cxn ang="0">
                    <a:pos x="12" y="47"/>
                  </a:cxn>
                  <a:cxn ang="0">
                    <a:pos x="0" y="98"/>
                  </a:cxn>
                  <a:cxn ang="0">
                    <a:pos x="1" y="203"/>
                  </a:cxn>
                  <a:cxn ang="0">
                    <a:pos x="2" y="357"/>
                  </a:cxn>
                  <a:cxn ang="0">
                    <a:pos x="3" y="499"/>
                  </a:cxn>
                  <a:cxn ang="0">
                    <a:pos x="3" y="569"/>
                  </a:cxn>
                  <a:cxn ang="0">
                    <a:pos x="5" y="575"/>
                  </a:cxn>
                  <a:cxn ang="0">
                    <a:pos x="10" y="587"/>
                  </a:cxn>
                  <a:cxn ang="0">
                    <a:pos x="20" y="599"/>
                  </a:cxn>
                  <a:cxn ang="0">
                    <a:pos x="37" y="608"/>
                  </a:cxn>
                  <a:cxn ang="0">
                    <a:pos x="129" y="628"/>
                  </a:cxn>
                  <a:cxn ang="0">
                    <a:pos x="112" y="619"/>
                  </a:cxn>
                  <a:cxn ang="0">
                    <a:pos x="102" y="606"/>
                  </a:cxn>
                  <a:cxn ang="0">
                    <a:pos x="97" y="594"/>
                  </a:cxn>
                  <a:cxn ang="0">
                    <a:pos x="95" y="588"/>
                  </a:cxn>
                  <a:cxn ang="0">
                    <a:pos x="95" y="517"/>
                  </a:cxn>
                  <a:cxn ang="0">
                    <a:pos x="94" y="371"/>
                  </a:cxn>
                  <a:cxn ang="0">
                    <a:pos x="93" y="214"/>
                  </a:cxn>
                  <a:cxn ang="0">
                    <a:pos x="93" y="107"/>
                  </a:cxn>
                  <a:cxn ang="0">
                    <a:pos x="104" y="55"/>
                  </a:cxn>
                  <a:cxn ang="0">
                    <a:pos x="132" y="26"/>
                  </a:cxn>
                  <a:cxn ang="0">
                    <a:pos x="165" y="12"/>
                  </a:cxn>
                  <a:cxn ang="0">
                    <a:pos x="191" y="9"/>
                  </a:cxn>
                  <a:cxn ang="0">
                    <a:pos x="194" y="9"/>
                  </a:cxn>
                  <a:cxn ang="0">
                    <a:pos x="197" y="9"/>
                  </a:cxn>
                  <a:cxn ang="0">
                    <a:pos x="199" y="9"/>
                  </a:cxn>
                  <a:cxn ang="0">
                    <a:pos x="200" y="9"/>
                  </a:cxn>
                  <a:cxn ang="0">
                    <a:pos x="200" y="9"/>
                  </a:cxn>
                  <a:cxn ang="0">
                    <a:pos x="303" y="7"/>
                  </a:cxn>
                </a:cxnLst>
                <a:rect l="0" t="0" r="r" b="b"/>
                <a:pathLst>
                  <a:path w="303" h="628">
                    <a:moveTo>
                      <a:pt x="303" y="7"/>
                    </a:moveTo>
                    <a:cubicBezTo>
                      <a:pt x="207" y="0"/>
                      <a:pt x="207" y="0"/>
                      <a:pt x="207" y="0"/>
                    </a:cubicBezTo>
                    <a:cubicBezTo>
                      <a:pt x="106" y="3"/>
                      <a:pt x="106" y="3"/>
                      <a:pt x="106" y="3"/>
                    </a:cubicBezTo>
                    <a:cubicBezTo>
                      <a:pt x="106" y="3"/>
                      <a:pt x="106" y="3"/>
                      <a:pt x="106" y="3"/>
                    </a:cubicBezTo>
                    <a:cubicBezTo>
                      <a:pt x="105" y="3"/>
                      <a:pt x="105" y="3"/>
                      <a:pt x="105" y="3"/>
                    </a:cubicBezTo>
                    <a:cubicBezTo>
                      <a:pt x="104" y="3"/>
                      <a:pt x="103" y="3"/>
                      <a:pt x="103" y="3"/>
                    </a:cubicBezTo>
                    <a:cubicBezTo>
                      <a:pt x="102" y="3"/>
                      <a:pt x="101" y="3"/>
                      <a:pt x="100" y="3"/>
                    </a:cubicBezTo>
                    <a:cubicBezTo>
                      <a:pt x="99" y="3"/>
                      <a:pt x="98" y="3"/>
                      <a:pt x="97" y="3"/>
                    </a:cubicBezTo>
                    <a:cubicBezTo>
                      <a:pt x="91" y="3"/>
                      <a:pt x="81" y="4"/>
                      <a:pt x="71" y="6"/>
                    </a:cubicBezTo>
                    <a:cubicBezTo>
                      <a:pt x="61" y="8"/>
                      <a:pt x="49" y="12"/>
                      <a:pt x="39" y="19"/>
                    </a:cubicBezTo>
                    <a:cubicBezTo>
                      <a:pt x="28" y="25"/>
                      <a:pt x="19" y="35"/>
                      <a:pt x="12" y="47"/>
                    </a:cubicBezTo>
                    <a:cubicBezTo>
                      <a:pt x="4" y="60"/>
                      <a:pt x="0" y="77"/>
                      <a:pt x="0" y="98"/>
                    </a:cubicBezTo>
                    <a:cubicBezTo>
                      <a:pt x="0" y="118"/>
                      <a:pt x="1" y="156"/>
                      <a:pt x="1" y="203"/>
                    </a:cubicBezTo>
                    <a:cubicBezTo>
                      <a:pt x="1" y="250"/>
                      <a:pt x="2" y="304"/>
                      <a:pt x="2" y="357"/>
                    </a:cubicBezTo>
                    <a:cubicBezTo>
                      <a:pt x="2" y="410"/>
                      <a:pt x="3" y="460"/>
                      <a:pt x="3" y="499"/>
                    </a:cubicBezTo>
                    <a:cubicBezTo>
                      <a:pt x="3" y="538"/>
                      <a:pt x="3" y="564"/>
                      <a:pt x="3" y="569"/>
                    </a:cubicBezTo>
                    <a:cubicBezTo>
                      <a:pt x="3" y="570"/>
                      <a:pt x="4" y="572"/>
                      <a:pt x="5" y="575"/>
                    </a:cubicBezTo>
                    <a:cubicBezTo>
                      <a:pt x="6" y="578"/>
                      <a:pt x="7" y="583"/>
                      <a:pt x="10" y="587"/>
                    </a:cubicBezTo>
                    <a:cubicBezTo>
                      <a:pt x="12" y="591"/>
                      <a:pt x="16" y="596"/>
                      <a:pt x="20" y="599"/>
                    </a:cubicBezTo>
                    <a:cubicBezTo>
                      <a:pt x="24" y="603"/>
                      <a:pt x="30" y="606"/>
                      <a:pt x="37" y="608"/>
                    </a:cubicBezTo>
                    <a:cubicBezTo>
                      <a:pt x="129" y="628"/>
                      <a:pt x="129" y="628"/>
                      <a:pt x="129" y="628"/>
                    </a:cubicBezTo>
                    <a:cubicBezTo>
                      <a:pt x="122" y="626"/>
                      <a:pt x="117" y="623"/>
                      <a:pt x="112" y="619"/>
                    </a:cubicBezTo>
                    <a:cubicBezTo>
                      <a:pt x="108" y="615"/>
                      <a:pt x="104" y="611"/>
                      <a:pt x="102" y="606"/>
                    </a:cubicBezTo>
                    <a:cubicBezTo>
                      <a:pt x="99" y="602"/>
                      <a:pt x="98" y="598"/>
                      <a:pt x="97" y="594"/>
                    </a:cubicBezTo>
                    <a:cubicBezTo>
                      <a:pt x="96" y="591"/>
                      <a:pt x="95" y="589"/>
                      <a:pt x="95" y="588"/>
                    </a:cubicBezTo>
                    <a:cubicBezTo>
                      <a:pt x="95" y="583"/>
                      <a:pt x="95" y="556"/>
                      <a:pt x="95" y="517"/>
                    </a:cubicBezTo>
                    <a:cubicBezTo>
                      <a:pt x="95" y="477"/>
                      <a:pt x="94" y="425"/>
                      <a:pt x="94" y="371"/>
                    </a:cubicBezTo>
                    <a:cubicBezTo>
                      <a:pt x="94" y="317"/>
                      <a:pt x="94" y="262"/>
                      <a:pt x="93" y="214"/>
                    </a:cubicBezTo>
                    <a:cubicBezTo>
                      <a:pt x="93" y="166"/>
                      <a:pt x="93" y="127"/>
                      <a:pt x="93" y="107"/>
                    </a:cubicBezTo>
                    <a:cubicBezTo>
                      <a:pt x="93" y="85"/>
                      <a:pt x="97" y="68"/>
                      <a:pt x="104" y="55"/>
                    </a:cubicBezTo>
                    <a:cubicBezTo>
                      <a:pt x="112" y="42"/>
                      <a:pt x="121" y="32"/>
                      <a:pt x="132" y="26"/>
                    </a:cubicBezTo>
                    <a:cubicBezTo>
                      <a:pt x="143" y="19"/>
                      <a:pt x="154" y="15"/>
                      <a:pt x="165" y="12"/>
                    </a:cubicBezTo>
                    <a:cubicBezTo>
                      <a:pt x="175" y="10"/>
                      <a:pt x="185" y="9"/>
                      <a:pt x="191" y="9"/>
                    </a:cubicBezTo>
                    <a:cubicBezTo>
                      <a:pt x="192" y="9"/>
                      <a:pt x="193" y="9"/>
                      <a:pt x="194" y="9"/>
                    </a:cubicBezTo>
                    <a:cubicBezTo>
                      <a:pt x="195" y="9"/>
                      <a:pt x="196" y="9"/>
                      <a:pt x="197" y="9"/>
                    </a:cubicBezTo>
                    <a:cubicBezTo>
                      <a:pt x="198" y="9"/>
                      <a:pt x="198" y="9"/>
                      <a:pt x="199" y="9"/>
                    </a:cubicBezTo>
                    <a:cubicBezTo>
                      <a:pt x="199" y="9"/>
                      <a:pt x="199" y="9"/>
                      <a:pt x="200" y="9"/>
                    </a:cubicBezTo>
                    <a:cubicBezTo>
                      <a:pt x="200" y="9"/>
                      <a:pt x="200" y="9"/>
                      <a:pt x="200" y="9"/>
                    </a:cubicBezTo>
                    <a:lnTo>
                      <a:pt x="303" y="7"/>
                    </a:lnTo>
                    <a:close/>
                  </a:path>
                </a:pathLst>
              </a:custGeom>
              <a:solidFill>
                <a:srgbClr val="38779E"/>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1" name="Freeform 15"/>
              <p:cNvSpPr>
                <a:spLocks/>
              </p:cNvSpPr>
              <p:nvPr/>
            </p:nvSpPr>
            <p:spPr bwMode="gray">
              <a:xfrm>
                <a:off x="-1150938" y="3089276"/>
                <a:ext cx="558800" cy="1620838"/>
              </a:xfrm>
              <a:custGeom>
                <a:avLst/>
                <a:gdLst/>
                <a:ahLst/>
                <a:cxnLst>
                  <a:cxn ang="0">
                    <a:pos x="132" y="424"/>
                  </a:cxn>
                  <a:cxn ang="0">
                    <a:pos x="122" y="410"/>
                  </a:cxn>
                  <a:cxn ang="0">
                    <a:pos x="117" y="397"/>
                  </a:cxn>
                  <a:cxn ang="0">
                    <a:pos x="116" y="390"/>
                  </a:cxn>
                  <a:cxn ang="0">
                    <a:pos x="116" y="34"/>
                  </a:cxn>
                  <a:cxn ang="0">
                    <a:pos x="115" y="29"/>
                  </a:cxn>
                  <a:cxn ang="0">
                    <a:pos x="113" y="21"/>
                  </a:cxn>
                  <a:cxn ang="0">
                    <a:pos x="107" y="13"/>
                  </a:cxn>
                  <a:cxn ang="0">
                    <a:pos x="98" y="9"/>
                  </a:cxn>
                  <a:cxn ang="0">
                    <a:pos x="0" y="0"/>
                  </a:cxn>
                  <a:cxn ang="0">
                    <a:pos x="9" y="4"/>
                  </a:cxn>
                  <a:cxn ang="0">
                    <a:pos x="15" y="12"/>
                  </a:cxn>
                  <a:cxn ang="0">
                    <a:pos x="17" y="20"/>
                  </a:cxn>
                  <a:cxn ang="0">
                    <a:pos x="18" y="24"/>
                  </a:cxn>
                  <a:cxn ang="0">
                    <a:pos x="18" y="373"/>
                  </a:cxn>
                  <a:cxn ang="0">
                    <a:pos x="19" y="379"/>
                  </a:cxn>
                  <a:cxn ang="0">
                    <a:pos x="24" y="392"/>
                  </a:cxn>
                  <a:cxn ang="0">
                    <a:pos x="34" y="406"/>
                  </a:cxn>
                  <a:cxn ang="0">
                    <a:pos x="51" y="414"/>
                  </a:cxn>
                  <a:cxn ang="0">
                    <a:pos x="149" y="432"/>
                  </a:cxn>
                  <a:cxn ang="0">
                    <a:pos x="132" y="424"/>
                  </a:cxn>
                </a:cxnLst>
                <a:rect l="0" t="0" r="r" b="b"/>
                <a:pathLst>
                  <a:path w="149" h="432">
                    <a:moveTo>
                      <a:pt x="132" y="424"/>
                    </a:moveTo>
                    <a:cubicBezTo>
                      <a:pt x="128" y="420"/>
                      <a:pt x="124" y="415"/>
                      <a:pt x="122" y="410"/>
                    </a:cubicBezTo>
                    <a:cubicBezTo>
                      <a:pt x="119" y="405"/>
                      <a:pt x="118" y="401"/>
                      <a:pt x="117" y="397"/>
                    </a:cubicBezTo>
                    <a:cubicBezTo>
                      <a:pt x="116" y="393"/>
                      <a:pt x="116" y="391"/>
                      <a:pt x="116" y="390"/>
                    </a:cubicBezTo>
                    <a:cubicBezTo>
                      <a:pt x="116" y="34"/>
                      <a:pt x="116" y="34"/>
                      <a:pt x="116" y="34"/>
                    </a:cubicBezTo>
                    <a:cubicBezTo>
                      <a:pt x="116" y="33"/>
                      <a:pt x="116" y="32"/>
                      <a:pt x="115" y="29"/>
                    </a:cubicBezTo>
                    <a:cubicBezTo>
                      <a:pt x="115" y="27"/>
                      <a:pt x="114" y="24"/>
                      <a:pt x="113" y="21"/>
                    </a:cubicBezTo>
                    <a:cubicBezTo>
                      <a:pt x="112" y="19"/>
                      <a:pt x="110" y="16"/>
                      <a:pt x="107" y="13"/>
                    </a:cubicBezTo>
                    <a:cubicBezTo>
                      <a:pt x="105" y="11"/>
                      <a:pt x="102" y="10"/>
                      <a:pt x="98" y="9"/>
                    </a:cubicBezTo>
                    <a:cubicBezTo>
                      <a:pt x="0" y="0"/>
                      <a:pt x="0" y="0"/>
                      <a:pt x="0" y="0"/>
                    </a:cubicBezTo>
                    <a:cubicBezTo>
                      <a:pt x="4" y="0"/>
                      <a:pt x="7" y="2"/>
                      <a:pt x="9" y="4"/>
                    </a:cubicBezTo>
                    <a:cubicBezTo>
                      <a:pt x="12" y="6"/>
                      <a:pt x="13" y="9"/>
                      <a:pt x="15" y="12"/>
                    </a:cubicBezTo>
                    <a:cubicBezTo>
                      <a:pt x="16" y="15"/>
                      <a:pt x="17" y="17"/>
                      <a:pt x="17" y="20"/>
                    </a:cubicBezTo>
                    <a:cubicBezTo>
                      <a:pt x="18" y="22"/>
                      <a:pt x="18" y="23"/>
                      <a:pt x="18" y="24"/>
                    </a:cubicBezTo>
                    <a:cubicBezTo>
                      <a:pt x="18" y="373"/>
                      <a:pt x="18" y="373"/>
                      <a:pt x="18" y="373"/>
                    </a:cubicBezTo>
                    <a:cubicBezTo>
                      <a:pt x="18" y="373"/>
                      <a:pt x="18" y="376"/>
                      <a:pt x="19" y="379"/>
                    </a:cubicBezTo>
                    <a:cubicBezTo>
                      <a:pt x="20" y="383"/>
                      <a:pt x="22" y="388"/>
                      <a:pt x="24" y="392"/>
                    </a:cubicBezTo>
                    <a:cubicBezTo>
                      <a:pt x="27" y="397"/>
                      <a:pt x="30" y="402"/>
                      <a:pt x="34" y="406"/>
                    </a:cubicBezTo>
                    <a:cubicBezTo>
                      <a:pt x="38" y="410"/>
                      <a:pt x="44" y="413"/>
                      <a:pt x="51" y="414"/>
                    </a:cubicBezTo>
                    <a:cubicBezTo>
                      <a:pt x="149" y="432"/>
                      <a:pt x="149" y="432"/>
                      <a:pt x="149" y="432"/>
                    </a:cubicBezTo>
                    <a:cubicBezTo>
                      <a:pt x="142" y="431"/>
                      <a:pt x="136" y="428"/>
                      <a:pt x="132" y="424"/>
                    </a:cubicBezTo>
                    <a:close/>
                  </a:path>
                </a:pathLst>
              </a:custGeom>
              <a:solidFill>
                <a:srgbClr val="38779E"/>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2" name="Freeform 16"/>
              <p:cNvSpPr>
                <a:spLocks/>
              </p:cNvSpPr>
              <p:nvPr/>
            </p:nvSpPr>
            <p:spPr bwMode="gray">
              <a:xfrm>
                <a:off x="-1698626" y="4829176"/>
                <a:ext cx="573088" cy="1946275"/>
              </a:xfrm>
              <a:custGeom>
                <a:avLst/>
                <a:gdLst/>
                <a:ahLst/>
                <a:cxnLst>
                  <a:cxn ang="0">
                    <a:pos x="134" y="506"/>
                  </a:cxn>
                  <a:cxn ang="0">
                    <a:pos x="123" y="486"/>
                  </a:cxn>
                  <a:cxn ang="0">
                    <a:pos x="117" y="468"/>
                  </a:cxn>
                  <a:cxn ang="0">
                    <a:pos x="115" y="459"/>
                  </a:cxn>
                  <a:cxn ang="0">
                    <a:pos x="115" y="60"/>
                  </a:cxn>
                  <a:cxn ang="0">
                    <a:pos x="115" y="53"/>
                  </a:cxn>
                  <a:cxn ang="0">
                    <a:pos x="113" y="41"/>
                  </a:cxn>
                  <a:cxn ang="0">
                    <a:pos x="108" y="28"/>
                  </a:cxn>
                  <a:cxn ang="0">
                    <a:pos x="96" y="20"/>
                  </a:cxn>
                  <a:cxn ang="0">
                    <a:pos x="0" y="0"/>
                  </a:cxn>
                  <a:cxn ang="0">
                    <a:pos x="12" y="8"/>
                  </a:cxn>
                  <a:cxn ang="0">
                    <a:pos x="18" y="21"/>
                  </a:cxn>
                  <a:cxn ang="0">
                    <a:pos x="19" y="33"/>
                  </a:cxn>
                  <a:cxn ang="0">
                    <a:pos x="19" y="39"/>
                  </a:cxn>
                  <a:cxn ang="0">
                    <a:pos x="20" y="430"/>
                  </a:cxn>
                  <a:cxn ang="0">
                    <a:pos x="22" y="439"/>
                  </a:cxn>
                  <a:cxn ang="0">
                    <a:pos x="28" y="457"/>
                  </a:cxn>
                  <a:cxn ang="0">
                    <a:pos x="39" y="476"/>
                  </a:cxn>
                  <a:cxn ang="0">
                    <a:pos x="58" y="489"/>
                  </a:cxn>
                  <a:cxn ang="0">
                    <a:pos x="153" y="519"/>
                  </a:cxn>
                  <a:cxn ang="0">
                    <a:pos x="134" y="506"/>
                  </a:cxn>
                </a:cxnLst>
                <a:rect l="0" t="0" r="r" b="b"/>
                <a:pathLst>
                  <a:path w="153" h="519">
                    <a:moveTo>
                      <a:pt x="134" y="506"/>
                    </a:moveTo>
                    <a:cubicBezTo>
                      <a:pt x="129" y="500"/>
                      <a:pt x="126" y="493"/>
                      <a:pt x="123" y="486"/>
                    </a:cubicBezTo>
                    <a:cubicBezTo>
                      <a:pt x="120" y="480"/>
                      <a:pt x="118" y="473"/>
                      <a:pt x="117" y="468"/>
                    </a:cubicBezTo>
                    <a:cubicBezTo>
                      <a:pt x="115" y="463"/>
                      <a:pt x="115" y="460"/>
                      <a:pt x="115" y="459"/>
                    </a:cubicBezTo>
                    <a:cubicBezTo>
                      <a:pt x="115" y="60"/>
                      <a:pt x="115" y="60"/>
                      <a:pt x="115" y="60"/>
                    </a:cubicBezTo>
                    <a:cubicBezTo>
                      <a:pt x="115" y="59"/>
                      <a:pt x="115" y="57"/>
                      <a:pt x="115" y="53"/>
                    </a:cubicBezTo>
                    <a:cubicBezTo>
                      <a:pt x="115" y="50"/>
                      <a:pt x="114" y="45"/>
                      <a:pt x="113" y="41"/>
                    </a:cubicBezTo>
                    <a:cubicBezTo>
                      <a:pt x="112" y="36"/>
                      <a:pt x="111" y="31"/>
                      <a:pt x="108" y="28"/>
                    </a:cubicBezTo>
                    <a:cubicBezTo>
                      <a:pt x="105" y="24"/>
                      <a:pt x="101" y="21"/>
                      <a:pt x="96" y="20"/>
                    </a:cubicBezTo>
                    <a:cubicBezTo>
                      <a:pt x="0" y="0"/>
                      <a:pt x="0" y="0"/>
                      <a:pt x="0" y="0"/>
                    </a:cubicBezTo>
                    <a:cubicBezTo>
                      <a:pt x="6" y="1"/>
                      <a:pt x="9" y="4"/>
                      <a:pt x="12" y="8"/>
                    </a:cubicBezTo>
                    <a:cubicBezTo>
                      <a:pt x="15" y="11"/>
                      <a:pt x="17" y="16"/>
                      <a:pt x="18" y="21"/>
                    </a:cubicBezTo>
                    <a:cubicBezTo>
                      <a:pt x="19" y="25"/>
                      <a:pt x="19" y="30"/>
                      <a:pt x="19" y="33"/>
                    </a:cubicBezTo>
                    <a:cubicBezTo>
                      <a:pt x="19" y="36"/>
                      <a:pt x="19" y="39"/>
                      <a:pt x="19" y="39"/>
                    </a:cubicBezTo>
                    <a:cubicBezTo>
                      <a:pt x="20" y="430"/>
                      <a:pt x="20" y="430"/>
                      <a:pt x="20" y="430"/>
                    </a:cubicBezTo>
                    <a:cubicBezTo>
                      <a:pt x="20" y="431"/>
                      <a:pt x="20" y="434"/>
                      <a:pt x="22" y="439"/>
                    </a:cubicBezTo>
                    <a:cubicBezTo>
                      <a:pt x="23" y="444"/>
                      <a:pt x="25" y="450"/>
                      <a:pt x="28" y="457"/>
                    </a:cubicBezTo>
                    <a:cubicBezTo>
                      <a:pt x="30" y="463"/>
                      <a:pt x="34" y="470"/>
                      <a:pt x="39" y="476"/>
                    </a:cubicBezTo>
                    <a:cubicBezTo>
                      <a:pt x="44" y="482"/>
                      <a:pt x="50" y="486"/>
                      <a:pt x="58" y="489"/>
                    </a:cubicBezTo>
                    <a:cubicBezTo>
                      <a:pt x="153" y="519"/>
                      <a:pt x="153" y="519"/>
                      <a:pt x="153" y="519"/>
                    </a:cubicBezTo>
                    <a:cubicBezTo>
                      <a:pt x="146" y="516"/>
                      <a:pt x="139" y="512"/>
                      <a:pt x="134" y="506"/>
                    </a:cubicBezTo>
                    <a:close/>
                  </a:path>
                </a:pathLst>
              </a:custGeom>
              <a:solidFill>
                <a:srgbClr val="38779E"/>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3" name="Freeform 17"/>
              <p:cNvSpPr>
                <a:spLocks/>
              </p:cNvSpPr>
              <p:nvPr/>
            </p:nvSpPr>
            <p:spPr bwMode="gray">
              <a:xfrm>
                <a:off x="-1477963" y="2478088"/>
                <a:ext cx="803275" cy="38100"/>
              </a:xfrm>
              <a:custGeom>
                <a:avLst/>
                <a:gdLst/>
                <a:ahLst/>
                <a:cxnLst>
                  <a:cxn ang="0">
                    <a:pos x="116" y="0"/>
                  </a:cxn>
                  <a:cxn ang="0">
                    <a:pos x="113" y="0"/>
                  </a:cxn>
                  <a:cxn ang="0">
                    <a:pos x="110" y="0"/>
                  </a:cxn>
                  <a:cxn ang="0">
                    <a:pos x="107" y="0"/>
                  </a:cxn>
                  <a:cxn ang="0">
                    <a:pos x="105" y="0"/>
                  </a:cxn>
                  <a:cxn ang="0">
                    <a:pos x="101" y="0"/>
                  </a:cxn>
                  <a:cxn ang="0">
                    <a:pos x="99" y="0"/>
                  </a:cxn>
                  <a:cxn ang="0">
                    <a:pos x="97" y="0"/>
                  </a:cxn>
                  <a:cxn ang="0">
                    <a:pos x="97" y="0"/>
                  </a:cxn>
                  <a:cxn ang="0">
                    <a:pos x="0" y="4"/>
                  </a:cxn>
                  <a:cxn ang="0">
                    <a:pos x="97" y="10"/>
                  </a:cxn>
                  <a:cxn ang="0">
                    <a:pos x="195" y="6"/>
                  </a:cxn>
                  <a:cxn ang="0">
                    <a:pos x="196" y="6"/>
                  </a:cxn>
                  <a:cxn ang="0">
                    <a:pos x="197" y="6"/>
                  </a:cxn>
                  <a:cxn ang="0">
                    <a:pos x="200" y="6"/>
                  </a:cxn>
                  <a:cxn ang="0">
                    <a:pos x="203" y="6"/>
                  </a:cxn>
                  <a:cxn ang="0">
                    <a:pos x="206" y="6"/>
                  </a:cxn>
                  <a:cxn ang="0">
                    <a:pos x="208" y="6"/>
                  </a:cxn>
                  <a:cxn ang="0">
                    <a:pos x="211" y="6"/>
                  </a:cxn>
                  <a:cxn ang="0">
                    <a:pos x="214" y="6"/>
                  </a:cxn>
                  <a:cxn ang="0">
                    <a:pos x="116" y="0"/>
                  </a:cxn>
                </a:cxnLst>
                <a:rect l="0" t="0" r="r" b="b"/>
                <a:pathLst>
                  <a:path w="214" h="10">
                    <a:moveTo>
                      <a:pt x="116" y="0"/>
                    </a:moveTo>
                    <a:cubicBezTo>
                      <a:pt x="115" y="0"/>
                      <a:pt x="114" y="0"/>
                      <a:pt x="113" y="0"/>
                    </a:cubicBezTo>
                    <a:cubicBezTo>
                      <a:pt x="112" y="0"/>
                      <a:pt x="111" y="0"/>
                      <a:pt x="110" y="0"/>
                    </a:cubicBezTo>
                    <a:cubicBezTo>
                      <a:pt x="109" y="0"/>
                      <a:pt x="108" y="0"/>
                      <a:pt x="107" y="0"/>
                    </a:cubicBezTo>
                    <a:cubicBezTo>
                      <a:pt x="106" y="0"/>
                      <a:pt x="106" y="0"/>
                      <a:pt x="105" y="0"/>
                    </a:cubicBezTo>
                    <a:cubicBezTo>
                      <a:pt x="104" y="0"/>
                      <a:pt x="102" y="0"/>
                      <a:pt x="101" y="0"/>
                    </a:cubicBezTo>
                    <a:cubicBezTo>
                      <a:pt x="100" y="0"/>
                      <a:pt x="100" y="0"/>
                      <a:pt x="99" y="0"/>
                    </a:cubicBezTo>
                    <a:cubicBezTo>
                      <a:pt x="98" y="0"/>
                      <a:pt x="98" y="0"/>
                      <a:pt x="97" y="0"/>
                    </a:cubicBezTo>
                    <a:cubicBezTo>
                      <a:pt x="97" y="0"/>
                      <a:pt x="97" y="0"/>
                      <a:pt x="97" y="0"/>
                    </a:cubicBezTo>
                    <a:cubicBezTo>
                      <a:pt x="0" y="4"/>
                      <a:pt x="0" y="4"/>
                      <a:pt x="0" y="4"/>
                    </a:cubicBezTo>
                    <a:cubicBezTo>
                      <a:pt x="97" y="10"/>
                      <a:pt x="97" y="10"/>
                      <a:pt x="97" y="10"/>
                    </a:cubicBezTo>
                    <a:cubicBezTo>
                      <a:pt x="195" y="6"/>
                      <a:pt x="195" y="6"/>
                      <a:pt x="195" y="6"/>
                    </a:cubicBezTo>
                    <a:cubicBezTo>
                      <a:pt x="195" y="6"/>
                      <a:pt x="195" y="6"/>
                      <a:pt x="196" y="6"/>
                    </a:cubicBezTo>
                    <a:cubicBezTo>
                      <a:pt x="196" y="6"/>
                      <a:pt x="197" y="6"/>
                      <a:pt x="197" y="6"/>
                    </a:cubicBezTo>
                    <a:cubicBezTo>
                      <a:pt x="198" y="6"/>
                      <a:pt x="199" y="6"/>
                      <a:pt x="200" y="6"/>
                    </a:cubicBezTo>
                    <a:cubicBezTo>
                      <a:pt x="201" y="6"/>
                      <a:pt x="202" y="6"/>
                      <a:pt x="203" y="6"/>
                    </a:cubicBezTo>
                    <a:cubicBezTo>
                      <a:pt x="204" y="6"/>
                      <a:pt x="205" y="6"/>
                      <a:pt x="206" y="6"/>
                    </a:cubicBezTo>
                    <a:cubicBezTo>
                      <a:pt x="207" y="6"/>
                      <a:pt x="207" y="6"/>
                      <a:pt x="208" y="6"/>
                    </a:cubicBezTo>
                    <a:cubicBezTo>
                      <a:pt x="209" y="6"/>
                      <a:pt x="210" y="6"/>
                      <a:pt x="211" y="6"/>
                    </a:cubicBezTo>
                    <a:cubicBezTo>
                      <a:pt x="212" y="6"/>
                      <a:pt x="213" y="6"/>
                      <a:pt x="214" y="6"/>
                    </a:cubicBezTo>
                    <a:lnTo>
                      <a:pt x="116" y="0"/>
                    </a:lnTo>
                    <a:close/>
                  </a:path>
                </a:pathLst>
              </a:custGeom>
              <a:solidFill>
                <a:srgbClr val="3E9BC8"/>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4" name="Freeform 14"/>
              <p:cNvSpPr>
                <a:spLocks/>
              </p:cNvSpPr>
              <p:nvPr/>
            </p:nvSpPr>
            <p:spPr bwMode="gray">
              <a:xfrm>
                <a:off x="-2414588" y="1373188"/>
                <a:ext cx="2039938" cy="5500688"/>
              </a:xfrm>
              <a:custGeom>
                <a:avLst/>
                <a:gdLst/>
                <a:ahLst/>
                <a:cxnLst>
                  <a:cxn ang="0">
                    <a:pos x="332" y="13"/>
                  </a:cxn>
                  <a:cxn ang="0">
                    <a:pos x="403" y="100"/>
                  </a:cxn>
                  <a:cxn ang="0">
                    <a:pos x="409" y="206"/>
                  </a:cxn>
                  <a:cxn ang="0">
                    <a:pos x="374" y="278"/>
                  </a:cxn>
                  <a:cxn ang="0">
                    <a:pos x="445" y="301"/>
                  </a:cxn>
                  <a:cxn ang="0">
                    <a:pos x="447" y="301"/>
                  </a:cxn>
                  <a:cxn ang="0">
                    <a:pos x="453" y="301"/>
                  </a:cxn>
                  <a:cxn ang="0">
                    <a:pos x="508" y="313"/>
                  </a:cxn>
                  <a:cxn ang="0">
                    <a:pos x="543" y="388"/>
                  </a:cxn>
                  <a:cxn ang="0">
                    <a:pos x="543" y="639"/>
                  </a:cxn>
                  <a:cxn ang="0">
                    <a:pos x="542" y="845"/>
                  </a:cxn>
                  <a:cxn ang="0">
                    <a:pos x="534" y="867"/>
                  </a:cxn>
                  <a:cxn ang="0">
                    <a:pos x="497" y="891"/>
                  </a:cxn>
                  <a:cxn ang="0">
                    <a:pos x="461" y="872"/>
                  </a:cxn>
                  <a:cxn ang="0">
                    <a:pos x="453" y="848"/>
                  </a:cxn>
                  <a:cxn ang="0">
                    <a:pos x="452" y="487"/>
                  </a:cxn>
                  <a:cxn ang="0">
                    <a:pos x="443" y="470"/>
                  </a:cxn>
                  <a:cxn ang="0">
                    <a:pos x="422" y="472"/>
                  </a:cxn>
                  <a:cxn ang="0">
                    <a:pos x="415" y="492"/>
                  </a:cxn>
                  <a:cxn ang="0">
                    <a:pos x="413" y="1370"/>
                  </a:cxn>
                  <a:cxn ang="0">
                    <a:pos x="404" y="1405"/>
                  </a:cxn>
                  <a:cxn ang="0">
                    <a:pos x="362" y="1442"/>
                  </a:cxn>
                  <a:cxn ang="0">
                    <a:pos x="317" y="1415"/>
                  </a:cxn>
                  <a:cxn ang="0">
                    <a:pos x="306" y="1381"/>
                  </a:cxn>
                  <a:cxn ang="0">
                    <a:pos x="306" y="974"/>
                  </a:cxn>
                  <a:cxn ang="0">
                    <a:pos x="296" y="946"/>
                  </a:cxn>
                  <a:cxn ang="0">
                    <a:pos x="263" y="949"/>
                  </a:cxn>
                  <a:cxn ang="0">
                    <a:pos x="253" y="979"/>
                  </a:cxn>
                  <a:cxn ang="0">
                    <a:pos x="253" y="1388"/>
                  </a:cxn>
                  <a:cxn ang="0">
                    <a:pos x="242" y="1426"/>
                  </a:cxn>
                  <a:cxn ang="0">
                    <a:pos x="196" y="1466"/>
                  </a:cxn>
                  <a:cxn ang="0">
                    <a:pos x="152" y="1440"/>
                  </a:cxn>
                  <a:cxn ang="0">
                    <a:pos x="142" y="1407"/>
                  </a:cxn>
                  <a:cxn ang="0">
                    <a:pos x="139" y="505"/>
                  </a:cxn>
                  <a:cxn ang="0">
                    <a:pos x="132" y="486"/>
                  </a:cxn>
                  <a:cxn ang="0">
                    <a:pos x="109" y="486"/>
                  </a:cxn>
                  <a:cxn ang="0">
                    <a:pos x="99" y="504"/>
                  </a:cxn>
                  <a:cxn ang="0">
                    <a:pos x="100" y="878"/>
                  </a:cxn>
                  <a:cxn ang="0">
                    <a:pos x="91" y="904"/>
                  </a:cxn>
                  <a:cxn ang="0">
                    <a:pos x="51" y="930"/>
                  </a:cxn>
                  <a:cxn ang="0">
                    <a:pos x="11" y="913"/>
                  </a:cxn>
                  <a:cxn ang="0">
                    <a:pos x="2" y="890"/>
                  </a:cxn>
                  <a:cxn ang="0">
                    <a:pos x="1" y="673"/>
                  </a:cxn>
                  <a:cxn ang="0">
                    <a:pos x="0" y="409"/>
                  </a:cxn>
                  <a:cxn ang="0">
                    <a:pos x="39" y="328"/>
                  </a:cxn>
                  <a:cxn ang="0">
                    <a:pos x="98" y="311"/>
                  </a:cxn>
                  <a:cxn ang="0">
                    <a:pos x="104" y="311"/>
                  </a:cxn>
                  <a:cxn ang="0">
                    <a:pos x="107" y="311"/>
                  </a:cxn>
                  <a:cxn ang="0">
                    <a:pos x="182" y="284"/>
                  </a:cxn>
                  <a:cxn ang="0">
                    <a:pos x="145" y="211"/>
                  </a:cxn>
                  <a:cxn ang="0">
                    <a:pos x="151" y="102"/>
                  </a:cxn>
                  <a:cxn ang="0">
                    <a:pos x="225" y="13"/>
                  </a:cxn>
                </a:cxnLst>
                <a:rect l="0" t="0" r="r" b="b"/>
                <a:pathLst>
                  <a:path w="544" h="1467">
                    <a:moveTo>
                      <a:pt x="279" y="0"/>
                    </a:moveTo>
                    <a:cubicBezTo>
                      <a:pt x="297" y="0"/>
                      <a:pt x="315" y="5"/>
                      <a:pt x="332" y="13"/>
                    </a:cubicBezTo>
                    <a:cubicBezTo>
                      <a:pt x="348" y="21"/>
                      <a:pt x="362" y="33"/>
                      <a:pt x="374" y="48"/>
                    </a:cubicBezTo>
                    <a:cubicBezTo>
                      <a:pt x="387" y="63"/>
                      <a:pt x="396" y="80"/>
                      <a:pt x="403" y="100"/>
                    </a:cubicBezTo>
                    <a:cubicBezTo>
                      <a:pt x="410" y="119"/>
                      <a:pt x="413" y="140"/>
                      <a:pt x="413" y="163"/>
                    </a:cubicBezTo>
                    <a:cubicBezTo>
                      <a:pt x="413" y="178"/>
                      <a:pt x="412" y="192"/>
                      <a:pt x="409" y="206"/>
                    </a:cubicBezTo>
                    <a:cubicBezTo>
                      <a:pt x="405" y="220"/>
                      <a:pt x="401" y="233"/>
                      <a:pt x="395" y="245"/>
                    </a:cubicBezTo>
                    <a:cubicBezTo>
                      <a:pt x="389" y="257"/>
                      <a:pt x="382" y="268"/>
                      <a:pt x="374" y="278"/>
                    </a:cubicBezTo>
                    <a:cubicBezTo>
                      <a:pt x="366" y="288"/>
                      <a:pt x="357" y="297"/>
                      <a:pt x="347" y="305"/>
                    </a:cubicBezTo>
                    <a:cubicBezTo>
                      <a:pt x="445" y="301"/>
                      <a:pt x="445" y="301"/>
                      <a:pt x="445" y="301"/>
                    </a:cubicBezTo>
                    <a:cubicBezTo>
                      <a:pt x="445" y="301"/>
                      <a:pt x="445" y="301"/>
                      <a:pt x="446" y="301"/>
                    </a:cubicBezTo>
                    <a:cubicBezTo>
                      <a:pt x="446" y="301"/>
                      <a:pt x="447" y="301"/>
                      <a:pt x="447" y="301"/>
                    </a:cubicBezTo>
                    <a:cubicBezTo>
                      <a:pt x="448" y="301"/>
                      <a:pt x="449" y="301"/>
                      <a:pt x="450" y="301"/>
                    </a:cubicBezTo>
                    <a:cubicBezTo>
                      <a:pt x="451" y="301"/>
                      <a:pt x="452" y="301"/>
                      <a:pt x="453" y="301"/>
                    </a:cubicBezTo>
                    <a:cubicBezTo>
                      <a:pt x="459" y="300"/>
                      <a:pt x="468" y="301"/>
                      <a:pt x="478" y="302"/>
                    </a:cubicBezTo>
                    <a:cubicBezTo>
                      <a:pt x="487" y="304"/>
                      <a:pt x="498" y="307"/>
                      <a:pt x="508" y="313"/>
                    </a:cubicBezTo>
                    <a:cubicBezTo>
                      <a:pt x="517" y="319"/>
                      <a:pt x="526" y="327"/>
                      <a:pt x="533" y="339"/>
                    </a:cubicBezTo>
                    <a:cubicBezTo>
                      <a:pt x="539" y="351"/>
                      <a:pt x="544" y="367"/>
                      <a:pt x="543" y="388"/>
                    </a:cubicBezTo>
                    <a:cubicBezTo>
                      <a:pt x="543" y="407"/>
                      <a:pt x="543" y="444"/>
                      <a:pt x="543" y="489"/>
                    </a:cubicBezTo>
                    <a:cubicBezTo>
                      <a:pt x="543" y="535"/>
                      <a:pt x="543" y="588"/>
                      <a:pt x="543" y="639"/>
                    </a:cubicBezTo>
                    <a:cubicBezTo>
                      <a:pt x="542" y="690"/>
                      <a:pt x="542" y="739"/>
                      <a:pt x="542" y="777"/>
                    </a:cubicBezTo>
                    <a:cubicBezTo>
                      <a:pt x="542" y="814"/>
                      <a:pt x="542" y="840"/>
                      <a:pt x="542" y="845"/>
                    </a:cubicBezTo>
                    <a:cubicBezTo>
                      <a:pt x="542" y="845"/>
                      <a:pt x="541" y="848"/>
                      <a:pt x="540" y="852"/>
                    </a:cubicBezTo>
                    <a:cubicBezTo>
                      <a:pt x="539" y="856"/>
                      <a:pt x="537" y="862"/>
                      <a:pt x="534" y="867"/>
                    </a:cubicBezTo>
                    <a:cubicBezTo>
                      <a:pt x="530" y="873"/>
                      <a:pt x="526" y="878"/>
                      <a:pt x="520" y="882"/>
                    </a:cubicBezTo>
                    <a:cubicBezTo>
                      <a:pt x="514" y="887"/>
                      <a:pt x="507" y="890"/>
                      <a:pt x="497" y="891"/>
                    </a:cubicBezTo>
                    <a:cubicBezTo>
                      <a:pt x="488" y="892"/>
                      <a:pt x="480" y="889"/>
                      <a:pt x="474" y="886"/>
                    </a:cubicBezTo>
                    <a:cubicBezTo>
                      <a:pt x="468" y="882"/>
                      <a:pt x="464" y="877"/>
                      <a:pt x="461" y="872"/>
                    </a:cubicBezTo>
                    <a:cubicBezTo>
                      <a:pt x="458" y="866"/>
                      <a:pt x="456" y="861"/>
                      <a:pt x="454" y="856"/>
                    </a:cubicBezTo>
                    <a:cubicBezTo>
                      <a:pt x="453" y="852"/>
                      <a:pt x="453" y="849"/>
                      <a:pt x="453" y="848"/>
                    </a:cubicBezTo>
                    <a:cubicBezTo>
                      <a:pt x="453" y="492"/>
                      <a:pt x="453" y="492"/>
                      <a:pt x="453" y="492"/>
                    </a:cubicBezTo>
                    <a:cubicBezTo>
                      <a:pt x="453" y="491"/>
                      <a:pt x="453" y="489"/>
                      <a:pt x="452" y="487"/>
                    </a:cubicBezTo>
                    <a:cubicBezTo>
                      <a:pt x="452" y="485"/>
                      <a:pt x="451" y="482"/>
                      <a:pt x="449" y="479"/>
                    </a:cubicBezTo>
                    <a:cubicBezTo>
                      <a:pt x="448" y="476"/>
                      <a:pt x="446" y="473"/>
                      <a:pt x="443" y="470"/>
                    </a:cubicBezTo>
                    <a:cubicBezTo>
                      <a:pt x="440" y="468"/>
                      <a:pt x="437" y="467"/>
                      <a:pt x="432" y="467"/>
                    </a:cubicBezTo>
                    <a:cubicBezTo>
                      <a:pt x="428" y="467"/>
                      <a:pt x="425" y="469"/>
                      <a:pt x="422" y="472"/>
                    </a:cubicBezTo>
                    <a:cubicBezTo>
                      <a:pt x="420" y="475"/>
                      <a:pt x="418" y="478"/>
                      <a:pt x="417" y="482"/>
                    </a:cubicBezTo>
                    <a:cubicBezTo>
                      <a:pt x="416" y="486"/>
                      <a:pt x="415" y="489"/>
                      <a:pt x="415" y="492"/>
                    </a:cubicBezTo>
                    <a:cubicBezTo>
                      <a:pt x="415" y="495"/>
                      <a:pt x="415" y="497"/>
                      <a:pt x="415" y="497"/>
                    </a:cubicBezTo>
                    <a:cubicBezTo>
                      <a:pt x="413" y="1370"/>
                      <a:pt x="413" y="1370"/>
                      <a:pt x="413" y="1370"/>
                    </a:cubicBezTo>
                    <a:cubicBezTo>
                      <a:pt x="413" y="1371"/>
                      <a:pt x="413" y="1375"/>
                      <a:pt x="412" y="1382"/>
                    </a:cubicBezTo>
                    <a:cubicBezTo>
                      <a:pt x="410" y="1388"/>
                      <a:pt x="408" y="1396"/>
                      <a:pt x="404" y="1405"/>
                    </a:cubicBezTo>
                    <a:cubicBezTo>
                      <a:pt x="401" y="1413"/>
                      <a:pt x="396" y="1422"/>
                      <a:pt x="389" y="1429"/>
                    </a:cubicBezTo>
                    <a:cubicBezTo>
                      <a:pt x="382" y="1435"/>
                      <a:pt x="373" y="1440"/>
                      <a:pt x="362" y="1442"/>
                    </a:cubicBezTo>
                    <a:cubicBezTo>
                      <a:pt x="350" y="1444"/>
                      <a:pt x="341" y="1441"/>
                      <a:pt x="334" y="1436"/>
                    </a:cubicBezTo>
                    <a:cubicBezTo>
                      <a:pt x="327" y="1431"/>
                      <a:pt x="321" y="1423"/>
                      <a:pt x="317" y="1415"/>
                    </a:cubicBezTo>
                    <a:cubicBezTo>
                      <a:pt x="313" y="1407"/>
                      <a:pt x="310" y="1399"/>
                      <a:pt x="308" y="1393"/>
                    </a:cubicBezTo>
                    <a:cubicBezTo>
                      <a:pt x="307" y="1386"/>
                      <a:pt x="306" y="1382"/>
                      <a:pt x="306" y="1381"/>
                    </a:cubicBezTo>
                    <a:cubicBezTo>
                      <a:pt x="306" y="982"/>
                      <a:pt x="306" y="982"/>
                      <a:pt x="306" y="982"/>
                    </a:cubicBezTo>
                    <a:cubicBezTo>
                      <a:pt x="306" y="981"/>
                      <a:pt x="306" y="978"/>
                      <a:pt x="306" y="974"/>
                    </a:cubicBezTo>
                    <a:cubicBezTo>
                      <a:pt x="306" y="970"/>
                      <a:pt x="305" y="965"/>
                      <a:pt x="304" y="960"/>
                    </a:cubicBezTo>
                    <a:cubicBezTo>
                      <a:pt x="302" y="955"/>
                      <a:pt x="300" y="950"/>
                      <a:pt x="296" y="946"/>
                    </a:cubicBezTo>
                    <a:cubicBezTo>
                      <a:pt x="292" y="943"/>
                      <a:pt x="287" y="941"/>
                      <a:pt x="279" y="941"/>
                    </a:cubicBezTo>
                    <a:cubicBezTo>
                      <a:pt x="272" y="942"/>
                      <a:pt x="267" y="945"/>
                      <a:pt x="263" y="949"/>
                    </a:cubicBezTo>
                    <a:cubicBezTo>
                      <a:pt x="259" y="954"/>
                      <a:pt x="256" y="959"/>
                      <a:pt x="255" y="964"/>
                    </a:cubicBezTo>
                    <a:cubicBezTo>
                      <a:pt x="253" y="970"/>
                      <a:pt x="253" y="975"/>
                      <a:pt x="253" y="979"/>
                    </a:cubicBezTo>
                    <a:cubicBezTo>
                      <a:pt x="253" y="984"/>
                      <a:pt x="253" y="986"/>
                      <a:pt x="253" y="987"/>
                    </a:cubicBezTo>
                    <a:cubicBezTo>
                      <a:pt x="253" y="1388"/>
                      <a:pt x="253" y="1388"/>
                      <a:pt x="253" y="1388"/>
                    </a:cubicBezTo>
                    <a:cubicBezTo>
                      <a:pt x="253" y="1389"/>
                      <a:pt x="253" y="1394"/>
                      <a:pt x="251" y="1401"/>
                    </a:cubicBezTo>
                    <a:cubicBezTo>
                      <a:pt x="249" y="1408"/>
                      <a:pt x="246" y="1417"/>
                      <a:pt x="242" y="1426"/>
                    </a:cubicBezTo>
                    <a:cubicBezTo>
                      <a:pt x="238" y="1435"/>
                      <a:pt x="232" y="1444"/>
                      <a:pt x="225" y="1451"/>
                    </a:cubicBezTo>
                    <a:cubicBezTo>
                      <a:pt x="217" y="1458"/>
                      <a:pt x="208" y="1464"/>
                      <a:pt x="196" y="1466"/>
                    </a:cubicBezTo>
                    <a:cubicBezTo>
                      <a:pt x="185" y="1467"/>
                      <a:pt x="176" y="1465"/>
                      <a:pt x="168" y="1460"/>
                    </a:cubicBezTo>
                    <a:cubicBezTo>
                      <a:pt x="161" y="1455"/>
                      <a:pt x="156" y="1448"/>
                      <a:pt x="152" y="1440"/>
                    </a:cubicBezTo>
                    <a:cubicBezTo>
                      <a:pt x="148" y="1432"/>
                      <a:pt x="146" y="1425"/>
                      <a:pt x="144" y="1418"/>
                    </a:cubicBezTo>
                    <a:cubicBezTo>
                      <a:pt x="143" y="1412"/>
                      <a:pt x="142" y="1408"/>
                      <a:pt x="142" y="1407"/>
                    </a:cubicBezTo>
                    <a:cubicBezTo>
                      <a:pt x="140" y="511"/>
                      <a:pt x="140" y="511"/>
                      <a:pt x="140" y="511"/>
                    </a:cubicBezTo>
                    <a:cubicBezTo>
                      <a:pt x="139" y="510"/>
                      <a:pt x="139" y="508"/>
                      <a:pt x="139" y="505"/>
                    </a:cubicBezTo>
                    <a:cubicBezTo>
                      <a:pt x="139" y="503"/>
                      <a:pt x="138" y="499"/>
                      <a:pt x="137" y="495"/>
                    </a:cubicBezTo>
                    <a:cubicBezTo>
                      <a:pt x="136" y="492"/>
                      <a:pt x="134" y="488"/>
                      <a:pt x="132" y="486"/>
                    </a:cubicBezTo>
                    <a:cubicBezTo>
                      <a:pt x="129" y="483"/>
                      <a:pt x="125" y="481"/>
                      <a:pt x="121" y="481"/>
                    </a:cubicBezTo>
                    <a:cubicBezTo>
                      <a:pt x="116" y="482"/>
                      <a:pt x="112" y="483"/>
                      <a:pt x="109" y="486"/>
                    </a:cubicBezTo>
                    <a:cubicBezTo>
                      <a:pt x="106" y="488"/>
                      <a:pt x="104" y="492"/>
                      <a:pt x="103" y="495"/>
                    </a:cubicBezTo>
                    <a:cubicBezTo>
                      <a:pt x="101" y="498"/>
                      <a:pt x="100" y="502"/>
                      <a:pt x="99" y="504"/>
                    </a:cubicBezTo>
                    <a:cubicBezTo>
                      <a:pt x="99" y="507"/>
                      <a:pt x="99" y="508"/>
                      <a:pt x="98" y="509"/>
                    </a:cubicBezTo>
                    <a:cubicBezTo>
                      <a:pt x="100" y="878"/>
                      <a:pt x="100" y="878"/>
                      <a:pt x="100" y="878"/>
                    </a:cubicBezTo>
                    <a:cubicBezTo>
                      <a:pt x="100" y="879"/>
                      <a:pt x="99" y="882"/>
                      <a:pt x="98" y="887"/>
                    </a:cubicBezTo>
                    <a:cubicBezTo>
                      <a:pt x="97" y="892"/>
                      <a:pt x="94" y="898"/>
                      <a:pt x="91" y="904"/>
                    </a:cubicBezTo>
                    <a:cubicBezTo>
                      <a:pt x="88" y="910"/>
                      <a:pt x="83" y="916"/>
                      <a:pt x="76" y="921"/>
                    </a:cubicBezTo>
                    <a:cubicBezTo>
                      <a:pt x="70" y="926"/>
                      <a:pt x="62" y="929"/>
                      <a:pt x="51" y="930"/>
                    </a:cubicBezTo>
                    <a:cubicBezTo>
                      <a:pt x="41" y="931"/>
                      <a:pt x="33" y="929"/>
                      <a:pt x="26" y="926"/>
                    </a:cubicBezTo>
                    <a:cubicBezTo>
                      <a:pt x="20" y="923"/>
                      <a:pt x="15" y="918"/>
                      <a:pt x="11" y="913"/>
                    </a:cubicBezTo>
                    <a:cubicBezTo>
                      <a:pt x="8" y="907"/>
                      <a:pt x="6" y="902"/>
                      <a:pt x="4" y="898"/>
                    </a:cubicBezTo>
                    <a:cubicBezTo>
                      <a:pt x="3" y="894"/>
                      <a:pt x="2" y="891"/>
                      <a:pt x="2" y="890"/>
                    </a:cubicBezTo>
                    <a:cubicBezTo>
                      <a:pt x="2" y="885"/>
                      <a:pt x="2" y="858"/>
                      <a:pt x="2" y="819"/>
                    </a:cubicBezTo>
                    <a:cubicBezTo>
                      <a:pt x="2" y="779"/>
                      <a:pt x="1" y="727"/>
                      <a:pt x="1" y="673"/>
                    </a:cubicBezTo>
                    <a:cubicBezTo>
                      <a:pt x="1" y="619"/>
                      <a:pt x="1" y="564"/>
                      <a:pt x="0" y="516"/>
                    </a:cubicBezTo>
                    <a:cubicBezTo>
                      <a:pt x="0" y="468"/>
                      <a:pt x="0" y="429"/>
                      <a:pt x="0" y="409"/>
                    </a:cubicBezTo>
                    <a:cubicBezTo>
                      <a:pt x="0" y="387"/>
                      <a:pt x="4" y="370"/>
                      <a:pt x="11" y="357"/>
                    </a:cubicBezTo>
                    <a:cubicBezTo>
                      <a:pt x="19" y="344"/>
                      <a:pt x="28" y="334"/>
                      <a:pt x="39" y="328"/>
                    </a:cubicBezTo>
                    <a:cubicBezTo>
                      <a:pt x="50" y="321"/>
                      <a:pt x="61" y="317"/>
                      <a:pt x="72" y="314"/>
                    </a:cubicBezTo>
                    <a:cubicBezTo>
                      <a:pt x="82" y="312"/>
                      <a:pt x="92" y="311"/>
                      <a:pt x="98" y="311"/>
                    </a:cubicBezTo>
                    <a:cubicBezTo>
                      <a:pt x="99" y="311"/>
                      <a:pt x="101" y="311"/>
                      <a:pt x="102" y="311"/>
                    </a:cubicBezTo>
                    <a:cubicBezTo>
                      <a:pt x="103" y="311"/>
                      <a:pt x="104" y="311"/>
                      <a:pt x="104" y="311"/>
                    </a:cubicBezTo>
                    <a:cubicBezTo>
                      <a:pt x="105" y="311"/>
                      <a:pt x="106" y="311"/>
                      <a:pt x="106" y="311"/>
                    </a:cubicBezTo>
                    <a:cubicBezTo>
                      <a:pt x="107" y="311"/>
                      <a:pt x="107" y="311"/>
                      <a:pt x="107" y="311"/>
                    </a:cubicBezTo>
                    <a:cubicBezTo>
                      <a:pt x="210" y="309"/>
                      <a:pt x="210" y="309"/>
                      <a:pt x="210" y="309"/>
                    </a:cubicBezTo>
                    <a:cubicBezTo>
                      <a:pt x="200" y="302"/>
                      <a:pt x="190" y="293"/>
                      <a:pt x="182" y="284"/>
                    </a:cubicBezTo>
                    <a:cubicBezTo>
                      <a:pt x="173" y="274"/>
                      <a:pt x="166" y="263"/>
                      <a:pt x="160" y="251"/>
                    </a:cubicBezTo>
                    <a:cubicBezTo>
                      <a:pt x="154" y="238"/>
                      <a:pt x="149" y="225"/>
                      <a:pt x="145" y="211"/>
                    </a:cubicBezTo>
                    <a:cubicBezTo>
                      <a:pt x="142" y="197"/>
                      <a:pt x="140" y="182"/>
                      <a:pt x="140" y="167"/>
                    </a:cubicBezTo>
                    <a:cubicBezTo>
                      <a:pt x="140" y="144"/>
                      <a:pt x="144" y="122"/>
                      <a:pt x="151" y="102"/>
                    </a:cubicBezTo>
                    <a:cubicBezTo>
                      <a:pt x="158" y="82"/>
                      <a:pt x="168" y="64"/>
                      <a:pt x="181" y="49"/>
                    </a:cubicBezTo>
                    <a:cubicBezTo>
                      <a:pt x="193" y="34"/>
                      <a:pt x="208" y="21"/>
                      <a:pt x="225" y="13"/>
                    </a:cubicBezTo>
                    <a:cubicBezTo>
                      <a:pt x="241" y="5"/>
                      <a:pt x="260" y="0"/>
                      <a:pt x="279" y="0"/>
                    </a:cubicBezTo>
                    <a:close/>
                  </a:path>
                </a:pathLst>
              </a:custGeom>
              <a:solidFill>
                <a:srgbClr val="3E9BC8"/>
              </a:solidFill>
              <a:ln w="19050">
                <a:solidFill>
                  <a:srgbClr val="3E9BC8"/>
                </a:solidFill>
                <a:round/>
                <a:headEnd/>
                <a:tailEnd/>
              </a:ln>
            </p:spPr>
            <p:txBody>
              <a:bodyPr vert="horz" wrap="square" lIns="91440" tIns="45720" rIns="91440" bIns="45720" numCol="1" anchor="t" anchorCtr="0" compatLnSpc="1">
                <a:prstTxWarp prst="textNoShape">
                  <a:avLst/>
                </a:prstTxWarp>
              </a:bodyPr>
              <a:lstStyle/>
              <a:p>
                <a:endParaRPr lang="de-DE"/>
              </a:p>
            </p:txBody>
          </p:sp>
        </p:grpSp>
      </p:grpSp>
      <p:pic>
        <p:nvPicPr>
          <p:cNvPr id="73" name="Picture 2" descr="H:\CrypTool\RSA-Präsentation\mail.png"/>
          <p:cNvPicPr>
            <a:picLocks noChangeAspect="1" noChangeArrowheads="1"/>
          </p:cNvPicPr>
          <p:nvPr/>
        </p:nvPicPr>
        <p:blipFill>
          <a:blip r:embed="rId6" cstate="print"/>
          <a:srcRect/>
          <a:stretch>
            <a:fillRect/>
          </a:stretch>
        </p:blipFill>
        <p:spPr bwMode="gray">
          <a:xfrm>
            <a:off x="5334340" y="4213224"/>
            <a:ext cx="1070996" cy="695326"/>
          </a:xfrm>
          <a:prstGeom prst="rect">
            <a:avLst/>
          </a:prstGeom>
          <a:noFill/>
        </p:spPr>
      </p:pic>
      <p:pic>
        <p:nvPicPr>
          <p:cNvPr id="2" name="Picture 1" descr="H:\CrypTool\RSA-Präsentation\mailverschluesselt.png"/>
          <p:cNvPicPr>
            <a:picLocks noChangeAspect="1" noChangeArrowheads="1"/>
          </p:cNvPicPr>
          <p:nvPr/>
        </p:nvPicPr>
        <p:blipFill>
          <a:blip r:embed="rId7" cstate="print"/>
          <a:stretch>
            <a:fillRect/>
          </a:stretch>
        </p:blipFill>
        <p:spPr bwMode="gray">
          <a:xfrm>
            <a:off x="5334340" y="4213224"/>
            <a:ext cx="1073158" cy="695326"/>
          </a:xfrm>
          <a:prstGeom prst="rect">
            <a:avLst/>
          </a:prstGeom>
          <a:noFill/>
        </p:spPr>
      </p:pic>
      <p:grpSp>
        <p:nvGrpSpPr>
          <p:cNvPr id="89" name="Gruppieren 35"/>
          <p:cNvGrpSpPr/>
          <p:nvPr/>
        </p:nvGrpSpPr>
        <p:grpSpPr bwMode="gray">
          <a:xfrm>
            <a:off x="2865978" y="3926241"/>
            <a:ext cx="871998" cy="796217"/>
            <a:chOff x="6466460" y="4087859"/>
            <a:chExt cx="871998" cy="796217"/>
          </a:xfrm>
        </p:grpSpPr>
        <p:pic>
          <p:nvPicPr>
            <p:cNvPr id="90" name="Picture 1" descr="c:\Documents and Settings\n6r130\My Documents\CrypTool Miscs\schloss.png"/>
            <p:cNvPicPr>
              <a:picLocks noChangeAspect="1" noChangeArrowheads="1"/>
            </p:cNvPicPr>
            <p:nvPr/>
          </p:nvPicPr>
          <p:blipFill>
            <a:blip r:embed="rId4" cstate="print"/>
            <a:srcRect b="52693"/>
            <a:stretch>
              <a:fillRect/>
            </a:stretch>
          </p:blipFill>
          <p:spPr bwMode="gray">
            <a:xfrm>
              <a:off x="6796207" y="4087859"/>
              <a:ext cx="542251" cy="421217"/>
            </a:xfrm>
            <a:prstGeom prst="rect">
              <a:avLst/>
            </a:prstGeom>
            <a:noFill/>
          </p:spPr>
        </p:pic>
        <p:pic>
          <p:nvPicPr>
            <p:cNvPr id="91" name="Picture 1" descr="c:\Documents and Settings\n6r130\My Documents\CrypTool Miscs\schloss.png"/>
            <p:cNvPicPr>
              <a:picLocks noChangeAspect="1" noChangeArrowheads="1"/>
            </p:cNvPicPr>
            <p:nvPr/>
          </p:nvPicPr>
          <p:blipFill>
            <a:blip r:embed="rId4" cstate="print"/>
            <a:srcRect t="47306"/>
            <a:stretch>
              <a:fillRect/>
            </a:stretch>
          </p:blipFill>
          <p:spPr bwMode="gray">
            <a:xfrm>
              <a:off x="6466460" y="4414893"/>
              <a:ext cx="542251" cy="469183"/>
            </a:xfrm>
            <a:prstGeom prst="rect">
              <a:avLst/>
            </a:prstGeom>
            <a:noFill/>
          </p:spPr>
        </p:pic>
        <p:pic>
          <p:nvPicPr>
            <p:cNvPr id="92" name="Picture 2" descr="C:\Documents and Settings\n6r130\FRONT_KEY.png"/>
            <p:cNvPicPr>
              <a:picLocks noChangeAspect="1" noChangeArrowheads="1"/>
            </p:cNvPicPr>
            <p:nvPr/>
          </p:nvPicPr>
          <p:blipFill>
            <a:blip r:embed="rId5" cstate="print">
              <a:lum bright="-20000" contrast="-100000"/>
            </a:blip>
            <a:srcRect b="51990"/>
            <a:stretch>
              <a:fillRect/>
            </a:stretch>
          </p:blipFill>
          <p:spPr bwMode="gray">
            <a:xfrm rot="10800000">
              <a:off x="6661190" y="4552244"/>
              <a:ext cx="167290" cy="200730"/>
            </a:xfrm>
            <a:prstGeom prst="rect">
              <a:avLst/>
            </a:prstGeom>
            <a:noFill/>
            <a:effectLst/>
          </p:spPr>
        </p:pic>
      </p:grpSp>
      <p:pic>
        <p:nvPicPr>
          <p:cNvPr id="9218" name="Picture 2" descr="C:\Documents and Settings\n6r130\FRONT_KEY.png"/>
          <p:cNvPicPr>
            <a:picLocks noChangeAspect="1" noChangeArrowheads="1"/>
          </p:cNvPicPr>
          <p:nvPr/>
        </p:nvPicPr>
        <p:blipFill>
          <a:blip r:embed="rId8" cstate="print">
            <a:lum bright="2000" contrast="6000"/>
          </a:blip>
          <a:srcRect/>
          <a:stretch>
            <a:fillRect/>
          </a:stretch>
        </p:blipFill>
        <p:spPr bwMode="gray">
          <a:xfrm rot="10800000">
            <a:off x="2998784" y="4405210"/>
            <a:ext cx="266662" cy="666462"/>
          </a:xfrm>
          <a:prstGeom prst="rect">
            <a:avLst/>
          </a:prstGeom>
          <a:noFill/>
          <a:effectLst>
            <a:outerShdw blurRad="63500" sx="102000" sy="102000" algn="ctr" rotWithShape="0">
              <a:prstClr val="black">
                <a:alpha val="40000"/>
              </a:prstClr>
            </a:outerShdw>
          </a:effectLst>
        </p:spPr>
      </p:pic>
      <p:grpSp>
        <p:nvGrpSpPr>
          <p:cNvPr id="9" name="Gruppieren 35"/>
          <p:cNvGrpSpPr/>
          <p:nvPr/>
        </p:nvGrpSpPr>
        <p:grpSpPr bwMode="gray">
          <a:xfrm>
            <a:off x="2865978" y="3935459"/>
            <a:ext cx="871998" cy="796217"/>
            <a:chOff x="6466460" y="4087859"/>
            <a:chExt cx="871998" cy="796217"/>
          </a:xfrm>
        </p:grpSpPr>
        <p:pic>
          <p:nvPicPr>
            <p:cNvPr id="9217" name="Picture 1" descr="c:\Documents and Settings\n6r130\My Documents\CrypTool Miscs\schloss.png"/>
            <p:cNvPicPr>
              <a:picLocks noChangeAspect="1" noChangeArrowheads="1"/>
            </p:cNvPicPr>
            <p:nvPr/>
          </p:nvPicPr>
          <p:blipFill>
            <a:blip r:embed="rId4" cstate="print"/>
            <a:srcRect b="52693"/>
            <a:stretch>
              <a:fillRect/>
            </a:stretch>
          </p:blipFill>
          <p:spPr bwMode="gray">
            <a:xfrm>
              <a:off x="6796207" y="4087859"/>
              <a:ext cx="542251" cy="421217"/>
            </a:xfrm>
            <a:prstGeom prst="rect">
              <a:avLst/>
            </a:prstGeom>
            <a:noFill/>
          </p:spPr>
        </p:pic>
        <p:pic>
          <p:nvPicPr>
            <p:cNvPr id="23" name="Picture 1" descr="c:\Documents and Settings\n6r130\My Documents\CrypTool Miscs\schloss.png"/>
            <p:cNvPicPr>
              <a:picLocks noChangeAspect="1" noChangeArrowheads="1"/>
            </p:cNvPicPr>
            <p:nvPr/>
          </p:nvPicPr>
          <p:blipFill>
            <a:blip r:embed="rId4" cstate="print"/>
            <a:srcRect t="47306"/>
            <a:stretch>
              <a:fillRect/>
            </a:stretch>
          </p:blipFill>
          <p:spPr bwMode="gray">
            <a:xfrm>
              <a:off x="6466460" y="4414893"/>
              <a:ext cx="542251" cy="469183"/>
            </a:xfrm>
            <a:prstGeom prst="rect">
              <a:avLst/>
            </a:prstGeom>
            <a:noFill/>
          </p:spPr>
        </p:pic>
        <p:pic>
          <p:nvPicPr>
            <p:cNvPr id="34" name="Picture 2" descr="C:\Documents and Settings\n6r130\FRONT_KEY.png"/>
            <p:cNvPicPr>
              <a:picLocks noChangeAspect="1" noChangeArrowheads="1"/>
            </p:cNvPicPr>
            <p:nvPr/>
          </p:nvPicPr>
          <p:blipFill>
            <a:blip r:embed="rId5" cstate="print">
              <a:lum bright="-20000" contrast="-100000"/>
            </a:blip>
            <a:srcRect b="51990"/>
            <a:stretch>
              <a:fillRect/>
            </a:stretch>
          </p:blipFill>
          <p:spPr bwMode="gray">
            <a:xfrm rot="10800000">
              <a:off x="6661190" y="4552244"/>
              <a:ext cx="167290" cy="200730"/>
            </a:xfrm>
            <a:prstGeom prst="rect">
              <a:avLst/>
            </a:prstGeom>
            <a:noFill/>
            <a:effectLst/>
          </p:spPr>
        </p:pic>
      </p:grpSp>
      <p:pic>
        <p:nvPicPr>
          <p:cNvPr id="3" name="Picture 2" descr="H:\CrypTool\RSA-Präsentation\mail.png"/>
          <p:cNvPicPr>
            <a:picLocks noChangeAspect="1" noChangeArrowheads="1"/>
          </p:cNvPicPr>
          <p:nvPr/>
        </p:nvPicPr>
        <p:blipFill>
          <a:blip r:embed="rId6" cstate="print"/>
          <a:srcRect/>
          <a:stretch>
            <a:fillRect/>
          </a:stretch>
        </p:blipFill>
        <p:spPr bwMode="gray">
          <a:xfrm>
            <a:off x="2921338" y="4217987"/>
            <a:ext cx="1070996" cy="69532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xEl>
                                              <p:pRg st="1" end="1"/>
                                            </p:txEl>
                                          </p:spTgt>
                                        </p:tgtEl>
                                        <p:attrNameLst>
                                          <p:attrName>style.visibility</p:attrName>
                                        </p:attrNameLst>
                                      </p:cBhvr>
                                      <p:to>
                                        <p:strVal val="visible"/>
                                      </p:to>
                                    </p:set>
                                    <p:animEffect transition="in" filter="fade">
                                      <p:cBhvr>
                                        <p:cTn id="12" dur="500"/>
                                        <p:tgtEl>
                                          <p:spTgt spid="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xEl>
                                              <p:pRg st="2" end="2"/>
                                            </p:txEl>
                                          </p:spTgt>
                                        </p:tgtEl>
                                        <p:attrNameLst>
                                          <p:attrName>style.visibility</p:attrName>
                                        </p:attrNameLst>
                                      </p:cBhvr>
                                      <p:to>
                                        <p:strVal val="visible"/>
                                      </p:to>
                                    </p:set>
                                    <p:animEffect transition="in" filter="fade">
                                      <p:cBhvr>
                                        <p:cTn id="17" dur="500"/>
                                        <p:tgtEl>
                                          <p:spTgt spid="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9218"/>
                                        </p:tgtEl>
                                        <p:attrNameLst>
                                          <p:attrName>style.visibility</p:attrName>
                                        </p:attrNameLst>
                                      </p:cBhvr>
                                      <p:to>
                                        <p:strVal val="visible"/>
                                      </p:to>
                                    </p:set>
                                    <p:animEffect transition="in" filter="fade">
                                      <p:cBhvr>
                                        <p:cTn id="31" dur="1000"/>
                                        <p:tgtEl>
                                          <p:spTgt spid="92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par>
                                <p:cTn id="37" presetID="10" presetClass="entr" presetSubtype="0" fill="hold" grpId="0" nodeType="withEffect">
                                  <p:stCondLst>
                                    <p:cond delay="50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childTnLst>
                                </p:cTn>
                              </p:par>
                              <p:par>
                                <p:cTn id="40" presetID="64" presetClass="path" presetSubtype="0" fill="hold" nodeType="withEffect">
                                  <p:stCondLst>
                                    <p:cond delay="1900"/>
                                  </p:stCondLst>
                                  <p:childTnLst>
                                    <p:animMotion origin="layout" path="M -1.11111E-6 -4.44444E-6 L -1.11111E-6 -0.03773 " pathEditMode="relative" rAng="0" ptsTypes="AA">
                                      <p:cBhvr>
                                        <p:cTn id="41" dur="1000" fill="hold"/>
                                        <p:tgtEl>
                                          <p:spTgt spid="9"/>
                                        </p:tgtEl>
                                        <p:attrNameLst>
                                          <p:attrName>ppt_x</p:attrName>
                                          <p:attrName>ppt_y</p:attrName>
                                        </p:attrNameLst>
                                      </p:cBhvr>
                                      <p:rCtr x="0" y="-19"/>
                                    </p:animMotion>
                                  </p:childTnLst>
                                </p:cTn>
                              </p:par>
                              <p:par>
                                <p:cTn id="42" presetID="42" presetClass="path" presetSubtype="0" fill="hold" nodeType="withEffect">
                                  <p:stCondLst>
                                    <p:cond delay="1900"/>
                                  </p:stCondLst>
                                  <p:childTnLst>
                                    <p:animMotion origin="layout" path="M -4.72222E-6 -2.22222E-6 L -4.72222E-6 0.03148 " pathEditMode="relative" rAng="0" ptsTypes="AA">
                                      <p:cBhvr>
                                        <p:cTn id="43" dur="1000" fill="hold"/>
                                        <p:tgtEl>
                                          <p:spTgt spid="9218"/>
                                        </p:tgtEl>
                                        <p:attrNameLst>
                                          <p:attrName>ppt_x</p:attrName>
                                          <p:attrName>ppt_y</p:attrName>
                                        </p:attrNameLst>
                                      </p:cBhvr>
                                      <p:rCtr x="0" y="16"/>
                                    </p:animMotion>
                                  </p:childTnLst>
                                </p:cTn>
                              </p:par>
                              <p:par>
                                <p:cTn id="44" presetID="10" presetClass="entr" presetSubtype="0" fill="hold" nodeType="withEffect">
                                  <p:stCondLst>
                                    <p:cond delay="190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childTnLst>
                                </p:cTn>
                              </p:par>
                              <p:par>
                                <p:cTn id="47" presetID="10" presetClass="entr" presetSubtype="0" fill="hold" nodeType="withEffect">
                                  <p:stCondLst>
                                    <p:cond delay="190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childTnLst>
                                </p:cTn>
                              </p:par>
                              <p:par>
                                <p:cTn id="50" presetID="10" presetClass="entr" presetSubtype="0" fill="hold" nodeType="withEffect">
                                  <p:stCondLst>
                                    <p:cond delay="190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1000"/>
                                        <p:tgtEl>
                                          <p:spTgt spid="7"/>
                                        </p:tgtEl>
                                      </p:cBhvr>
                                    </p:animEffect>
                                  </p:childTnLst>
                                </p:cTn>
                              </p:par>
                              <p:par>
                                <p:cTn id="53" presetID="10" presetClass="entr" presetSubtype="0" fill="hold" nodeType="withEffect">
                                  <p:stCondLst>
                                    <p:cond delay="3000"/>
                                  </p:stCondLst>
                                  <p:childTnLst>
                                    <p:set>
                                      <p:cBhvr>
                                        <p:cTn id="54" dur="1" fill="hold">
                                          <p:stCondLst>
                                            <p:cond delay="0"/>
                                          </p:stCondLst>
                                        </p:cTn>
                                        <p:tgtEl>
                                          <p:spTgt spid="89"/>
                                        </p:tgtEl>
                                        <p:attrNameLst>
                                          <p:attrName>style.visibility</p:attrName>
                                        </p:attrNameLst>
                                      </p:cBhvr>
                                      <p:to>
                                        <p:strVal val="visible"/>
                                      </p:to>
                                    </p:set>
                                    <p:animEffect transition="in" filter="fade">
                                      <p:cBhvr>
                                        <p:cTn id="55" dur="300"/>
                                        <p:tgtEl>
                                          <p:spTgt spid="89"/>
                                        </p:tgtEl>
                                      </p:cBhvr>
                                    </p:animEffect>
                                  </p:childTnLst>
                                </p:cTn>
                              </p:par>
                              <p:par>
                                <p:cTn id="56" presetID="0" presetClass="path" presetSubtype="0" fill="hold" nodeType="withEffect">
                                  <p:stCondLst>
                                    <p:cond delay="3000"/>
                                  </p:stCondLst>
                                  <p:childTnLst>
                                    <p:animMotion origin="layout" path="M -1.11111E-6 -0.0363 C 0.05278 0.01734 0.10695 0.0652 0.1658 0.0763 C 0.22465 0.0874 0.31406 0.03953 0.35313 0.02982 " pathEditMode="relative" rAng="0" ptsTypes="aaa">
                                      <p:cBhvr>
                                        <p:cTn id="57" dur="600" fill="hold"/>
                                        <p:tgtEl>
                                          <p:spTgt spid="89"/>
                                        </p:tgtEl>
                                        <p:attrNameLst>
                                          <p:attrName>ppt_x</p:attrName>
                                          <p:attrName>ppt_y</p:attrName>
                                        </p:attrNameLst>
                                      </p:cBhvr>
                                      <p:rCtr x="177" y="62"/>
                                    </p:animMotion>
                                  </p:childTnLst>
                                </p:cTn>
                              </p:par>
                              <p:par>
                                <p:cTn id="58" presetID="6" presetClass="emph" presetSubtype="0" fill="hold" nodeType="withEffect">
                                  <p:stCondLst>
                                    <p:cond delay="3000"/>
                                  </p:stCondLst>
                                  <p:childTnLst>
                                    <p:animScale>
                                      <p:cBhvr>
                                        <p:cTn id="59" dur="600" fill="hold"/>
                                        <p:tgtEl>
                                          <p:spTgt spid="89"/>
                                        </p:tgtEl>
                                      </p:cBhvr>
                                      <p:by x="60000" y="60000"/>
                                    </p:animScale>
                                  </p:childTnLst>
                                </p:cTn>
                              </p:par>
                              <p:par>
                                <p:cTn id="60" presetID="10" presetClass="entr" presetSubtype="0" fill="hold" nodeType="withEffect">
                                  <p:stCondLst>
                                    <p:cond delay="3500"/>
                                  </p:stCondLst>
                                  <p:childTnLst>
                                    <p:set>
                                      <p:cBhvr>
                                        <p:cTn id="61" dur="1" fill="hold">
                                          <p:stCondLst>
                                            <p:cond delay="0"/>
                                          </p:stCondLst>
                                        </p:cTn>
                                        <p:tgtEl>
                                          <p:spTgt spid="93"/>
                                        </p:tgtEl>
                                        <p:attrNameLst>
                                          <p:attrName>style.visibility</p:attrName>
                                        </p:attrNameLst>
                                      </p:cBhvr>
                                      <p:to>
                                        <p:strVal val="visible"/>
                                      </p:to>
                                    </p:set>
                                    <p:animEffect transition="in" filter="fade">
                                      <p:cBhvr>
                                        <p:cTn id="62" dur="300"/>
                                        <p:tgtEl>
                                          <p:spTgt spid="93"/>
                                        </p:tgtEl>
                                      </p:cBhvr>
                                    </p:animEffect>
                                  </p:childTnLst>
                                </p:cTn>
                              </p:par>
                              <p:par>
                                <p:cTn id="63" presetID="0" presetClass="path" presetSubtype="0" fill="hold" nodeType="withEffect">
                                  <p:stCondLst>
                                    <p:cond delay="3500"/>
                                  </p:stCondLst>
                                  <p:childTnLst>
                                    <p:animMotion origin="layout" path="M -2.77778E-7 -0.03631 C 0.02795 -0.03169 0.11736 -0.01226 0.16823 -0.00856 C 0.2191 -0.00486 0.27674 -0.01295 0.30521 -0.01411 " pathEditMode="relative" rAng="0" ptsTypes="aaa">
                                      <p:cBhvr>
                                        <p:cTn id="64" dur="600" fill="hold"/>
                                        <p:tgtEl>
                                          <p:spTgt spid="93"/>
                                        </p:tgtEl>
                                        <p:attrNameLst>
                                          <p:attrName>ppt_x</p:attrName>
                                          <p:attrName>ppt_y</p:attrName>
                                        </p:attrNameLst>
                                      </p:cBhvr>
                                      <p:rCtr x="153" y="16"/>
                                    </p:animMotion>
                                  </p:childTnLst>
                                </p:cTn>
                              </p:par>
                              <p:par>
                                <p:cTn id="65" presetID="6" presetClass="emph" presetSubtype="0" fill="hold" nodeType="withEffect">
                                  <p:stCondLst>
                                    <p:cond delay="3500"/>
                                  </p:stCondLst>
                                  <p:childTnLst>
                                    <p:animScale>
                                      <p:cBhvr>
                                        <p:cTn id="66" dur="600" fill="hold"/>
                                        <p:tgtEl>
                                          <p:spTgt spid="93"/>
                                        </p:tgtEl>
                                      </p:cBhvr>
                                      <p:by x="50000" y="50000"/>
                                    </p:animScale>
                                  </p:childTnLst>
                                </p:cTn>
                              </p:par>
                              <p:par>
                                <p:cTn id="67" presetID="10" presetClass="entr" presetSubtype="0" fill="hold" nodeType="withEffect">
                                  <p:stCondLst>
                                    <p:cond delay="4000"/>
                                  </p:stCondLst>
                                  <p:childTnLst>
                                    <p:set>
                                      <p:cBhvr>
                                        <p:cTn id="68" dur="1" fill="hold">
                                          <p:stCondLst>
                                            <p:cond delay="0"/>
                                          </p:stCondLst>
                                        </p:cTn>
                                        <p:tgtEl>
                                          <p:spTgt spid="97"/>
                                        </p:tgtEl>
                                        <p:attrNameLst>
                                          <p:attrName>style.visibility</p:attrName>
                                        </p:attrNameLst>
                                      </p:cBhvr>
                                      <p:to>
                                        <p:strVal val="visible"/>
                                      </p:to>
                                    </p:set>
                                    <p:animEffect transition="in" filter="fade">
                                      <p:cBhvr>
                                        <p:cTn id="69" dur="300"/>
                                        <p:tgtEl>
                                          <p:spTgt spid="97"/>
                                        </p:tgtEl>
                                      </p:cBhvr>
                                    </p:animEffect>
                                  </p:childTnLst>
                                </p:cTn>
                              </p:par>
                              <p:par>
                                <p:cTn id="70" presetID="0" presetClass="path" presetSubtype="0" fill="hold" nodeType="withEffect">
                                  <p:stCondLst>
                                    <p:cond delay="4000"/>
                                  </p:stCondLst>
                                  <p:childTnLst>
                                    <p:animMotion origin="layout" path="M -2.77778E-7 -0.03631 C 0.03802 -0.03932 0.16024 -0.05088 0.22847 -0.05412 C 0.2967 -0.05736 0.37153 -0.05551 0.4092 -0.05597 " pathEditMode="relative" rAng="0" ptsTypes="aaa">
                                      <p:cBhvr>
                                        <p:cTn id="71" dur="600" fill="hold"/>
                                        <p:tgtEl>
                                          <p:spTgt spid="97"/>
                                        </p:tgtEl>
                                        <p:attrNameLst>
                                          <p:attrName>ppt_x</p:attrName>
                                          <p:attrName>ppt_y</p:attrName>
                                        </p:attrNameLst>
                                      </p:cBhvr>
                                      <p:rCtr x="205" y="-11"/>
                                    </p:animMotion>
                                  </p:childTnLst>
                                </p:cTn>
                              </p:par>
                              <p:par>
                                <p:cTn id="72" presetID="6" presetClass="emph" presetSubtype="0" fill="hold" nodeType="withEffect">
                                  <p:stCondLst>
                                    <p:cond delay="4000"/>
                                  </p:stCondLst>
                                  <p:childTnLst>
                                    <p:animScale>
                                      <p:cBhvr>
                                        <p:cTn id="73" dur="600" fill="hold"/>
                                        <p:tgtEl>
                                          <p:spTgt spid="97"/>
                                        </p:tgtEl>
                                      </p:cBhvr>
                                      <p:by x="45000" y="45000"/>
                                    </p:animScale>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500"/>
                                        <p:tgtEl>
                                          <p:spTgt spid="21"/>
                                        </p:tgtEl>
                                      </p:cBhvr>
                                    </p:animEffect>
                                    <p:set>
                                      <p:cBhvr>
                                        <p:cTn id="78" dur="1" fill="hold">
                                          <p:stCondLst>
                                            <p:cond delay="499"/>
                                          </p:stCondLst>
                                        </p:cTn>
                                        <p:tgtEl>
                                          <p:spTgt spid="21"/>
                                        </p:tgtEl>
                                        <p:attrNameLst>
                                          <p:attrName>style.visibility</p:attrName>
                                        </p:attrNameLst>
                                      </p:cBhvr>
                                      <p:to>
                                        <p:strVal val="hidden"/>
                                      </p:to>
                                    </p:se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1000"/>
                                        <p:tgtEl>
                                          <p:spTgt spid="14"/>
                                        </p:tgtEl>
                                      </p:cBhvr>
                                    </p:animEffect>
                                  </p:childTnLst>
                                </p:cTn>
                              </p:par>
                              <p:par>
                                <p:cTn id="83" presetID="10" presetClass="exit" presetSubtype="0" fill="hold" nodeType="withEffect">
                                  <p:stCondLst>
                                    <p:cond delay="0"/>
                                  </p:stCondLst>
                                  <p:childTnLst>
                                    <p:animEffect transition="out" filter="fade">
                                      <p:cBhvr>
                                        <p:cTn id="84" dur="1000"/>
                                        <p:tgtEl>
                                          <p:spTgt spid="9"/>
                                        </p:tgtEl>
                                      </p:cBhvr>
                                    </p:animEffect>
                                    <p:set>
                                      <p:cBhvr>
                                        <p:cTn id="85" dur="1" fill="hold">
                                          <p:stCondLst>
                                            <p:cond delay="999"/>
                                          </p:stCondLst>
                                        </p:cTn>
                                        <p:tgtEl>
                                          <p:spTgt spid="9"/>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1000"/>
                                        <p:tgtEl>
                                          <p:spTgt spid="55"/>
                                        </p:tgtEl>
                                      </p:cBhvr>
                                    </p:animEffect>
                                    <p:set>
                                      <p:cBhvr>
                                        <p:cTn id="88" dur="1" fill="hold">
                                          <p:stCondLst>
                                            <p:cond delay="999"/>
                                          </p:stCondLst>
                                        </p:cTn>
                                        <p:tgtEl>
                                          <p:spTgt spid="55"/>
                                        </p:tgtEl>
                                        <p:attrNameLst>
                                          <p:attrName>style.visibility</p:attrName>
                                        </p:attrNameLst>
                                      </p:cBhvr>
                                      <p:to>
                                        <p:strVal val="hidden"/>
                                      </p:to>
                                    </p:set>
                                  </p:childTnLst>
                                </p:cTn>
                              </p:par>
                              <p:par>
                                <p:cTn id="89" presetID="35" presetClass="path" presetSubtype="0" accel="50000" decel="50000" fill="hold" nodeType="withEffect">
                                  <p:stCondLst>
                                    <p:cond delay="0"/>
                                  </p:stCondLst>
                                  <p:childTnLst>
                                    <p:animMotion origin="layout" path="M -4.72222E-6 0.03148 L -0.06666 -0.01203 " pathEditMode="relative" rAng="0" ptsTypes="AA">
                                      <p:cBhvr>
                                        <p:cTn id="90" dur="1000" fill="hold"/>
                                        <p:tgtEl>
                                          <p:spTgt spid="9218"/>
                                        </p:tgtEl>
                                        <p:attrNameLst>
                                          <p:attrName>ppt_x</p:attrName>
                                          <p:attrName>ppt_y</p:attrName>
                                        </p:attrNameLst>
                                      </p:cBhvr>
                                      <p:rCtr x="-33" y="-22"/>
                                    </p:animMotion>
                                  </p:childTnLst>
                                </p:cTn>
                              </p:par>
                              <p:par>
                                <p:cTn id="91" presetID="10" presetClass="exit" presetSubtype="0" fill="hold" nodeType="withEffect">
                                  <p:stCondLst>
                                    <p:cond delay="0"/>
                                  </p:stCondLst>
                                  <p:childTnLst>
                                    <p:animEffect transition="out" filter="fade">
                                      <p:cBhvr>
                                        <p:cTn id="92" dur="1000"/>
                                        <p:tgtEl>
                                          <p:spTgt spid="77"/>
                                        </p:tgtEl>
                                      </p:cBhvr>
                                    </p:animEffect>
                                    <p:set>
                                      <p:cBhvr>
                                        <p:cTn id="93" dur="1" fill="hold">
                                          <p:stCondLst>
                                            <p:cond delay="999"/>
                                          </p:stCondLst>
                                        </p:cTn>
                                        <p:tgtEl>
                                          <p:spTgt spid="77"/>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1000"/>
                                        <p:tgtEl>
                                          <p:spTgt spid="97"/>
                                        </p:tgtEl>
                                      </p:cBhvr>
                                    </p:animEffect>
                                    <p:set>
                                      <p:cBhvr>
                                        <p:cTn id="96" dur="1" fill="hold">
                                          <p:stCondLst>
                                            <p:cond delay="999"/>
                                          </p:stCondLst>
                                        </p:cTn>
                                        <p:tgtEl>
                                          <p:spTgt spid="97"/>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1000"/>
                                        <p:tgtEl>
                                          <p:spTgt spid="93"/>
                                        </p:tgtEl>
                                      </p:cBhvr>
                                    </p:animEffect>
                                    <p:set>
                                      <p:cBhvr>
                                        <p:cTn id="99" dur="1" fill="hold">
                                          <p:stCondLst>
                                            <p:cond delay="999"/>
                                          </p:stCondLst>
                                        </p:cTn>
                                        <p:tgtEl>
                                          <p:spTgt spid="93"/>
                                        </p:tgtEl>
                                        <p:attrNameLst>
                                          <p:attrName>style.visibility</p:attrName>
                                        </p:attrNameLst>
                                      </p:cBhvr>
                                      <p:to>
                                        <p:strVal val="hidden"/>
                                      </p:to>
                                    </p:set>
                                  </p:childTnLst>
                                </p:cTn>
                              </p:par>
                            </p:childTnLst>
                          </p:cTn>
                        </p:par>
                        <p:par>
                          <p:cTn id="100" fill="hold">
                            <p:stCondLst>
                              <p:cond delay="1500"/>
                            </p:stCondLst>
                            <p:childTnLst>
                              <p:par>
                                <p:cTn id="101" presetID="10" presetClass="entr" presetSubtype="0" fill="hold" nodeType="afterEffect">
                                  <p:stCondLst>
                                    <p:cond delay="0"/>
                                  </p:stCondLst>
                                  <p:childTnLst>
                                    <p:set>
                                      <p:cBhvr>
                                        <p:cTn id="102" dur="1" fill="hold">
                                          <p:stCondLst>
                                            <p:cond delay="0"/>
                                          </p:stCondLst>
                                        </p:cTn>
                                        <p:tgtEl>
                                          <p:spTgt spid="73"/>
                                        </p:tgtEl>
                                        <p:attrNameLst>
                                          <p:attrName>style.visibility</p:attrName>
                                        </p:attrNameLst>
                                      </p:cBhvr>
                                      <p:to>
                                        <p:strVal val="visible"/>
                                      </p:to>
                                    </p:set>
                                    <p:animEffect transition="in" filter="fade">
                                      <p:cBhvr>
                                        <p:cTn id="103" dur="500"/>
                                        <p:tgtEl>
                                          <p:spTgt spid="73"/>
                                        </p:tgtEl>
                                      </p:cBhvr>
                                    </p:animEffect>
                                  </p:childTnLst>
                                </p:cTn>
                              </p:par>
                              <p:par>
                                <p:cTn id="104" presetID="6" presetClass="emph" presetSubtype="0" fill="hold" nodeType="withEffect">
                                  <p:stCondLst>
                                    <p:cond delay="500"/>
                                  </p:stCondLst>
                                  <p:childTnLst>
                                    <p:animScale>
                                      <p:cBhvr>
                                        <p:cTn id="105" dur="500" fill="hold"/>
                                        <p:tgtEl>
                                          <p:spTgt spid="89"/>
                                        </p:tgtEl>
                                      </p:cBhvr>
                                      <p:by x="60000" y="60000"/>
                                    </p:animScale>
                                  </p:childTnLst>
                                </p:cTn>
                              </p:par>
                              <p:par>
                                <p:cTn id="106" presetID="35" presetClass="path" presetSubtype="0" fill="hold" nodeType="withEffect">
                                  <p:stCondLst>
                                    <p:cond delay="500"/>
                                  </p:stCondLst>
                                  <p:childTnLst>
                                    <p:animMotion origin="layout" path="M 0.35313 0.02986 L 0.28247 0.05393 " pathEditMode="relative" rAng="0" ptsTypes="AA">
                                      <p:cBhvr>
                                        <p:cTn id="107" dur="500" fill="hold"/>
                                        <p:tgtEl>
                                          <p:spTgt spid="89"/>
                                        </p:tgtEl>
                                        <p:attrNameLst>
                                          <p:attrName>ppt_x</p:attrName>
                                          <p:attrName>ppt_y</p:attrName>
                                        </p:attrNameLst>
                                      </p:cBhvr>
                                      <p:rCtr x="-35" y="12"/>
                                    </p:animMotion>
                                  </p:childTnLst>
                                </p:cTn>
                              </p:par>
                              <p:par>
                                <p:cTn id="108" presetID="10" presetClass="exit" presetSubtype="0" fill="hold" nodeType="withEffect">
                                  <p:stCondLst>
                                    <p:cond delay="900"/>
                                  </p:stCondLst>
                                  <p:childTnLst>
                                    <p:animEffect transition="out" filter="fade">
                                      <p:cBhvr>
                                        <p:cTn id="109" dur="100"/>
                                        <p:tgtEl>
                                          <p:spTgt spid="89"/>
                                        </p:tgtEl>
                                      </p:cBhvr>
                                    </p:animEffect>
                                    <p:set>
                                      <p:cBhvr>
                                        <p:cTn id="110" dur="1" fill="hold">
                                          <p:stCondLst>
                                            <p:cond delay="99"/>
                                          </p:stCondLst>
                                        </p:cTn>
                                        <p:tgtEl>
                                          <p:spTgt spid="89"/>
                                        </p:tgtEl>
                                        <p:attrNameLst>
                                          <p:attrName>style.visibility</p:attrName>
                                        </p:attrNameLst>
                                      </p:cBhvr>
                                      <p:to>
                                        <p:strVal val="hidden"/>
                                      </p:to>
                                    </p:set>
                                  </p:childTnLst>
                                </p:cTn>
                              </p:par>
                              <p:par>
                                <p:cTn id="111" presetID="10" presetClass="entr" presetSubtype="0" fill="hold" nodeType="withEffect">
                                  <p:stCondLst>
                                    <p:cond delay="800"/>
                                  </p:stCondLst>
                                  <p:childTnLst>
                                    <p:set>
                                      <p:cBhvr>
                                        <p:cTn id="112" dur="1" fill="hold">
                                          <p:stCondLst>
                                            <p:cond delay="0"/>
                                          </p:stCondLst>
                                        </p:cTn>
                                        <p:tgtEl>
                                          <p:spTgt spid="2"/>
                                        </p:tgtEl>
                                        <p:attrNameLst>
                                          <p:attrName>style.visibility</p:attrName>
                                        </p:attrNameLst>
                                      </p:cBhvr>
                                      <p:to>
                                        <p:strVal val="visible"/>
                                      </p:to>
                                    </p:set>
                                    <p:animEffect transition="in" filter="fade">
                                      <p:cBhvr>
                                        <p:cTn id="113" dur="500"/>
                                        <p:tgtEl>
                                          <p:spTgt spid="2"/>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grpId="1" nodeType="clickEffect">
                                  <p:stCondLst>
                                    <p:cond delay="0"/>
                                  </p:stCondLst>
                                  <p:childTnLst>
                                    <p:animEffect transition="out" filter="fade">
                                      <p:cBhvr>
                                        <p:cTn id="117" dur="500"/>
                                        <p:tgtEl>
                                          <p:spTgt spid="14"/>
                                        </p:tgtEl>
                                      </p:cBhvr>
                                    </p:animEffect>
                                    <p:set>
                                      <p:cBhvr>
                                        <p:cTn id="118" dur="1" fill="hold">
                                          <p:stCondLst>
                                            <p:cond delay="499"/>
                                          </p:stCondLst>
                                        </p:cTn>
                                        <p:tgtEl>
                                          <p:spTgt spid="14"/>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73"/>
                                        </p:tgtEl>
                                      </p:cBhvr>
                                    </p:animEffect>
                                    <p:set>
                                      <p:cBhvr>
                                        <p:cTn id="121" dur="1" fill="hold">
                                          <p:stCondLst>
                                            <p:cond delay="499"/>
                                          </p:stCondLst>
                                        </p:cTn>
                                        <p:tgtEl>
                                          <p:spTgt spid="73"/>
                                        </p:tgtEl>
                                        <p:attrNameLst>
                                          <p:attrName>style.visibility</p:attrName>
                                        </p:attrNameLst>
                                      </p:cBhvr>
                                      <p:to>
                                        <p:strVal val="hidden"/>
                                      </p:to>
                                    </p:set>
                                  </p:childTnLst>
                                </p:cTn>
                              </p:par>
                            </p:childTnLst>
                          </p:cTn>
                        </p:par>
                        <p:par>
                          <p:cTn id="122" fill="hold">
                            <p:stCondLst>
                              <p:cond delay="500"/>
                            </p:stCondLst>
                            <p:childTnLst>
                              <p:par>
                                <p:cTn id="123" presetID="10" presetClass="entr" presetSubtype="0" fill="hold" grpId="0" nodeType="afterEffect">
                                  <p:stCondLst>
                                    <p:cond delay="0"/>
                                  </p:stCondLst>
                                  <p:childTnLst>
                                    <p:set>
                                      <p:cBhvr>
                                        <p:cTn id="124" dur="1" fill="hold">
                                          <p:stCondLst>
                                            <p:cond delay="0"/>
                                          </p:stCondLst>
                                        </p:cTn>
                                        <p:tgtEl>
                                          <p:spTgt spid="15"/>
                                        </p:tgtEl>
                                        <p:attrNameLst>
                                          <p:attrName>style.visibility</p:attrName>
                                        </p:attrNameLst>
                                      </p:cBhvr>
                                      <p:to>
                                        <p:strVal val="visible"/>
                                      </p:to>
                                    </p:set>
                                    <p:animEffect transition="in" filter="fade">
                                      <p:cBhvr>
                                        <p:cTn id="125" dur="1000"/>
                                        <p:tgtEl>
                                          <p:spTgt spid="15"/>
                                        </p:tgtEl>
                                      </p:cBhvr>
                                    </p:animEffect>
                                  </p:childTnLst>
                                </p:cTn>
                              </p:par>
                            </p:childTnLst>
                          </p:cTn>
                        </p:par>
                        <p:par>
                          <p:cTn id="126" fill="hold">
                            <p:stCondLst>
                              <p:cond delay="1500"/>
                            </p:stCondLst>
                            <p:childTnLst>
                              <p:par>
                                <p:cTn id="127" presetID="35" presetClass="path" presetSubtype="0" decel="50000" fill="hold" nodeType="afterEffect">
                                  <p:stCondLst>
                                    <p:cond delay="0"/>
                                  </p:stCondLst>
                                  <p:childTnLst>
                                    <p:animMotion origin="layout" path="M 3.33333E-6 -2.22222E-6 L -0.26424 -2.22222E-6 " pathEditMode="relative" rAng="0" ptsTypes="AA">
                                      <p:cBhvr>
                                        <p:cTn id="128" dur="1000" fill="hold"/>
                                        <p:tgtEl>
                                          <p:spTgt spid="2"/>
                                        </p:tgtEl>
                                        <p:attrNameLst>
                                          <p:attrName>ppt_x</p:attrName>
                                          <p:attrName>ppt_y</p:attrName>
                                        </p:attrNameLst>
                                      </p:cBhvr>
                                      <p:rCtr x="-132" y="0"/>
                                    </p:animMotion>
                                  </p:childTnLst>
                                </p:cTn>
                              </p:par>
                              <p:par>
                                <p:cTn id="129" presetID="63" presetClass="path" presetSubtype="0" fill="hold" nodeType="withEffect">
                                  <p:stCondLst>
                                    <p:cond delay="1500"/>
                                  </p:stCondLst>
                                  <p:childTnLst>
                                    <p:animMotion origin="layout" path="M -0.06666 -0.01203 L 0.02935 0.00764 " pathEditMode="relative" rAng="0" ptsTypes="AA">
                                      <p:cBhvr>
                                        <p:cTn id="130" dur="1000" fill="hold"/>
                                        <p:tgtEl>
                                          <p:spTgt spid="9218"/>
                                        </p:tgtEl>
                                        <p:attrNameLst>
                                          <p:attrName>ppt_x</p:attrName>
                                          <p:attrName>ppt_y</p:attrName>
                                        </p:attrNameLst>
                                      </p:cBhvr>
                                      <p:rCtr x="48" y="10"/>
                                    </p:animMotion>
                                  </p:childTnLst>
                                </p:cTn>
                              </p:par>
                              <p:par>
                                <p:cTn id="131" presetID="6" presetClass="emph" presetSubtype="0" fill="hold" nodeType="withEffect">
                                  <p:stCondLst>
                                    <p:cond delay="1500"/>
                                  </p:stCondLst>
                                  <p:childTnLst>
                                    <p:animScale>
                                      <p:cBhvr>
                                        <p:cTn id="132" dur="1000" fill="hold"/>
                                        <p:tgtEl>
                                          <p:spTgt spid="9218"/>
                                        </p:tgtEl>
                                      </p:cBhvr>
                                      <p:by x="50000" y="50000"/>
                                    </p:animScale>
                                  </p:childTnLst>
                                </p:cTn>
                              </p:par>
                              <p:par>
                                <p:cTn id="133" presetID="10" presetClass="exit" presetSubtype="0" fill="hold" nodeType="withEffect">
                                  <p:stCondLst>
                                    <p:cond delay="2100"/>
                                  </p:stCondLst>
                                  <p:childTnLst>
                                    <p:animEffect transition="out" filter="fade">
                                      <p:cBhvr>
                                        <p:cTn id="134" dur="400"/>
                                        <p:tgtEl>
                                          <p:spTgt spid="9218"/>
                                        </p:tgtEl>
                                      </p:cBhvr>
                                    </p:animEffect>
                                    <p:set>
                                      <p:cBhvr>
                                        <p:cTn id="135" dur="1" fill="hold">
                                          <p:stCondLst>
                                            <p:cond delay="399"/>
                                          </p:stCondLst>
                                        </p:cTn>
                                        <p:tgtEl>
                                          <p:spTgt spid="9218"/>
                                        </p:tgtEl>
                                        <p:attrNameLst>
                                          <p:attrName>style.visibility</p:attrName>
                                        </p:attrNameLst>
                                      </p:cBhvr>
                                      <p:to>
                                        <p:strVal val="hidden"/>
                                      </p:to>
                                    </p:set>
                                  </p:childTnLst>
                                </p:cTn>
                              </p:par>
                              <p:par>
                                <p:cTn id="136" presetID="10" presetClass="entr" presetSubtype="0" fill="hold" nodeType="withEffect">
                                  <p:stCondLst>
                                    <p:cond delay="2500"/>
                                  </p:stCondLst>
                                  <p:childTnLst>
                                    <p:set>
                                      <p:cBhvr>
                                        <p:cTn id="137" dur="1" fill="hold">
                                          <p:stCondLst>
                                            <p:cond delay="0"/>
                                          </p:stCondLst>
                                        </p:cTn>
                                        <p:tgtEl>
                                          <p:spTgt spid="3"/>
                                        </p:tgtEl>
                                        <p:attrNameLst>
                                          <p:attrName>style.visibility</p:attrName>
                                        </p:attrNameLst>
                                      </p:cBhvr>
                                      <p:to>
                                        <p:strVal val="visible"/>
                                      </p:to>
                                    </p:set>
                                    <p:animEffect transition="in" filter="fade">
                                      <p:cBhvr>
                                        <p:cTn id="138" dur="500"/>
                                        <p:tgtEl>
                                          <p:spTgt spid="3"/>
                                        </p:tgtEl>
                                      </p:cBhvr>
                                    </p:animEffect>
                                  </p:childTnLst>
                                </p:cTn>
                              </p:par>
                            </p:childTnLst>
                          </p:cTn>
                        </p:par>
                        <p:par>
                          <p:cTn id="139" fill="hold">
                            <p:stCondLst>
                              <p:cond delay="4500"/>
                            </p:stCondLst>
                            <p:childTnLst>
                              <p:par>
                                <p:cTn id="140" presetID="10" presetClass="exit" presetSubtype="0" fill="hold" nodeType="afterEffect">
                                  <p:stCondLst>
                                    <p:cond delay="0"/>
                                  </p:stCondLst>
                                  <p:childTnLst>
                                    <p:animEffect transition="out" filter="fade">
                                      <p:cBhvr>
                                        <p:cTn id="141" dur="500"/>
                                        <p:tgtEl>
                                          <p:spTgt spid="2"/>
                                        </p:tgtEl>
                                      </p:cBhvr>
                                    </p:animEffect>
                                    <p:set>
                                      <p:cBhvr>
                                        <p:cTn id="14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P spid="22" grpId="0" animBg="1"/>
      <p:bldP spid="22" grpId="1" animBg="1"/>
      <p:bldP spid="21" grpId="0" animBg="1"/>
      <p:bldP spid="21" grpId="1" animBg="1"/>
      <p:bldP spid="14" grpId="0" animBg="1"/>
      <p:bldP spid="14" grpId="1"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bwMode="gray"/>
        <p:txBody>
          <a:bodyPr/>
          <a:lstStyle/>
          <a:p>
            <a:r>
              <a:rPr lang="de-DE" sz="2400" noProof="0" smtClean="0"/>
              <a:t>Zugrundeliegendes Problem</a:t>
            </a:r>
            <a:endParaRPr lang="de-DE" sz="2400" noProof="0"/>
          </a:p>
        </p:txBody>
      </p:sp>
      <p:sp>
        <p:nvSpPr>
          <p:cNvPr id="33" name="Content Placeholder 32"/>
          <p:cNvSpPr>
            <a:spLocks noGrp="1"/>
          </p:cNvSpPr>
          <p:nvPr>
            <p:ph idx="1"/>
          </p:nvPr>
        </p:nvSpPr>
        <p:spPr bwMode="gray"/>
        <p:txBody>
          <a:bodyPr/>
          <a:lstStyle/>
          <a:p>
            <a:pPr lvl="1"/>
            <a:r>
              <a:rPr lang="de-DE" noProof="0" dirty="0" smtClean="0"/>
              <a:t>Das RSA-Verfahren ist die elektronische Umsetzung des vorigen Gedankenmodells.</a:t>
            </a:r>
          </a:p>
          <a:p>
            <a:pPr lvl="1"/>
            <a:r>
              <a:rPr lang="de-DE" dirty="0" smtClean="0"/>
              <a:t>Das Verfahren wurde nach seinen Erfindern </a:t>
            </a:r>
            <a:r>
              <a:rPr lang="de-DE" b="1" dirty="0" smtClean="0"/>
              <a:t>R</a:t>
            </a:r>
            <a:r>
              <a:rPr lang="de-DE" dirty="0" smtClean="0"/>
              <a:t>ivest, </a:t>
            </a:r>
            <a:r>
              <a:rPr lang="de-DE" b="1" dirty="0" smtClean="0"/>
              <a:t>S</a:t>
            </a:r>
            <a:r>
              <a:rPr lang="de-DE" dirty="0" smtClean="0"/>
              <a:t>hamir und </a:t>
            </a:r>
            <a:r>
              <a:rPr lang="de-DE" b="1" dirty="0" smtClean="0"/>
              <a:t>A</a:t>
            </a:r>
            <a:r>
              <a:rPr lang="de-DE" dirty="0" smtClean="0"/>
              <a:t>dleman benannt.</a:t>
            </a:r>
            <a:endParaRPr lang="de-DE" noProof="0" dirty="0" smtClean="0"/>
          </a:p>
          <a:p>
            <a:pPr lvl="1"/>
            <a:r>
              <a:rPr lang="de-DE" noProof="0" dirty="0" smtClean="0"/>
              <a:t>Dem Verfahren liegt ein mathematisches Problem zugrunde. Im Fall von RSA ist es die Zerlegung in Primfaktoren. Dabei geht es darum, eine große Zahl als Produkt ihrer </a:t>
            </a:r>
            <a:br>
              <a:rPr lang="de-DE" noProof="0" dirty="0" smtClean="0"/>
            </a:br>
            <a:r>
              <a:rPr lang="de-DE" noProof="0" dirty="0" smtClean="0"/>
              <a:t>Primfaktoren darzustellen.</a:t>
            </a:r>
          </a:p>
          <a:p>
            <a:pPr lvl="1"/>
            <a:r>
              <a:rPr lang="de-DE" noProof="0" dirty="0" smtClean="0"/>
              <a:t>Schwierig wird </a:t>
            </a:r>
            <a:r>
              <a:rPr lang="de-DE" dirty="0" smtClean="0"/>
              <a:t>diese Zerlegung </a:t>
            </a:r>
            <a:r>
              <a:rPr lang="de-DE" noProof="0" dirty="0" smtClean="0"/>
              <a:t>bei Zahlen, die nur aus großen Primfaktoren bestehen.</a:t>
            </a:r>
            <a:br>
              <a:rPr lang="de-DE" noProof="0" dirty="0" smtClean="0"/>
            </a:br>
            <a:r>
              <a:rPr lang="de-DE" noProof="0" dirty="0" smtClean="0"/>
              <a:t>Bisher gibt es kein effektives und schnelles Verfahren, um diese großen Primfaktoren zu erhalten. Und genau darauf beruht die Sicherheit des RSA-Verfahren. Dazu später mehr.</a:t>
            </a:r>
          </a:p>
        </p:txBody>
      </p:sp>
      <p:grpSp>
        <p:nvGrpSpPr>
          <p:cNvPr id="11" name="Gruppieren 10"/>
          <p:cNvGrpSpPr/>
          <p:nvPr/>
        </p:nvGrpSpPr>
        <p:grpSpPr bwMode="gray">
          <a:xfrm>
            <a:off x="554038" y="5507037"/>
            <a:ext cx="8151812" cy="728663"/>
            <a:chOff x="554038" y="5499100"/>
            <a:chExt cx="8151812" cy="728663"/>
          </a:xfrm>
        </p:grpSpPr>
        <p:sp>
          <p:nvSpPr>
            <p:cNvPr id="21" name="Rounded Rectangle 20"/>
            <p:cNvSpPr/>
            <p:nvPr/>
          </p:nvSpPr>
          <p:spPr bwMode="gray">
            <a:xfrm>
              <a:off x="554038" y="5499100"/>
              <a:ext cx="8151812" cy="728663"/>
            </a:xfrm>
            <a:prstGeom prst="roundRect">
              <a:avLst/>
            </a:prstGeom>
            <a:solidFill>
              <a:schemeClr val="bg1"/>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7063" lvl="0"/>
              <a:r>
                <a:rPr lang="de-DE" sz="1600" b="1" dirty="0" smtClean="0">
                  <a:solidFill>
                    <a:srgbClr val="C00000"/>
                  </a:solidFill>
                </a:rPr>
                <a:t>Aktuelle PCs können Zahlen mit etwa 80 Dezimalstellen schnell faktorisieren. </a:t>
              </a:r>
              <a:br>
                <a:rPr lang="de-DE" sz="1600" b="1" dirty="0" smtClean="0">
                  <a:solidFill>
                    <a:srgbClr val="C00000"/>
                  </a:solidFill>
                </a:rPr>
              </a:br>
              <a:r>
                <a:rPr lang="de-DE" sz="1600" b="1" dirty="0" smtClean="0">
                  <a:solidFill>
                    <a:srgbClr val="C00000"/>
                  </a:solidFill>
                </a:rPr>
                <a:t>Daher nutzt man RSA real mit Moduli von mindestens 300 Dezimalstellen.</a:t>
              </a:r>
            </a:p>
          </p:txBody>
        </p:sp>
        <p:sp>
          <p:nvSpPr>
            <p:cNvPr id="6" name="Rounded Rectangle 5"/>
            <p:cNvSpPr/>
            <p:nvPr/>
          </p:nvSpPr>
          <p:spPr bwMode="gray">
            <a:xfrm>
              <a:off x="720736" y="5670784"/>
              <a:ext cx="373864" cy="373864"/>
            </a:xfrm>
            <a:prstGeom prst="roundRect">
              <a:avLst/>
            </a:prstGeom>
            <a:gradFill>
              <a:gsLst>
                <a:gs pos="57000">
                  <a:srgbClr val="FFFF00"/>
                </a:gs>
                <a:gs pos="100000">
                  <a:srgbClr val="FFC000"/>
                </a:gs>
              </a:gsLst>
              <a:lin ang="5400000" scaled="0"/>
            </a:gra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de-DE" sz="2400" b="1" dirty="0" smtClean="0">
                  <a:solidFill>
                    <a:schemeClr val="tx1"/>
                  </a:solidFill>
                </a:rPr>
                <a:t>!</a:t>
              </a:r>
              <a:endParaRPr lang="de-DE" sz="2400" b="1" dirty="0">
                <a:solidFill>
                  <a:schemeClr val="tx1"/>
                </a:solidFill>
              </a:endParaRPr>
            </a:p>
          </p:txBody>
        </p:sp>
      </p:grpSp>
      <p:pic>
        <p:nvPicPr>
          <p:cNvPr id="2051" name="Picture 3"/>
          <p:cNvPicPr>
            <a:picLocks noChangeAspect="1" noChangeArrowheads="1"/>
          </p:cNvPicPr>
          <p:nvPr/>
        </p:nvPicPr>
        <p:blipFill>
          <a:blip r:embed="rId3" cstate="print"/>
          <a:srcRect/>
          <a:stretch>
            <a:fillRect/>
          </a:stretch>
        </p:blipFill>
        <p:spPr bwMode="gray">
          <a:xfrm>
            <a:off x="4576393" y="4525925"/>
            <a:ext cx="4129457" cy="654065"/>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gray">
          <a:xfrm>
            <a:off x="554038" y="3718005"/>
            <a:ext cx="4018960" cy="345957"/>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gray">
          <a:xfrm>
            <a:off x="2565216" y="4133930"/>
            <a:ext cx="4018959" cy="345958"/>
          </a:xfrm>
          <a:prstGeom prst="rect">
            <a:avLst/>
          </a:prstGeom>
          <a:noFill/>
          <a:ln w="9525">
            <a:noFill/>
            <a:miter lim="800000"/>
            <a:headEnd/>
            <a:tailEnd/>
          </a:ln>
          <a:effectLst/>
        </p:spPr>
      </p:pic>
      <p:pic>
        <p:nvPicPr>
          <p:cNvPr id="2055" name="Picture 7"/>
          <p:cNvPicPr>
            <a:picLocks noChangeAspect="1" noChangeArrowheads="1"/>
          </p:cNvPicPr>
          <p:nvPr/>
        </p:nvPicPr>
        <p:blipFill>
          <a:blip r:embed="rId6" cstate="print"/>
          <a:srcRect l="29336" t="24776" r="53448" b="25415"/>
          <a:stretch>
            <a:fillRect/>
          </a:stretch>
        </p:blipFill>
        <p:spPr bwMode="gray">
          <a:xfrm>
            <a:off x="2130787" y="4136794"/>
            <a:ext cx="281852" cy="273438"/>
          </a:xfrm>
          <a:prstGeom prst="rect">
            <a:avLst/>
          </a:prstGeom>
          <a:noFill/>
          <a:ln w="9525">
            <a:noFill/>
            <a:miter lim="800000"/>
            <a:headEnd/>
            <a:tailEnd/>
          </a:ln>
          <a:effectLst/>
        </p:spPr>
      </p:pic>
      <p:pic>
        <p:nvPicPr>
          <p:cNvPr id="13" name="Picture 7"/>
          <p:cNvPicPr>
            <a:picLocks noChangeAspect="1" noChangeArrowheads="1"/>
          </p:cNvPicPr>
          <p:nvPr/>
        </p:nvPicPr>
        <p:blipFill>
          <a:blip r:embed="rId6" cstate="print"/>
          <a:srcRect l="46959" t="24776" r="29657" b="25415"/>
          <a:stretch>
            <a:fillRect/>
          </a:stretch>
        </p:blipFill>
        <p:spPr bwMode="gray">
          <a:xfrm>
            <a:off x="4090988" y="4694233"/>
            <a:ext cx="336550" cy="273438"/>
          </a:xfrm>
          <a:prstGeom prst="rect">
            <a:avLst/>
          </a:prstGeom>
          <a:noFill/>
          <a:ln w="9525">
            <a:noFill/>
            <a:miter lim="800000"/>
            <a:headEnd/>
            <a:tailEnd/>
          </a:ln>
          <a:effectLst/>
        </p:spPr>
      </p:pic>
      <p:sp>
        <p:nvSpPr>
          <p:cNvPr id="12" name="Foliennummernplatzhalter 11"/>
          <p:cNvSpPr>
            <a:spLocks noGrp="1"/>
          </p:cNvSpPr>
          <p:nvPr>
            <p:ph type="sldNum" sz="quarter" idx="4"/>
          </p:nvPr>
        </p:nvSpPr>
        <p:spPr>
          <a:xfrm>
            <a:off x="554038" y="6548120"/>
            <a:ext cx="1092200" cy="219075"/>
          </a:xfrm>
        </p:spPr>
        <p:txBody>
          <a:bodyPr/>
          <a:lstStyle/>
          <a:p>
            <a:fld id="{9DE08E51-56CF-4C15-BAC0-8C0D6423660B}" type="slidenum">
              <a:rPr lang="de-DE" smtClean="0"/>
              <a:pPr/>
              <a:t>6</a:t>
            </a:fld>
            <a:endParaRPr lang="de-DE"/>
          </a:p>
        </p:txBody>
      </p:sp>
      <p:sp>
        <p:nvSpPr>
          <p:cNvPr id="14" name="Textfeld 13"/>
          <p:cNvSpPr txBox="1"/>
          <p:nvPr/>
        </p:nvSpPr>
        <p:spPr>
          <a:xfrm>
            <a:off x="6976392" y="5110445"/>
            <a:ext cx="1811650" cy="338554"/>
          </a:xfrm>
          <a:prstGeom prst="rect">
            <a:avLst/>
          </a:prstGeom>
          <a:noFill/>
        </p:spPr>
        <p:txBody>
          <a:bodyPr wrap="none" rtlCol="0">
            <a:spAutoFit/>
          </a:bodyPr>
          <a:lstStyle/>
          <a:p>
            <a:r>
              <a:rPr lang="de-DE" sz="1600" dirty="0" smtClean="0"/>
              <a:t>Dezimalstellen: 232</a:t>
            </a:r>
            <a:endParaRPr lang="de-DE" sz="1600" dirty="0"/>
          </a:p>
        </p:txBody>
      </p:sp>
      <p:sp>
        <p:nvSpPr>
          <p:cNvPr id="15" name="Textfeld 14"/>
          <p:cNvSpPr txBox="1"/>
          <p:nvPr/>
        </p:nvSpPr>
        <p:spPr>
          <a:xfrm>
            <a:off x="5323839" y="5110445"/>
            <a:ext cx="1956689" cy="338554"/>
          </a:xfrm>
          <a:prstGeom prst="rect">
            <a:avLst/>
          </a:prstGeom>
          <a:noFill/>
        </p:spPr>
        <p:txBody>
          <a:bodyPr wrap="square" rtlCol="0">
            <a:spAutoFit/>
          </a:bodyPr>
          <a:lstStyle/>
          <a:p>
            <a:r>
              <a:rPr lang="de-DE" sz="1600" dirty="0" smtClean="0"/>
              <a:t>Bit-Länge: 768</a:t>
            </a:r>
            <a:endParaRPr lang="de-DE" sz="1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10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xEl>
                                              <p:pRg st="1" end="1"/>
                                            </p:txEl>
                                          </p:spTgt>
                                        </p:tgtEl>
                                        <p:attrNameLst>
                                          <p:attrName>style.visibility</p:attrName>
                                        </p:attrNameLst>
                                      </p:cBhvr>
                                      <p:to>
                                        <p:strVal val="visible"/>
                                      </p:to>
                                    </p:set>
                                    <p:animEffect transition="in" filter="fade">
                                      <p:cBhvr>
                                        <p:cTn id="12" dur="1000"/>
                                        <p:tgtEl>
                                          <p:spTgt spid="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xEl>
                                              <p:pRg st="2" end="2"/>
                                            </p:txEl>
                                          </p:spTgt>
                                        </p:tgtEl>
                                        <p:attrNameLst>
                                          <p:attrName>style.visibility</p:attrName>
                                        </p:attrNameLst>
                                      </p:cBhvr>
                                      <p:to>
                                        <p:strVal val="visible"/>
                                      </p:to>
                                    </p:set>
                                    <p:animEffect transition="in" filter="fade">
                                      <p:cBhvr>
                                        <p:cTn id="17" dur="1000"/>
                                        <p:tgtEl>
                                          <p:spTgt spid="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xEl>
                                              <p:pRg st="3" end="3"/>
                                            </p:txEl>
                                          </p:spTgt>
                                        </p:tgtEl>
                                        <p:attrNameLst>
                                          <p:attrName>style.visibility</p:attrName>
                                        </p:attrNameLst>
                                      </p:cBhvr>
                                      <p:to>
                                        <p:strVal val="visible"/>
                                      </p:to>
                                    </p:set>
                                    <p:animEffect transition="in" filter="fade">
                                      <p:cBhvr>
                                        <p:cTn id="22" dur="1000"/>
                                        <p:tgtEl>
                                          <p:spTgt spid="33">
                                            <p:txEl>
                                              <p:pRg st="3" end="3"/>
                                            </p:txEl>
                                          </p:spTgt>
                                        </p:tgtEl>
                                      </p:cBhvr>
                                    </p:animEffect>
                                  </p:childTnLst>
                                </p:cTn>
                              </p:par>
                              <p:par>
                                <p:cTn id="23" presetID="10" presetClass="entr" presetSubtype="0" fill="hold" nodeType="withEffect">
                                  <p:stCondLst>
                                    <p:cond delay="1100"/>
                                  </p:stCondLst>
                                  <p:childTnLst>
                                    <p:set>
                                      <p:cBhvr>
                                        <p:cTn id="24" dur="1" fill="hold">
                                          <p:stCondLst>
                                            <p:cond delay="0"/>
                                          </p:stCondLst>
                                        </p:cTn>
                                        <p:tgtEl>
                                          <p:spTgt spid="2052"/>
                                        </p:tgtEl>
                                        <p:attrNameLst>
                                          <p:attrName>style.visibility</p:attrName>
                                        </p:attrNameLst>
                                      </p:cBhvr>
                                      <p:to>
                                        <p:strVal val="visible"/>
                                      </p:to>
                                    </p:set>
                                    <p:animEffect transition="in" filter="fade">
                                      <p:cBhvr>
                                        <p:cTn id="25" dur="1000"/>
                                        <p:tgtEl>
                                          <p:spTgt spid="2052"/>
                                        </p:tgtEl>
                                      </p:cBhvr>
                                    </p:animEffect>
                                  </p:childTnLst>
                                </p:cTn>
                              </p:par>
                              <p:par>
                                <p:cTn id="26" presetID="10" presetClass="entr" presetSubtype="0" fill="hold" nodeType="withEffect">
                                  <p:stCondLst>
                                    <p:cond delay="1700"/>
                                  </p:stCondLst>
                                  <p:childTnLst>
                                    <p:set>
                                      <p:cBhvr>
                                        <p:cTn id="27" dur="1" fill="hold">
                                          <p:stCondLst>
                                            <p:cond delay="0"/>
                                          </p:stCondLst>
                                        </p:cTn>
                                        <p:tgtEl>
                                          <p:spTgt spid="2055"/>
                                        </p:tgtEl>
                                        <p:attrNameLst>
                                          <p:attrName>style.visibility</p:attrName>
                                        </p:attrNameLst>
                                      </p:cBhvr>
                                      <p:to>
                                        <p:strVal val="visible"/>
                                      </p:to>
                                    </p:set>
                                    <p:animEffect transition="in" filter="fade">
                                      <p:cBhvr>
                                        <p:cTn id="28" dur="1000"/>
                                        <p:tgtEl>
                                          <p:spTgt spid="2055"/>
                                        </p:tgtEl>
                                      </p:cBhvr>
                                    </p:animEffect>
                                  </p:childTnLst>
                                </p:cTn>
                              </p:par>
                              <p:par>
                                <p:cTn id="29" presetID="10" presetClass="entr" presetSubtype="0" fill="hold" nodeType="withEffect">
                                  <p:stCondLst>
                                    <p:cond delay="2000"/>
                                  </p:stCondLst>
                                  <p:childTnLst>
                                    <p:set>
                                      <p:cBhvr>
                                        <p:cTn id="30" dur="1" fill="hold">
                                          <p:stCondLst>
                                            <p:cond delay="0"/>
                                          </p:stCondLst>
                                        </p:cTn>
                                        <p:tgtEl>
                                          <p:spTgt spid="2053"/>
                                        </p:tgtEl>
                                        <p:attrNameLst>
                                          <p:attrName>style.visibility</p:attrName>
                                        </p:attrNameLst>
                                      </p:cBhvr>
                                      <p:to>
                                        <p:strVal val="visible"/>
                                      </p:to>
                                    </p:set>
                                    <p:animEffect transition="in" filter="fade">
                                      <p:cBhvr>
                                        <p:cTn id="31" dur="1000"/>
                                        <p:tgtEl>
                                          <p:spTgt spid="2053"/>
                                        </p:tgtEl>
                                      </p:cBhvr>
                                    </p:animEffect>
                                  </p:childTnLst>
                                </p:cTn>
                              </p:par>
                              <p:par>
                                <p:cTn id="32" presetID="10" presetClass="entr" presetSubtype="0" fill="hold" nodeType="withEffect">
                                  <p:stCondLst>
                                    <p:cond delay="26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childTnLst>
                                </p:cTn>
                              </p:par>
                              <p:par>
                                <p:cTn id="35" presetID="10" presetClass="entr" presetSubtype="0" fill="hold" nodeType="withEffect">
                                  <p:stCondLst>
                                    <p:cond delay="2800"/>
                                  </p:stCondLst>
                                  <p:childTnLst>
                                    <p:set>
                                      <p:cBhvr>
                                        <p:cTn id="36" dur="1" fill="hold">
                                          <p:stCondLst>
                                            <p:cond delay="0"/>
                                          </p:stCondLst>
                                        </p:cTn>
                                        <p:tgtEl>
                                          <p:spTgt spid="2051"/>
                                        </p:tgtEl>
                                        <p:attrNameLst>
                                          <p:attrName>style.visibility</p:attrName>
                                        </p:attrNameLst>
                                      </p:cBhvr>
                                      <p:to>
                                        <p:strVal val="visible"/>
                                      </p:to>
                                    </p:set>
                                    <p:animEffect transition="in" filter="fade">
                                      <p:cBhvr>
                                        <p:cTn id="37" dur="1000"/>
                                        <p:tgtEl>
                                          <p:spTgt spid="2051"/>
                                        </p:tgtEl>
                                      </p:cBhvr>
                                    </p:animEffect>
                                  </p:childTnLst>
                                </p:cTn>
                              </p:par>
                              <p:par>
                                <p:cTn id="38" presetID="10" presetClass="entr" presetSubtype="0" fill="hold" nodeType="withEffect">
                                  <p:stCondLst>
                                    <p:cond delay="380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childTnLst>
                                </p:cTn>
                              </p:par>
                              <p:par>
                                <p:cTn id="41" presetID="10" presetClass="entr" presetSubtype="0" fill="hold" grpId="0" nodeType="withEffect">
                                  <p:stCondLst>
                                    <p:cond delay="43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430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uiExpand="1" build="p"/>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bwMode="gray"/>
        <p:txBody>
          <a:bodyPr/>
          <a:lstStyle/>
          <a:p>
            <a:r>
              <a:rPr lang="de-DE" noProof="0" smtClean="0"/>
              <a:t>Um zu verstehen, wie das RSA-Verfahren funktioniert, benötigt man einige mathematische Grundlagen. Diese werden auf den nächsten Seiten erkärt.</a:t>
            </a:r>
          </a:p>
          <a:p>
            <a:pPr lvl="1">
              <a:buNone/>
            </a:pPr>
            <a:endParaRPr lang="de-DE" noProof="0" smtClean="0"/>
          </a:p>
        </p:txBody>
      </p:sp>
      <p:sp>
        <p:nvSpPr>
          <p:cNvPr id="31" name="Title 30"/>
          <p:cNvSpPr>
            <a:spLocks noGrp="1"/>
          </p:cNvSpPr>
          <p:nvPr>
            <p:ph type="title"/>
          </p:nvPr>
        </p:nvSpPr>
        <p:spPr bwMode="gray"/>
        <p:txBody>
          <a:bodyPr/>
          <a:lstStyle/>
          <a:p>
            <a:r>
              <a:rPr lang="de-DE" sz="2400" noProof="0" smtClean="0"/>
              <a:t>Wie funktioniert das RSA-Verfahren</a:t>
            </a:r>
            <a:endParaRPr lang="de-DE" sz="2400" noProof="0"/>
          </a:p>
        </p:txBody>
      </p:sp>
      <p:grpSp>
        <p:nvGrpSpPr>
          <p:cNvPr id="17" name="Gruppieren 16"/>
          <p:cNvGrpSpPr/>
          <p:nvPr/>
        </p:nvGrpSpPr>
        <p:grpSpPr bwMode="gray">
          <a:xfrm>
            <a:off x="554038" y="1838325"/>
            <a:ext cx="8151812" cy="485775"/>
            <a:chOff x="554038" y="1838325"/>
            <a:chExt cx="8151812" cy="485775"/>
          </a:xfrm>
        </p:grpSpPr>
        <p:sp>
          <p:nvSpPr>
            <p:cNvPr id="6" name="Rounded Rectangle 6"/>
            <p:cNvSpPr/>
            <p:nvPr/>
          </p:nvSpPr>
          <p:spPr bwMode="gray">
            <a:xfrm>
              <a:off x="554038" y="1838325"/>
              <a:ext cx="8151812" cy="485775"/>
            </a:xfrm>
            <a:prstGeom prst="roundRect">
              <a:avLst/>
            </a:prstGeom>
            <a:solidFill>
              <a:schemeClr val="bg1"/>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de-DE" dirty="0" smtClean="0">
                  <a:solidFill>
                    <a:srgbClr val="00B050"/>
                  </a:solidFill>
                </a:rPr>
                <a:t>Der Modulo-Operator</a:t>
              </a:r>
            </a:p>
          </p:txBody>
        </p:sp>
        <p:sp>
          <p:nvSpPr>
            <p:cNvPr id="7" name="Rounded Rectangle 70"/>
            <p:cNvSpPr/>
            <p:nvPr/>
          </p:nvSpPr>
          <p:spPr bwMode="gray">
            <a:xfrm>
              <a:off x="677863" y="1955212"/>
              <a:ext cx="252000" cy="252000"/>
            </a:xfrm>
            <a:prstGeom prst="roundRect">
              <a:avLst/>
            </a:prstGeom>
            <a:gradFill>
              <a:gsLst>
                <a:gs pos="57000">
                  <a:srgbClr val="14DA43"/>
                </a:gs>
                <a:gs pos="100000">
                  <a:srgbClr val="00B050"/>
                </a:gs>
              </a:gsLst>
              <a:lin ang="5400000" scaled="0"/>
            </a:gradFill>
            <a:ln>
              <a:solidFill>
                <a:srgbClr val="14DA4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de-DE" sz="1600" b="1" dirty="0" smtClean="0">
                  <a:solidFill>
                    <a:schemeClr val="bg1"/>
                  </a:solidFill>
                </a:rPr>
                <a:t>1</a:t>
              </a:r>
              <a:endParaRPr lang="de-DE" sz="1600" b="1" dirty="0">
                <a:solidFill>
                  <a:schemeClr val="bg1"/>
                </a:solidFill>
              </a:endParaRPr>
            </a:p>
          </p:txBody>
        </p:sp>
      </p:grpSp>
      <p:grpSp>
        <p:nvGrpSpPr>
          <p:cNvPr id="19" name="Gruppieren 18"/>
          <p:cNvGrpSpPr/>
          <p:nvPr/>
        </p:nvGrpSpPr>
        <p:grpSpPr bwMode="gray">
          <a:xfrm>
            <a:off x="554038" y="3186112"/>
            <a:ext cx="8151812" cy="485775"/>
            <a:chOff x="554038" y="3186112"/>
            <a:chExt cx="8151812" cy="485775"/>
          </a:xfrm>
        </p:grpSpPr>
        <p:sp>
          <p:nvSpPr>
            <p:cNvPr id="12" name="Rounded Rectangle 6"/>
            <p:cNvSpPr/>
            <p:nvPr/>
          </p:nvSpPr>
          <p:spPr bwMode="gray">
            <a:xfrm>
              <a:off x="554038" y="3186112"/>
              <a:ext cx="8151812" cy="485775"/>
            </a:xfrm>
            <a:prstGeom prst="roundRect">
              <a:avLst/>
            </a:prstGeom>
            <a:solidFill>
              <a:schemeClr val="bg1"/>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de-DE" dirty="0" smtClean="0">
                  <a:solidFill>
                    <a:srgbClr val="00B050"/>
                  </a:solidFill>
                </a:rPr>
                <a:t>Satz von Euler/Fermat</a:t>
              </a:r>
            </a:p>
          </p:txBody>
        </p:sp>
        <p:sp>
          <p:nvSpPr>
            <p:cNvPr id="13" name="Rounded Rectangle 70"/>
            <p:cNvSpPr/>
            <p:nvPr/>
          </p:nvSpPr>
          <p:spPr bwMode="gray">
            <a:xfrm>
              <a:off x="677863" y="3302999"/>
              <a:ext cx="252000" cy="252000"/>
            </a:xfrm>
            <a:prstGeom prst="roundRect">
              <a:avLst/>
            </a:prstGeom>
            <a:gradFill>
              <a:gsLst>
                <a:gs pos="57000">
                  <a:srgbClr val="14DA43"/>
                </a:gs>
                <a:gs pos="100000">
                  <a:srgbClr val="00B050"/>
                </a:gs>
              </a:gsLst>
              <a:lin ang="5400000" scaled="0"/>
            </a:gradFill>
            <a:ln>
              <a:solidFill>
                <a:srgbClr val="14DA4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de-DE" sz="1600" b="1" dirty="0" smtClean="0">
                  <a:solidFill>
                    <a:schemeClr val="bg1"/>
                  </a:solidFill>
                </a:rPr>
                <a:t>3</a:t>
              </a:r>
              <a:endParaRPr lang="de-DE" sz="1600" b="1" dirty="0">
                <a:solidFill>
                  <a:schemeClr val="bg1"/>
                </a:solidFill>
              </a:endParaRPr>
            </a:p>
          </p:txBody>
        </p:sp>
      </p:grpSp>
      <p:grpSp>
        <p:nvGrpSpPr>
          <p:cNvPr id="18" name="Gruppieren 17"/>
          <p:cNvGrpSpPr/>
          <p:nvPr/>
        </p:nvGrpSpPr>
        <p:grpSpPr bwMode="gray">
          <a:xfrm>
            <a:off x="554038" y="2495550"/>
            <a:ext cx="8151812" cy="485775"/>
            <a:chOff x="554038" y="2495550"/>
            <a:chExt cx="8151812" cy="485775"/>
          </a:xfrm>
        </p:grpSpPr>
        <p:sp>
          <p:nvSpPr>
            <p:cNvPr id="9" name="Rounded Rectangle 6"/>
            <p:cNvSpPr/>
            <p:nvPr/>
          </p:nvSpPr>
          <p:spPr bwMode="gray">
            <a:xfrm>
              <a:off x="554038" y="2495550"/>
              <a:ext cx="8151812" cy="485775"/>
            </a:xfrm>
            <a:prstGeom prst="roundRect">
              <a:avLst/>
            </a:prstGeom>
            <a:solidFill>
              <a:schemeClr val="bg1"/>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de-DE" dirty="0" smtClean="0">
                  <a:solidFill>
                    <a:srgbClr val="00B050"/>
                  </a:solidFill>
                </a:rPr>
                <a:t>Eulersche     - Funktion </a:t>
              </a:r>
            </a:p>
          </p:txBody>
        </p:sp>
        <p:sp>
          <p:nvSpPr>
            <p:cNvPr id="10" name="Rounded Rectangle 70"/>
            <p:cNvSpPr/>
            <p:nvPr/>
          </p:nvSpPr>
          <p:spPr bwMode="gray">
            <a:xfrm>
              <a:off x="677863" y="2612437"/>
              <a:ext cx="252000" cy="252000"/>
            </a:xfrm>
            <a:prstGeom prst="roundRect">
              <a:avLst/>
            </a:prstGeom>
            <a:gradFill>
              <a:gsLst>
                <a:gs pos="57000">
                  <a:srgbClr val="14DA43"/>
                </a:gs>
                <a:gs pos="100000">
                  <a:srgbClr val="00B050"/>
                </a:gs>
              </a:gsLst>
              <a:lin ang="5400000" scaled="0"/>
            </a:gradFill>
            <a:ln>
              <a:solidFill>
                <a:srgbClr val="14DA4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de-DE" sz="1600" b="1" dirty="0" smtClean="0">
                  <a:solidFill>
                    <a:schemeClr val="bg1"/>
                  </a:solidFill>
                </a:rPr>
                <a:t>2</a:t>
              </a:r>
              <a:endParaRPr lang="de-DE" sz="1600" b="1" dirty="0">
                <a:solidFill>
                  <a:schemeClr val="bg1"/>
                </a:solidFill>
              </a:endParaRPr>
            </a:p>
          </p:txBody>
        </p:sp>
        <p:pic>
          <p:nvPicPr>
            <p:cNvPr id="15" name="Picture 6"/>
            <p:cNvPicPr>
              <a:picLocks noChangeAspect="1" noChangeArrowheads="1"/>
            </p:cNvPicPr>
            <p:nvPr/>
          </p:nvPicPr>
          <p:blipFill>
            <a:blip r:embed="rId3" cstate="print"/>
            <a:srcRect l="24930" r="71883"/>
            <a:stretch>
              <a:fillRect/>
            </a:stretch>
          </p:blipFill>
          <p:spPr bwMode="gray">
            <a:xfrm>
              <a:off x="1991951" y="2571395"/>
              <a:ext cx="325737" cy="397021"/>
            </a:xfrm>
            <a:prstGeom prst="rect">
              <a:avLst/>
            </a:prstGeom>
            <a:noFill/>
            <a:ln w="9525">
              <a:noFill/>
              <a:miter lim="800000"/>
              <a:headEnd/>
              <a:tailEnd/>
            </a:ln>
            <a:effectLst/>
          </p:spPr>
        </p:pic>
      </p:grpSp>
      <p:sp>
        <p:nvSpPr>
          <p:cNvPr id="16" name="Foliennummernplatzhalter 15"/>
          <p:cNvSpPr>
            <a:spLocks noGrp="1"/>
          </p:cNvSpPr>
          <p:nvPr>
            <p:ph type="sldNum" sz="quarter" idx="4"/>
          </p:nvPr>
        </p:nvSpPr>
        <p:spPr>
          <a:xfrm>
            <a:off x="554038" y="6548120"/>
            <a:ext cx="1092200" cy="219075"/>
          </a:xfrm>
        </p:spPr>
        <p:txBody>
          <a:bodyPr/>
          <a:lstStyle/>
          <a:p>
            <a:fld id="{9DE08E51-56CF-4C15-BAC0-8C0D6423660B}" type="slidenum">
              <a:rPr lang="de-DE" smtClean="0"/>
              <a:pPr/>
              <a:t>7</a:t>
            </a:fld>
            <a:endParaRPr lang="de-DE"/>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childTnLst>
                                </p:cTn>
                              </p:par>
                              <p:par>
                                <p:cTn id="8" presetID="10" presetClass="entr" presetSubtype="0" fill="hold" nodeType="withEffect">
                                  <p:stCondLst>
                                    <p:cond delay="10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childTnLst>
                                </p:cTn>
                              </p:par>
                              <p:par>
                                <p:cTn id="11" presetID="10" presetClass="entr" presetSubtype="0" fill="hold" nodeType="withEffect">
                                  <p:stCondLst>
                                    <p:cond delay="130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childTnLst>
                                </p:cTn>
                              </p:par>
                              <p:par>
                                <p:cTn id="14" presetID="10" presetClass="entr" presetSubtype="0" fill="hold" nodeType="withEffect">
                                  <p:stCondLst>
                                    <p:cond delay="160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4" cstate="print"/>
          <a:srcRect l="42857" t="-18405" r="38200" b="-4295"/>
          <a:stretch>
            <a:fillRect/>
          </a:stretch>
        </p:blipFill>
        <p:spPr bwMode="gray">
          <a:xfrm>
            <a:off x="5202947" y="4089400"/>
            <a:ext cx="2788920" cy="774700"/>
          </a:xfrm>
          <a:prstGeom prst="rect">
            <a:avLst/>
          </a:prstGeom>
          <a:noFill/>
          <a:ln w="9525">
            <a:noFill/>
            <a:miter lim="800000"/>
            <a:headEnd/>
            <a:tailEnd/>
          </a:ln>
          <a:effectLst/>
        </p:spPr>
      </p:pic>
      <p:sp>
        <p:nvSpPr>
          <p:cNvPr id="195" name="Rounded Rectangle 24"/>
          <p:cNvSpPr/>
          <p:nvPr/>
        </p:nvSpPr>
        <p:spPr bwMode="gray">
          <a:xfrm>
            <a:off x="7086600" y="1465263"/>
            <a:ext cx="1123950" cy="972000"/>
          </a:xfrm>
          <a:prstGeom prst="roundRect">
            <a:avLst/>
          </a:prstGeom>
          <a:solidFill>
            <a:schemeClr val="bg1"/>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smtClean="0">
              <a:solidFill>
                <a:srgbClr val="00B050"/>
              </a:solidFill>
            </a:endParaRPr>
          </a:p>
        </p:txBody>
      </p:sp>
      <p:pic>
        <p:nvPicPr>
          <p:cNvPr id="3094" name="Picture 22"/>
          <p:cNvPicPr>
            <a:picLocks noChangeAspect="1" noChangeArrowheads="1"/>
          </p:cNvPicPr>
          <p:nvPr/>
        </p:nvPicPr>
        <p:blipFill>
          <a:blip r:embed="rId5" cstate="print"/>
          <a:srcRect/>
          <a:stretch>
            <a:fillRect/>
          </a:stretch>
        </p:blipFill>
        <p:spPr bwMode="gray">
          <a:xfrm>
            <a:off x="1286828" y="4346894"/>
            <a:ext cx="458152" cy="237806"/>
          </a:xfrm>
          <a:prstGeom prst="rect">
            <a:avLst/>
          </a:prstGeom>
          <a:noFill/>
          <a:ln w="9525">
            <a:noFill/>
            <a:miter lim="800000"/>
            <a:headEnd/>
            <a:tailEnd/>
          </a:ln>
          <a:effectLst/>
        </p:spPr>
      </p:pic>
      <p:pic>
        <p:nvPicPr>
          <p:cNvPr id="162" name="Picture 22"/>
          <p:cNvPicPr>
            <a:picLocks noChangeAspect="1" noChangeArrowheads="1"/>
          </p:cNvPicPr>
          <p:nvPr/>
        </p:nvPicPr>
        <p:blipFill>
          <a:blip r:embed="rId6" cstate="print"/>
          <a:srcRect/>
          <a:stretch>
            <a:fillRect/>
          </a:stretch>
        </p:blipFill>
        <p:spPr bwMode="gray">
          <a:xfrm>
            <a:off x="2368868" y="4362134"/>
            <a:ext cx="366712" cy="207326"/>
          </a:xfrm>
          <a:prstGeom prst="rect">
            <a:avLst/>
          </a:prstGeom>
          <a:noFill/>
          <a:ln w="9525">
            <a:noFill/>
            <a:miter lim="800000"/>
            <a:headEnd/>
            <a:tailEnd/>
          </a:ln>
          <a:effectLst/>
        </p:spPr>
      </p:pic>
      <p:pic>
        <p:nvPicPr>
          <p:cNvPr id="163" name="Picture 22"/>
          <p:cNvPicPr>
            <a:picLocks noChangeAspect="1" noChangeArrowheads="1"/>
          </p:cNvPicPr>
          <p:nvPr/>
        </p:nvPicPr>
        <p:blipFill>
          <a:blip r:embed="rId7" cstate="print">
            <a:lum bright="20000"/>
          </a:blip>
          <a:srcRect/>
          <a:stretch>
            <a:fillRect/>
          </a:stretch>
        </p:blipFill>
        <p:spPr bwMode="gray">
          <a:xfrm>
            <a:off x="2772728" y="4986973"/>
            <a:ext cx="488632" cy="268288"/>
          </a:xfrm>
          <a:prstGeom prst="rect">
            <a:avLst/>
          </a:prstGeom>
          <a:noFill/>
          <a:ln w="9525">
            <a:noFill/>
            <a:miter lim="800000"/>
            <a:headEnd/>
            <a:tailEnd/>
          </a:ln>
          <a:effectLst/>
        </p:spPr>
      </p:pic>
      <p:pic>
        <p:nvPicPr>
          <p:cNvPr id="169" name="Picture 22"/>
          <p:cNvPicPr>
            <a:picLocks noChangeAspect="1" noChangeArrowheads="1"/>
          </p:cNvPicPr>
          <p:nvPr/>
        </p:nvPicPr>
        <p:blipFill>
          <a:blip r:embed="rId8" cstate="print">
            <a:lum bright="20000"/>
          </a:blip>
          <a:srcRect/>
          <a:stretch>
            <a:fillRect/>
          </a:stretch>
        </p:blipFill>
        <p:spPr bwMode="gray">
          <a:xfrm>
            <a:off x="1736408" y="5322253"/>
            <a:ext cx="580072" cy="268288"/>
          </a:xfrm>
          <a:prstGeom prst="rect">
            <a:avLst/>
          </a:prstGeom>
          <a:noFill/>
          <a:ln w="9525">
            <a:noFill/>
            <a:miter lim="800000"/>
            <a:headEnd/>
            <a:tailEnd/>
          </a:ln>
          <a:effectLst/>
        </p:spPr>
      </p:pic>
      <p:pic>
        <p:nvPicPr>
          <p:cNvPr id="170" name="Picture 22"/>
          <p:cNvPicPr>
            <a:picLocks noChangeAspect="1" noChangeArrowheads="1"/>
          </p:cNvPicPr>
          <p:nvPr/>
        </p:nvPicPr>
        <p:blipFill>
          <a:blip r:embed="rId9" cstate="print">
            <a:lum bright="20000"/>
          </a:blip>
          <a:srcRect/>
          <a:stretch>
            <a:fillRect/>
          </a:stretch>
        </p:blipFill>
        <p:spPr bwMode="gray">
          <a:xfrm>
            <a:off x="654368" y="4979353"/>
            <a:ext cx="564832" cy="268288"/>
          </a:xfrm>
          <a:prstGeom prst="rect">
            <a:avLst/>
          </a:prstGeom>
          <a:noFill/>
          <a:ln w="9525">
            <a:noFill/>
            <a:miter lim="800000"/>
            <a:headEnd/>
            <a:tailEnd/>
          </a:ln>
          <a:effectLst/>
        </p:spPr>
      </p:pic>
      <p:grpSp>
        <p:nvGrpSpPr>
          <p:cNvPr id="85" name="Gruppieren 84"/>
          <p:cNvGrpSpPr/>
          <p:nvPr/>
        </p:nvGrpSpPr>
        <p:grpSpPr bwMode="gray">
          <a:xfrm>
            <a:off x="801861" y="4546599"/>
            <a:ext cx="261763" cy="602663"/>
            <a:chOff x="-2763838" y="1373188"/>
            <a:chExt cx="2389188" cy="5500688"/>
          </a:xfrm>
        </p:grpSpPr>
        <p:sp>
          <p:nvSpPr>
            <p:cNvPr id="3080" name="Freeform 8"/>
            <p:cNvSpPr>
              <a:spLocks/>
            </p:cNvSpPr>
            <p:nvPr/>
          </p:nvSpPr>
          <p:spPr bwMode="gray">
            <a:xfrm>
              <a:off x="-1150938" y="3089276"/>
              <a:ext cx="558800" cy="1620838"/>
            </a:xfrm>
            <a:custGeom>
              <a:avLst/>
              <a:gdLst/>
              <a:ahLst/>
              <a:cxnLst>
                <a:cxn ang="0">
                  <a:pos x="132" y="424"/>
                </a:cxn>
                <a:cxn ang="0">
                  <a:pos x="122" y="410"/>
                </a:cxn>
                <a:cxn ang="0">
                  <a:pos x="117" y="397"/>
                </a:cxn>
                <a:cxn ang="0">
                  <a:pos x="116" y="390"/>
                </a:cxn>
                <a:cxn ang="0">
                  <a:pos x="116" y="34"/>
                </a:cxn>
                <a:cxn ang="0">
                  <a:pos x="115" y="29"/>
                </a:cxn>
                <a:cxn ang="0">
                  <a:pos x="113" y="21"/>
                </a:cxn>
                <a:cxn ang="0">
                  <a:pos x="107" y="13"/>
                </a:cxn>
                <a:cxn ang="0">
                  <a:pos x="98" y="9"/>
                </a:cxn>
                <a:cxn ang="0">
                  <a:pos x="0" y="0"/>
                </a:cxn>
                <a:cxn ang="0">
                  <a:pos x="9" y="4"/>
                </a:cxn>
                <a:cxn ang="0">
                  <a:pos x="15" y="12"/>
                </a:cxn>
                <a:cxn ang="0">
                  <a:pos x="17" y="20"/>
                </a:cxn>
                <a:cxn ang="0">
                  <a:pos x="18" y="24"/>
                </a:cxn>
                <a:cxn ang="0">
                  <a:pos x="18" y="373"/>
                </a:cxn>
                <a:cxn ang="0">
                  <a:pos x="19" y="379"/>
                </a:cxn>
                <a:cxn ang="0">
                  <a:pos x="24" y="392"/>
                </a:cxn>
                <a:cxn ang="0">
                  <a:pos x="34" y="406"/>
                </a:cxn>
                <a:cxn ang="0">
                  <a:pos x="51" y="414"/>
                </a:cxn>
                <a:cxn ang="0">
                  <a:pos x="149" y="432"/>
                </a:cxn>
                <a:cxn ang="0">
                  <a:pos x="132" y="424"/>
                </a:cxn>
              </a:cxnLst>
              <a:rect l="0" t="0" r="r" b="b"/>
              <a:pathLst>
                <a:path w="149" h="432">
                  <a:moveTo>
                    <a:pt x="132" y="424"/>
                  </a:moveTo>
                  <a:cubicBezTo>
                    <a:pt x="128" y="420"/>
                    <a:pt x="124" y="415"/>
                    <a:pt x="122" y="410"/>
                  </a:cubicBezTo>
                  <a:cubicBezTo>
                    <a:pt x="119" y="405"/>
                    <a:pt x="118" y="401"/>
                    <a:pt x="117" y="397"/>
                  </a:cubicBezTo>
                  <a:cubicBezTo>
                    <a:pt x="116" y="393"/>
                    <a:pt x="116" y="391"/>
                    <a:pt x="116" y="390"/>
                  </a:cubicBezTo>
                  <a:cubicBezTo>
                    <a:pt x="116" y="34"/>
                    <a:pt x="116" y="34"/>
                    <a:pt x="116" y="34"/>
                  </a:cubicBezTo>
                  <a:cubicBezTo>
                    <a:pt x="116" y="33"/>
                    <a:pt x="116" y="32"/>
                    <a:pt x="115" y="29"/>
                  </a:cubicBezTo>
                  <a:cubicBezTo>
                    <a:pt x="115" y="27"/>
                    <a:pt x="114" y="24"/>
                    <a:pt x="113" y="21"/>
                  </a:cubicBezTo>
                  <a:cubicBezTo>
                    <a:pt x="112" y="19"/>
                    <a:pt x="110" y="16"/>
                    <a:pt x="107" y="13"/>
                  </a:cubicBezTo>
                  <a:cubicBezTo>
                    <a:pt x="105" y="11"/>
                    <a:pt x="102" y="10"/>
                    <a:pt x="98" y="9"/>
                  </a:cubicBezTo>
                  <a:cubicBezTo>
                    <a:pt x="0" y="0"/>
                    <a:pt x="0" y="0"/>
                    <a:pt x="0" y="0"/>
                  </a:cubicBezTo>
                  <a:cubicBezTo>
                    <a:pt x="4" y="0"/>
                    <a:pt x="7" y="2"/>
                    <a:pt x="9" y="4"/>
                  </a:cubicBezTo>
                  <a:cubicBezTo>
                    <a:pt x="12" y="6"/>
                    <a:pt x="13" y="9"/>
                    <a:pt x="15" y="12"/>
                  </a:cubicBezTo>
                  <a:cubicBezTo>
                    <a:pt x="16" y="15"/>
                    <a:pt x="17" y="17"/>
                    <a:pt x="17" y="20"/>
                  </a:cubicBezTo>
                  <a:cubicBezTo>
                    <a:pt x="18" y="22"/>
                    <a:pt x="18" y="23"/>
                    <a:pt x="18" y="24"/>
                  </a:cubicBezTo>
                  <a:cubicBezTo>
                    <a:pt x="18" y="373"/>
                    <a:pt x="18" y="373"/>
                    <a:pt x="18" y="373"/>
                  </a:cubicBezTo>
                  <a:cubicBezTo>
                    <a:pt x="18" y="373"/>
                    <a:pt x="18" y="376"/>
                    <a:pt x="19" y="379"/>
                  </a:cubicBezTo>
                  <a:cubicBezTo>
                    <a:pt x="20" y="383"/>
                    <a:pt x="22" y="388"/>
                    <a:pt x="24" y="392"/>
                  </a:cubicBezTo>
                  <a:cubicBezTo>
                    <a:pt x="27" y="397"/>
                    <a:pt x="30" y="402"/>
                    <a:pt x="34" y="406"/>
                  </a:cubicBezTo>
                  <a:cubicBezTo>
                    <a:pt x="38" y="410"/>
                    <a:pt x="44" y="413"/>
                    <a:pt x="51" y="414"/>
                  </a:cubicBezTo>
                  <a:cubicBezTo>
                    <a:pt x="149" y="432"/>
                    <a:pt x="149" y="432"/>
                    <a:pt x="149" y="432"/>
                  </a:cubicBezTo>
                  <a:cubicBezTo>
                    <a:pt x="142" y="431"/>
                    <a:pt x="136" y="428"/>
                    <a:pt x="132" y="424"/>
                  </a:cubicBezTo>
                  <a:close/>
                </a:path>
              </a:pathLst>
            </a:custGeom>
            <a:solidFill>
              <a:srgbClr val="2F6585"/>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081" name="Freeform 9"/>
            <p:cNvSpPr>
              <a:spLocks/>
            </p:cNvSpPr>
            <p:nvPr/>
          </p:nvSpPr>
          <p:spPr bwMode="gray">
            <a:xfrm>
              <a:off x="-1698626" y="4829176"/>
              <a:ext cx="573088" cy="1946275"/>
            </a:xfrm>
            <a:custGeom>
              <a:avLst/>
              <a:gdLst/>
              <a:ahLst/>
              <a:cxnLst>
                <a:cxn ang="0">
                  <a:pos x="134" y="506"/>
                </a:cxn>
                <a:cxn ang="0">
                  <a:pos x="123" y="486"/>
                </a:cxn>
                <a:cxn ang="0">
                  <a:pos x="117" y="468"/>
                </a:cxn>
                <a:cxn ang="0">
                  <a:pos x="115" y="459"/>
                </a:cxn>
                <a:cxn ang="0">
                  <a:pos x="115" y="60"/>
                </a:cxn>
                <a:cxn ang="0">
                  <a:pos x="115" y="53"/>
                </a:cxn>
                <a:cxn ang="0">
                  <a:pos x="113" y="41"/>
                </a:cxn>
                <a:cxn ang="0">
                  <a:pos x="108" y="28"/>
                </a:cxn>
                <a:cxn ang="0">
                  <a:pos x="96" y="20"/>
                </a:cxn>
                <a:cxn ang="0">
                  <a:pos x="0" y="0"/>
                </a:cxn>
                <a:cxn ang="0">
                  <a:pos x="12" y="8"/>
                </a:cxn>
                <a:cxn ang="0">
                  <a:pos x="18" y="21"/>
                </a:cxn>
                <a:cxn ang="0">
                  <a:pos x="19" y="33"/>
                </a:cxn>
                <a:cxn ang="0">
                  <a:pos x="19" y="39"/>
                </a:cxn>
                <a:cxn ang="0">
                  <a:pos x="20" y="430"/>
                </a:cxn>
                <a:cxn ang="0">
                  <a:pos x="22" y="439"/>
                </a:cxn>
                <a:cxn ang="0">
                  <a:pos x="28" y="457"/>
                </a:cxn>
                <a:cxn ang="0">
                  <a:pos x="39" y="476"/>
                </a:cxn>
                <a:cxn ang="0">
                  <a:pos x="58" y="489"/>
                </a:cxn>
                <a:cxn ang="0">
                  <a:pos x="153" y="519"/>
                </a:cxn>
                <a:cxn ang="0">
                  <a:pos x="134" y="506"/>
                </a:cxn>
              </a:cxnLst>
              <a:rect l="0" t="0" r="r" b="b"/>
              <a:pathLst>
                <a:path w="153" h="519">
                  <a:moveTo>
                    <a:pt x="134" y="506"/>
                  </a:moveTo>
                  <a:cubicBezTo>
                    <a:pt x="129" y="500"/>
                    <a:pt x="126" y="493"/>
                    <a:pt x="123" y="486"/>
                  </a:cubicBezTo>
                  <a:cubicBezTo>
                    <a:pt x="120" y="480"/>
                    <a:pt x="118" y="473"/>
                    <a:pt x="117" y="468"/>
                  </a:cubicBezTo>
                  <a:cubicBezTo>
                    <a:pt x="115" y="463"/>
                    <a:pt x="115" y="460"/>
                    <a:pt x="115" y="459"/>
                  </a:cubicBezTo>
                  <a:cubicBezTo>
                    <a:pt x="115" y="60"/>
                    <a:pt x="115" y="60"/>
                    <a:pt x="115" y="60"/>
                  </a:cubicBezTo>
                  <a:cubicBezTo>
                    <a:pt x="115" y="59"/>
                    <a:pt x="115" y="57"/>
                    <a:pt x="115" y="53"/>
                  </a:cubicBezTo>
                  <a:cubicBezTo>
                    <a:pt x="115" y="50"/>
                    <a:pt x="114" y="45"/>
                    <a:pt x="113" y="41"/>
                  </a:cubicBezTo>
                  <a:cubicBezTo>
                    <a:pt x="112" y="36"/>
                    <a:pt x="111" y="31"/>
                    <a:pt x="108" y="28"/>
                  </a:cubicBezTo>
                  <a:cubicBezTo>
                    <a:pt x="105" y="24"/>
                    <a:pt x="101" y="21"/>
                    <a:pt x="96" y="20"/>
                  </a:cubicBezTo>
                  <a:cubicBezTo>
                    <a:pt x="0" y="0"/>
                    <a:pt x="0" y="0"/>
                    <a:pt x="0" y="0"/>
                  </a:cubicBezTo>
                  <a:cubicBezTo>
                    <a:pt x="6" y="1"/>
                    <a:pt x="9" y="4"/>
                    <a:pt x="12" y="8"/>
                  </a:cubicBezTo>
                  <a:cubicBezTo>
                    <a:pt x="15" y="11"/>
                    <a:pt x="17" y="16"/>
                    <a:pt x="18" y="21"/>
                  </a:cubicBezTo>
                  <a:cubicBezTo>
                    <a:pt x="19" y="25"/>
                    <a:pt x="19" y="30"/>
                    <a:pt x="19" y="33"/>
                  </a:cubicBezTo>
                  <a:cubicBezTo>
                    <a:pt x="19" y="36"/>
                    <a:pt x="19" y="39"/>
                    <a:pt x="19" y="39"/>
                  </a:cubicBezTo>
                  <a:cubicBezTo>
                    <a:pt x="20" y="430"/>
                    <a:pt x="20" y="430"/>
                    <a:pt x="20" y="430"/>
                  </a:cubicBezTo>
                  <a:cubicBezTo>
                    <a:pt x="20" y="431"/>
                    <a:pt x="20" y="434"/>
                    <a:pt x="22" y="439"/>
                  </a:cubicBezTo>
                  <a:cubicBezTo>
                    <a:pt x="23" y="444"/>
                    <a:pt x="25" y="450"/>
                    <a:pt x="28" y="457"/>
                  </a:cubicBezTo>
                  <a:cubicBezTo>
                    <a:pt x="30" y="463"/>
                    <a:pt x="34" y="470"/>
                    <a:pt x="39" y="476"/>
                  </a:cubicBezTo>
                  <a:cubicBezTo>
                    <a:pt x="44" y="482"/>
                    <a:pt x="50" y="486"/>
                    <a:pt x="58" y="489"/>
                  </a:cubicBezTo>
                  <a:cubicBezTo>
                    <a:pt x="153" y="519"/>
                    <a:pt x="153" y="519"/>
                    <a:pt x="153" y="519"/>
                  </a:cubicBezTo>
                  <a:cubicBezTo>
                    <a:pt x="146" y="516"/>
                    <a:pt x="139" y="512"/>
                    <a:pt x="134" y="506"/>
                  </a:cubicBezTo>
                  <a:close/>
                </a:path>
              </a:pathLst>
            </a:custGeom>
            <a:solidFill>
              <a:srgbClr val="2F6585"/>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083" name="Freeform 11"/>
            <p:cNvSpPr>
              <a:spLocks/>
            </p:cNvSpPr>
            <p:nvPr/>
          </p:nvSpPr>
          <p:spPr bwMode="gray">
            <a:xfrm>
              <a:off x="-2306638" y="3143251"/>
              <a:ext cx="555625" cy="3719513"/>
            </a:xfrm>
            <a:custGeom>
              <a:avLst/>
              <a:gdLst/>
              <a:ahLst/>
              <a:cxnLst>
                <a:cxn ang="0">
                  <a:pos x="130" y="979"/>
                </a:cxn>
                <a:cxn ang="0">
                  <a:pos x="120" y="961"/>
                </a:cxn>
                <a:cxn ang="0">
                  <a:pos x="115" y="944"/>
                </a:cxn>
                <a:cxn ang="0">
                  <a:pos x="113" y="935"/>
                </a:cxn>
                <a:cxn ang="0">
                  <a:pos x="111" y="39"/>
                </a:cxn>
                <a:cxn ang="0">
                  <a:pos x="110" y="34"/>
                </a:cxn>
                <a:cxn ang="0">
                  <a:pos x="108" y="24"/>
                </a:cxn>
                <a:cxn ang="0">
                  <a:pos x="104" y="15"/>
                </a:cxn>
                <a:cxn ang="0">
                  <a:pos x="94" y="10"/>
                </a:cxn>
                <a:cxn ang="0">
                  <a:pos x="0" y="0"/>
                </a:cxn>
                <a:cxn ang="0">
                  <a:pos x="9" y="5"/>
                </a:cxn>
                <a:cxn ang="0">
                  <a:pos x="14" y="14"/>
                </a:cxn>
                <a:cxn ang="0">
                  <a:pos x="16" y="23"/>
                </a:cxn>
                <a:cxn ang="0">
                  <a:pos x="16" y="28"/>
                </a:cxn>
                <a:cxn ang="0">
                  <a:pos x="20" y="905"/>
                </a:cxn>
                <a:cxn ang="0">
                  <a:pos x="22" y="913"/>
                </a:cxn>
                <a:cxn ang="0">
                  <a:pos x="27" y="930"/>
                </a:cxn>
                <a:cxn ang="0">
                  <a:pos x="37" y="949"/>
                </a:cxn>
                <a:cxn ang="0">
                  <a:pos x="55" y="961"/>
                </a:cxn>
                <a:cxn ang="0">
                  <a:pos x="148" y="992"/>
                </a:cxn>
                <a:cxn ang="0">
                  <a:pos x="130" y="979"/>
                </a:cxn>
              </a:cxnLst>
              <a:rect l="0" t="0" r="r" b="b"/>
              <a:pathLst>
                <a:path w="148" h="992">
                  <a:moveTo>
                    <a:pt x="130" y="979"/>
                  </a:moveTo>
                  <a:cubicBezTo>
                    <a:pt x="126" y="974"/>
                    <a:pt x="122" y="967"/>
                    <a:pt x="120" y="961"/>
                  </a:cubicBezTo>
                  <a:cubicBezTo>
                    <a:pt x="117" y="955"/>
                    <a:pt x="116" y="948"/>
                    <a:pt x="115" y="944"/>
                  </a:cubicBezTo>
                  <a:cubicBezTo>
                    <a:pt x="114" y="939"/>
                    <a:pt x="113" y="936"/>
                    <a:pt x="113" y="935"/>
                  </a:cubicBezTo>
                  <a:cubicBezTo>
                    <a:pt x="111" y="39"/>
                    <a:pt x="111" y="39"/>
                    <a:pt x="111" y="39"/>
                  </a:cubicBezTo>
                  <a:cubicBezTo>
                    <a:pt x="110" y="38"/>
                    <a:pt x="110" y="37"/>
                    <a:pt x="110" y="34"/>
                  </a:cubicBezTo>
                  <a:cubicBezTo>
                    <a:pt x="110" y="31"/>
                    <a:pt x="109" y="28"/>
                    <a:pt x="108" y="24"/>
                  </a:cubicBezTo>
                  <a:cubicBezTo>
                    <a:pt x="107" y="21"/>
                    <a:pt x="106" y="17"/>
                    <a:pt x="104" y="15"/>
                  </a:cubicBezTo>
                  <a:cubicBezTo>
                    <a:pt x="101" y="12"/>
                    <a:pt x="98" y="10"/>
                    <a:pt x="94" y="10"/>
                  </a:cubicBezTo>
                  <a:cubicBezTo>
                    <a:pt x="0" y="0"/>
                    <a:pt x="0" y="0"/>
                    <a:pt x="0" y="0"/>
                  </a:cubicBezTo>
                  <a:cubicBezTo>
                    <a:pt x="4" y="0"/>
                    <a:pt x="7" y="2"/>
                    <a:pt x="9" y="5"/>
                  </a:cubicBezTo>
                  <a:cubicBezTo>
                    <a:pt x="12" y="7"/>
                    <a:pt x="13" y="11"/>
                    <a:pt x="14" y="14"/>
                  </a:cubicBezTo>
                  <a:cubicBezTo>
                    <a:pt x="15" y="17"/>
                    <a:pt x="16" y="21"/>
                    <a:pt x="16" y="23"/>
                  </a:cubicBezTo>
                  <a:cubicBezTo>
                    <a:pt x="16" y="26"/>
                    <a:pt x="16" y="28"/>
                    <a:pt x="16" y="28"/>
                  </a:cubicBezTo>
                  <a:cubicBezTo>
                    <a:pt x="20" y="905"/>
                    <a:pt x="20" y="905"/>
                    <a:pt x="20" y="905"/>
                  </a:cubicBezTo>
                  <a:cubicBezTo>
                    <a:pt x="20" y="906"/>
                    <a:pt x="21" y="909"/>
                    <a:pt x="22" y="913"/>
                  </a:cubicBezTo>
                  <a:cubicBezTo>
                    <a:pt x="23" y="918"/>
                    <a:pt x="24" y="924"/>
                    <a:pt x="27" y="930"/>
                  </a:cubicBezTo>
                  <a:cubicBezTo>
                    <a:pt x="29" y="937"/>
                    <a:pt x="33" y="943"/>
                    <a:pt x="37" y="949"/>
                  </a:cubicBezTo>
                  <a:cubicBezTo>
                    <a:pt x="42" y="954"/>
                    <a:pt x="48" y="959"/>
                    <a:pt x="55" y="961"/>
                  </a:cubicBezTo>
                  <a:cubicBezTo>
                    <a:pt x="148" y="992"/>
                    <a:pt x="148" y="992"/>
                    <a:pt x="148" y="992"/>
                  </a:cubicBezTo>
                  <a:cubicBezTo>
                    <a:pt x="141" y="990"/>
                    <a:pt x="135" y="985"/>
                    <a:pt x="130" y="979"/>
                  </a:cubicBezTo>
                  <a:close/>
                </a:path>
              </a:pathLst>
            </a:custGeom>
            <a:solidFill>
              <a:srgbClr val="38779E"/>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084" name="Freeform 12"/>
            <p:cNvSpPr>
              <a:spLocks/>
            </p:cNvSpPr>
            <p:nvPr/>
          </p:nvSpPr>
          <p:spPr bwMode="gray">
            <a:xfrm>
              <a:off x="-2246313" y="1373188"/>
              <a:ext cx="877888" cy="1158875"/>
            </a:xfrm>
            <a:custGeom>
              <a:avLst/>
              <a:gdLst/>
              <a:ahLst/>
              <a:cxnLst>
                <a:cxn ang="0">
                  <a:pos x="165" y="309"/>
                </a:cxn>
                <a:cxn ang="0">
                  <a:pos x="69" y="302"/>
                </a:cxn>
                <a:cxn ang="0">
                  <a:pos x="41" y="278"/>
                </a:cxn>
                <a:cxn ang="0">
                  <a:pos x="20" y="246"/>
                </a:cxn>
                <a:cxn ang="0">
                  <a:pos x="6" y="207"/>
                </a:cxn>
                <a:cxn ang="0">
                  <a:pos x="0" y="164"/>
                </a:cxn>
                <a:cxn ang="0">
                  <a:pos x="11" y="100"/>
                </a:cxn>
                <a:cxn ang="0">
                  <a:pos x="40" y="48"/>
                </a:cxn>
                <a:cxn ang="0">
                  <a:pos x="84" y="13"/>
                </a:cxn>
                <a:cxn ang="0">
                  <a:pos x="137" y="1"/>
                </a:cxn>
                <a:cxn ang="0">
                  <a:pos x="234" y="0"/>
                </a:cxn>
                <a:cxn ang="0">
                  <a:pos x="180" y="13"/>
                </a:cxn>
                <a:cxn ang="0">
                  <a:pos x="136" y="49"/>
                </a:cxn>
                <a:cxn ang="0">
                  <a:pos x="106" y="102"/>
                </a:cxn>
                <a:cxn ang="0">
                  <a:pos x="95" y="167"/>
                </a:cxn>
                <a:cxn ang="0">
                  <a:pos x="100" y="211"/>
                </a:cxn>
                <a:cxn ang="0">
                  <a:pos x="115" y="251"/>
                </a:cxn>
                <a:cxn ang="0">
                  <a:pos x="137" y="284"/>
                </a:cxn>
                <a:cxn ang="0">
                  <a:pos x="165" y="309"/>
                </a:cxn>
              </a:cxnLst>
              <a:rect l="0" t="0" r="r" b="b"/>
              <a:pathLst>
                <a:path w="234" h="309">
                  <a:moveTo>
                    <a:pt x="165" y="309"/>
                  </a:moveTo>
                  <a:cubicBezTo>
                    <a:pt x="69" y="302"/>
                    <a:pt x="69" y="302"/>
                    <a:pt x="69" y="302"/>
                  </a:cubicBezTo>
                  <a:cubicBezTo>
                    <a:pt x="59" y="296"/>
                    <a:pt x="50" y="287"/>
                    <a:pt x="41" y="278"/>
                  </a:cubicBezTo>
                  <a:cubicBezTo>
                    <a:pt x="33" y="268"/>
                    <a:pt x="26" y="258"/>
                    <a:pt x="20" y="246"/>
                  </a:cubicBezTo>
                  <a:cubicBezTo>
                    <a:pt x="14" y="234"/>
                    <a:pt x="9" y="221"/>
                    <a:pt x="6" y="207"/>
                  </a:cubicBezTo>
                  <a:cubicBezTo>
                    <a:pt x="2" y="193"/>
                    <a:pt x="0" y="179"/>
                    <a:pt x="0" y="164"/>
                  </a:cubicBezTo>
                  <a:cubicBezTo>
                    <a:pt x="0" y="141"/>
                    <a:pt x="4" y="120"/>
                    <a:pt x="11" y="100"/>
                  </a:cubicBezTo>
                  <a:cubicBezTo>
                    <a:pt x="18" y="81"/>
                    <a:pt x="28" y="63"/>
                    <a:pt x="40" y="48"/>
                  </a:cubicBezTo>
                  <a:cubicBezTo>
                    <a:pt x="53" y="33"/>
                    <a:pt x="67" y="22"/>
                    <a:pt x="84" y="13"/>
                  </a:cubicBezTo>
                  <a:cubicBezTo>
                    <a:pt x="100" y="5"/>
                    <a:pt x="118" y="1"/>
                    <a:pt x="137" y="1"/>
                  </a:cubicBezTo>
                  <a:cubicBezTo>
                    <a:pt x="234" y="0"/>
                    <a:pt x="234" y="0"/>
                    <a:pt x="234" y="0"/>
                  </a:cubicBezTo>
                  <a:cubicBezTo>
                    <a:pt x="215" y="0"/>
                    <a:pt x="196" y="5"/>
                    <a:pt x="180" y="13"/>
                  </a:cubicBezTo>
                  <a:cubicBezTo>
                    <a:pt x="163" y="21"/>
                    <a:pt x="148" y="34"/>
                    <a:pt x="136" y="49"/>
                  </a:cubicBezTo>
                  <a:cubicBezTo>
                    <a:pt x="123" y="64"/>
                    <a:pt x="113" y="82"/>
                    <a:pt x="106" y="102"/>
                  </a:cubicBezTo>
                  <a:cubicBezTo>
                    <a:pt x="99" y="122"/>
                    <a:pt x="95" y="144"/>
                    <a:pt x="95" y="167"/>
                  </a:cubicBezTo>
                  <a:cubicBezTo>
                    <a:pt x="95" y="182"/>
                    <a:pt x="97" y="197"/>
                    <a:pt x="100" y="211"/>
                  </a:cubicBezTo>
                  <a:cubicBezTo>
                    <a:pt x="104" y="225"/>
                    <a:pt x="109" y="238"/>
                    <a:pt x="115" y="251"/>
                  </a:cubicBezTo>
                  <a:cubicBezTo>
                    <a:pt x="121" y="263"/>
                    <a:pt x="128" y="274"/>
                    <a:pt x="137" y="284"/>
                  </a:cubicBezTo>
                  <a:cubicBezTo>
                    <a:pt x="145" y="293"/>
                    <a:pt x="155" y="302"/>
                    <a:pt x="165" y="309"/>
                  </a:cubicBezTo>
                  <a:close/>
                </a:path>
              </a:pathLst>
            </a:custGeom>
            <a:solidFill>
              <a:srgbClr val="38779E"/>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085" name="Freeform 13"/>
            <p:cNvSpPr>
              <a:spLocks/>
            </p:cNvSpPr>
            <p:nvPr/>
          </p:nvSpPr>
          <p:spPr bwMode="gray">
            <a:xfrm>
              <a:off x="-2763838" y="2505076"/>
              <a:ext cx="1136650" cy="2354263"/>
            </a:xfrm>
            <a:custGeom>
              <a:avLst/>
              <a:gdLst/>
              <a:ahLst/>
              <a:cxnLst>
                <a:cxn ang="0">
                  <a:pos x="303" y="7"/>
                </a:cxn>
                <a:cxn ang="0">
                  <a:pos x="207" y="0"/>
                </a:cxn>
                <a:cxn ang="0">
                  <a:pos x="106" y="3"/>
                </a:cxn>
                <a:cxn ang="0">
                  <a:pos x="106" y="3"/>
                </a:cxn>
                <a:cxn ang="0">
                  <a:pos x="105" y="3"/>
                </a:cxn>
                <a:cxn ang="0">
                  <a:pos x="103" y="3"/>
                </a:cxn>
                <a:cxn ang="0">
                  <a:pos x="100" y="3"/>
                </a:cxn>
                <a:cxn ang="0">
                  <a:pos x="97" y="3"/>
                </a:cxn>
                <a:cxn ang="0">
                  <a:pos x="71" y="6"/>
                </a:cxn>
                <a:cxn ang="0">
                  <a:pos x="39" y="19"/>
                </a:cxn>
                <a:cxn ang="0">
                  <a:pos x="12" y="47"/>
                </a:cxn>
                <a:cxn ang="0">
                  <a:pos x="0" y="98"/>
                </a:cxn>
                <a:cxn ang="0">
                  <a:pos x="1" y="203"/>
                </a:cxn>
                <a:cxn ang="0">
                  <a:pos x="2" y="357"/>
                </a:cxn>
                <a:cxn ang="0">
                  <a:pos x="3" y="499"/>
                </a:cxn>
                <a:cxn ang="0">
                  <a:pos x="3" y="569"/>
                </a:cxn>
                <a:cxn ang="0">
                  <a:pos x="5" y="575"/>
                </a:cxn>
                <a:cxn ang="0">
                  <a:pos x="10" y="587"/>
                </a:cxn>
                <a:cxn ang="0">
                  <a:pos x="20" y="599"/>
                </a:cxn>
                <a:cxn ang="0">
                  <a:pos x="37" y="608"/>
                </a:cxn>
                <a:cxn ang="0">
                  <a:pos x="129" y="628"/>
                </a:cxn>
                <a:cxn ang="0">
                  <a:pos x="112" y="619"/>
                </a:cxn>
                <a:cxn ang="0">
                  <a:pos x="102" y="606"/>
                </a:cxn>
                <a:cxn ang="0">
                  <a:pos x="97" y="594"/>
                </a:cxn>
                <a:cxn ang="0">
                  <a:pos x="95" y="588"/>
                </a:cxn>
                <a:cxn ang="0">
                  <a:pos x="95" y="517"/>
                </a:cxn>
                <a:cxn ang="0">
                  <a:pos x="94" y="371"/>
                </a:cxn>
                <a:cxn ang="0">
                  <a:pos x="93" y="214"/>
                </a:cxn>
                <a:cxn ang="0">
                  <a:pos x="93" y="107"/>
                </a:cxn>
                <a:cxn ang="0">
                  <a:pos x="104" y="55"/>
                </a:cxn>
                <a:cxn ang="0">
                  <a:pos x="132" y="26"/>
                </a:cxn>
                <a:cxn ang="0">
                  <a:pos x="165" y="12"/>
                </a:cxn>
                <a:cxn ang="0">
                  <a:pos x="191" y="9"/>
                </a:cxn>
                <a:cxn ang="0">
                  <a:pos x="194" y="9"/>
                </a:cxn>
                <a:cxn ang="0">
                  <a:pos x="197" y="9"/>
                </a:cxn>
                <a:cxn ang="0">
                  <a:pos x="199" y="9"/>
                </a:cxn>
                <a:cxn ang="0">
                  <a:pos x="200" y="9"/>
                </a:cxn>
                <a:cxn ang="0">
                  <a:pos x="200" y="9"/>
                </a:cxn>
                <a:cxn ang="0">
                  <a:pos x="303" y="7"/>
                </a:cxn>
              </a:cxnLst>
              <a:rect l="0" t="0" r="r" b="b"/>
              <a:pathLst>
                <a:path w="303" h="628">
                  <a:moveTo>
                    <a:pt x="303" y="7"/>
                  </a:moveTo>
                  <a:cubicBezTo>
                    <a:pt x="207" y="0"/>
                    <a:pt x="207" y="0"/>
                    <a:pt x="207" y="0"/>
                  </a:cubicBezTo>
                  <a:cubicBezTo>
                    <a:pt x="106" y="3"/>
                    <a:pt x="106" y="3"/>
                    <a:pt x="106" y="3"/>
                  </a:cubicBezTo>
                  <a:cubicBezTo>
                    <a:pt x="106" y="3"/>
                    <a:pt x="106" y="3"/>
                    <a:pt x="106" y="3"/>
                  </a:cubicBezTo>
                  <a:cubicBezTo>
                    <a:pt x="105" y="3"/>
                    <a:pt x="105" y="3"/>
                    <a:pt x="105" y="3"/>
                  </a:cubicBezTo>
                  <a:cubicBezTo>
                    <a:pt x="104" y="3"/>
                    <a:pt x="103" y="3"/>
                    <a:pt x="103" y="3"/>
                  </a:cubicBezTo>
                  <a:cubicBezTo>
                    <a:pt x="102" y="3"/>
                    <a:pt x="101" y="3"/>
                    <a:pt x="100" y="3"/>
                  </a:cubicBezTo>
                  <a:cubicBezTo>
                    <a:pt x="99" y="3"/>
                    <a:pt x="98" y="3"/>
                    <a:pt x="97" y="3"/>
                  </a:cubicBezTo>
                  <a:cubicBezTo>
                    <a:pt x="91" y="3"/>
                    <a:pt x="81" y="4"/>
                    <a:pt x="71" y="6"/>
                  </a:cubicBezTo>
                  <a:cubicBezTo>
                    <a:pt x="61" y="8"/>
                    <a:pt x="49" y="12"/>
                    <a:pt x="39" y="19"/>
                  </a:cubicBezTo>
                  <a:cubicBezTo>
                    <a:pt x="28" y="25"/>
                    <a:pt x="19" y="35"/>
                    <a:pt x="12" y="47"/>
                  </a:cubicBezTo>
                  <a:cubicBezTo>
                    <a:pt x="4" y="60"/>
                    <a:pt x="0" y="77"/>
                    <a:pt x="0" y="98"/>
                  </a:cubicBezTo>
                  <a:cubicBezTo>
                    <a:pt x="0" y="118"/>
                    <a:pt x="1" y="156"/>
                    <a:pt x="1" y="203"/>
                  </a:cubicBezTo>
                  <a:cubicBezTo>
                    <a:pt x="1" y="250"/>
                    <a:pt x="2" y="304"/>
                    <a:pt x="2" y="357"/>
                  </a:cubicBezTo>
                  <a:cubicBezTo>
                    <a:pt x="2" y="410"/>
                    <a:pt x="3" y="460"/>
                    <a:pt x="3" y="499"/>
                  </a:cubicBezTo>
                  <a:cubicBezTo>
                    <a:pt x="3" y="538"/>
                    <a:pt x="3" y="564"/>
                    <a:pt x="3" y="569"/>
                  </a:cubicBezTo>
                  <a:cubicBezTo>
                    <a:pt x="3" y="570"/>
                    <a:pt x="4" y="572"/>
                    <a:pt x="5" y="575"/>
                  </a:cubicBezTo>
                  <a:cubicBezTo>
                    <a:pt x="6" y="578"/>
                    <a:pt x="7" y="583"/>
                    <a:pt x="10" y="587"/>
                  </a:cubicBezTo>
                  <a:cubicBezTo>
                    <a:pt x="12" y="591"/>
                    <a:pt x="16" y="596"/>
                    <a:pt x="20" y="599"/>
                  </a:cubicBezTo>
                  <a:cubicBezTo>
                    <a:pt x="24" y="603"/>
                    <a:pt x="30" y="606"/>
                    <a:pt x="37" y="608"/>
                  </a:cubicBezTo>
                  <a:cubicBezTo>
                    <a:pt x="129" y="628"/>
                    <a:pt x="129" y="628"/>
                    <a:pt x="129" y="628"/>
                  </a:cubicBezTo>
                  <a:cubicBezTo>
                    <a:pt x="122" y="626"/>
                    <a:pt x="117" y="623"/>
                    <a:pt x="112" y="619"/>
                  </a:cubicBezTo>
                  <a:cubicBezTo>
                    <a:pt x="108" y="615"/>
                    <a:pt x="104" y="611"/>
                    <a:pt x="102" y="606"/>
                  </a:cubicBezTo>
                  <a:cubicBezTo>
                    <a:pt x="99" y="602"/>
                    <a:pt x="98" y="598"/>
                    <a:pt x="97" y="594"/>
                  </a:cubicBezTo>
                  <a:cubicBezTo>
                    <a:pt x="96" y="591"/>
                    <a:pt x="95" y="589"/>
                    <a:pt x="95" y="588"/>
                  </a:cubicBezTo>
                  <a:cubicBezTo>
                    <a:pt x="95" y="583"/>
                    <a:pt x="95" y="556"/>
                    <a:pt x="95" y="517"/>
                  </a:cubicBezTo>
                  <a:cubicBezTo>
                    <a:pt x="95" y="477"/>
                    <a:pt x="94" y="425"/>
                    <a:pt x="94" y="371"/>
                  </a:cubicBezTo>
                  <a:cubicBezTo>
                    <a:pt x="94" y="317"/>
                    <a:pt x="94" y="262"/>
                    <a:pt x="93" y="214"/>
                  </a:cubicBezTo>
                  <a:cubicBezTo>
                    <a:pt x="93" y="166"/>
                    <a:pt x="93" y="127"/>
                    <a:pt x="93" y="107"/>
                  </a:cubicBezTo>
                  <a:cubicBezTo>
                    <a:pt x="93" y="85"/>
                    <a:pt x="97" y="68"/>
                    <a:pt x="104" y="55"/>
                  </a:cubicBezTo>
                  <a:cubicBezTo>
                    <a:pt x="112" y="42"/>
                    <a:pt x="121" y="32"/>
                    <a:pt x="132" y="26"/>
                  </a:cubicBezTo>
                  <a:cubicBezTo>
                    <a:pt x="143" y="19"/>
                    <a:pt x="154" y="15"/>
                    <a:pt x="165" y="12"/>
                  </a:cubicBezTo>
                  <a:cubicBezTo>
                    <a:pt x="175" y="10"/>
                    <a:pt x="185" y="9"/>
                    <a:pt x="191" y="9"/>
                  </a:cubicBezTo>
                  <a:cubicBezTo>
                    <a:pt x="192" y="9"/>
                    <a:pt x="193" y="9"/>
                    <a:pt x="194" y="9"/>
                  </a:cubicBezTo>
                  <a:cubicBezTo>
                    <a:pt x="195" y="9"/>
                    <a:pt x="196" y="9"/>
                    <a:pt x="197" y="9"/>
                  </a:cubicBezTo>
                  <a:cubicBezTo>
                    <a:pt x="198" y="9"/>
                    <a:pt x="198" y="9"/>
                    <a:pt x="199" y="9"/>
                  </a:cubicBezTo>
                  <a:cubicBezTo>
                    <a:pt x="199" y="9"/>
                    <a:pt x="199" y="9"/>
                    <a:pt x="200" y="9"/>
                  </a:cubicBezTo>
                  <a:cubicBezTo>
                    <a:pt x="200" y="9"/>
                    <a:pt x="200" y="9"/>
                    <a:pt x="200" y="9"/>
                  </a:cubicBezTo>
                  <a:lnTo>
                    <a:pt x="303" y="7"/>
                  </a:lnTo>
                  <a:close/>
                </a:path>
              </a:pathLst>
            </a:custGeom>
            <a:solidFill>
              <a:srgbClr val="38779E"/>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087" name="Freeform 15"/>
            <p:cNvSpPr>
              <a:spLocks/>
            </p:cNvSpPr>
            <p:nvPr/>
          </p:nvSpPr>
          <p:spPr bwMode="gray">
            <a:xfrm>
              <a:off x="-1150938" y="3089276"/>
              <a:ext cx="558800" cy="1620838"/>
            </a:xfrm>
            <a:custGeom>
              <a:avLst/>
              <a:gdLst/>
              <a:ahLst/>
              <a:cxnLst>
                <a:cxn ang="0">
                  <a:pos x="132" y="424"/>
                </a:cxn>
                <a:cxn ang="0">
                  <a:pos x="122" y="410"/>
                </a:cxn>
                <a:cxn ang="0">
                  <a:pos x="117" y="397"/>
                </a:cxn>
                <a:cxn ang="0">
                  <a:pos x="116" y="390"/>
                </a:cxn>
                <a:cxn ang="0">
                  <a:pos x="116" y="34"/>
                </a:cxn>
                <a:cxn ang="0">
                  <a:pos x="115" y="29"/>
                </a:cxn>
                <a:cxn ang="0">
                  <a:pos x="113" y="21"/>
                </a:cxn>
                <a:cxn ang="0">
                  <a:pos x="107" y="13"/>
                </a:cxn>
                <a:cxn ang="0">
                  <a:pos x="98" y="9"/>
                </a:cxn>
                <a:cxn ang="0">
                  <a:pos x="0" y="0"/>
                </a:cxn>
                <a:cxn ang="0">
                  <a:pos x="9" y="4"/>
                </a:cxn>
                <a:cxn ang="0">
                  <a:pos x="15" y="12"/>
                </a:cxn>
                <a:cxn ang="0">
                  <a:pos x="17" y="20"/>
                </a:cxn>
                <a:cxn ang="0">
                  <a:pos x="18" y="24"/>
                </a:cxn>
                <a:cxn ang="0">
                  <a:pos x="18" y="373"/>
                </a:cxn>
                <a:cxn ang="0">
                  <a:pos x="19" y="379"/>
                </a:cxn>
                <a:cxn ang="0">
                  <a:pos x="24" y="392"/>
                </a:cxn>
                <a:cxn ang="0">
                  <a:pos x="34" y="406"/>
                </a:cxn>
                <a:cxn ang="0">
                  <a:pos x="51" y="414"/>
                </a:cxn>
                <a:cxn ang="0">
                  <a:pos x="149" y="432"/>
                </a:cxn>
                <a:cxn ang="0">
                  <a:pos x="132" y="424"/>
                </a:cxn>
              </a:cxnLst>
              <a:rect l="0" t="0" r="r" b="b"/>
              <a:pathLst>
                <a:path w="149" h="432">
                  <a:moveTo>
                    <a:pt x="132" y="424"/>
                  </a:moveTo>
                  <a:cubicBezTo>
                    <a:pt x="128" y="420"/>
                    <a:pt x="124" y="415"/>
                    <a:pt x="122" y="410"/>
                  </a:cubicBezTo>
                  <a:cubicBezTo>
                    <a:pt x="119" y="405"/>
                    <a:pt x="118" y="401"/>
                    <a:pt x="117" y="397"/>
                  </a:cubicBezTo>
                  <a:cubicBezTo>
                    <a:pt x="116" y="393"/>
                    <a:pt x="116" y="391"/>
                    <a:pt x="116" y="390"/>
                  </a:cubicBezTo>
                  <a:cubicBezTo>
                    <a:pt x="116" y="34"/>
                    <a:pt x="116" y="34"/>
                    <a:pt x="116" y="34"/>
                  </a:cubicBezTo>
                  <a:cubicBezTo>
                    <a:pt x="116" y="33"/>
                    <a:pt x="116" y="32"/>
                    <a:pt x="115" y="29"/>
                  </a:cubicBezTo>
                  <a:cubicBezTo>
                    <a:pt x="115" y="27"/>
                    <a:pt x="114" y="24"/>
                    <a:pt x="113" y="21"/>
                  </a:cubicBezTo>
                  <a:cubicBezTo>
                    <a:pt x="112" y="19"/>
                    <a:pt x="110" y="16"/>
                    <a:pt x="107" y="13"/>
                  </a:cubicBezTo>
                  <a:cubicBezTo>
                    <a:pt x="105" y="11"/>
                    <a:pt x="102" y="10"/>
                    <a:pt x="98" y="9"/>
                  </a:cubicBezTo>
                  <a:cubicBezTo>
                    <a:pt x="0" y="0"/>
                    <a:pt x="0" y="0"/>
                    <a:pt x="0" y="0"/>
                  </a:cubicBezTo>
                  <a:cubicBezTo>
                    <a:pt x="4" y="0"/>
                    <a:pt x="7" y="2"/>
                    <a:pt x="9" y="4"/>
                  </a:cubicBezTo>
                  <a:cubicBezTo>
                    <a:pt x="12" y="6"/>
                    <a:pt x="13" y="9"/>
                    <a:pt x="15" y="12"/>
                  </a:cubicBezTo>
                  <a:cubicBezTo>
                    <a:pt x="16" y="15"/>
                    <a:pt x="17" y="17"/>
                    <a:pt x="17" y="20"/>
                  </a:cubicBezTo>
                  <a:cubicBezTo>
                    <a:pt x="18" y="22"/>
                    <a:pt x="18" y="23"/>
                    <a:pt x="18" y="24"/>
                  </a:cubicBezTo>
                  <a:cubicBezTo>
                    <a:pt x="18" y="373"/>
                    <a:pt x="18" y="373"/>
                    <a:pt x="18" y="373"/>
                  </a:cubicBezTo>
                  <a:cubicBezTo>
                    <a:pt x="18" y="373"/>
                    <a:pt x="18" y="376"/>
                    <a:pt x="19" y="379"/>
                  </a:cubicBezTo>
                  <a:cubicBezTo>
                    <a:pt x="20" y="383"/>
                    <a:pt x="22" y="388"/>
                    <a:pt x="24" y="392"/>
                  </a:cubicBezTo>
                  <a:cubicBezTo>
                    <a:pt x="27" y="397"/>
                    <a:pt x="30" y="402"/>
                    <a:pt x="34" y="406"/>
                  </a:cubicBezTo>
                  <a:cubicBezTo>
                    <a:pt x="38" y="410"/>
                    <a:pt x="44" y="413"/>
                    <a:pt x="51" y="414"/>
                  </a:cubicBezTo>
                  <a:cubicBezTo>
                    <a:pt x="149" y="432"/>
                    <a:pt x="149" y="432"/>
                    <a:pt x="149" y="432"/>
                  </a:cubicBezTo>
                  <a:cubicBezTo>
                    <a:pt x="142" y="431"/>
                    <a:pt x="136" y="428"/>
                    <a:pt x="132" y="424"/>
                  </a:cubicBezTo>
                  <a:close/>
                </a:path>
              </a:pathLst>
            </a:custGeom>
            <a:solidFill>
              <a:srgbClr val="38779E"/>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088" name="Freeform 16"/>
            <p:cNvSpPr>
              <a:spLocks/>
            </p:cNvSpPr>
            <p:nvPr/>
          </p:nvSpPr>
          <p:spPr bwMode="gray">
            <a:xfrm>
              <a:off x="-1698626" y="4829176"/>
              <a:ext cx="573088" cy="1946275"/>
            </a:xfrm>
            <a:custGeom>
              <a:avLst/>
              <a:gdLst/>
              <a:ahLst/>
              <a:cxnLst>
                <a:cxn ang="0">
                  <a:pos x="134" y="506"/>
                </a:cxn>
                <a:cxn ang="0">
                  <a:pos x="123" y="486"/>
                </a:cxn>
                <a:cxn ang="0">
                  <a:pos x="117" y="468"/>
                </a:cxn>
                <a:cxn ang="0">
                  <a:pos x="115" y="459"/>
                </a:cxn>
                <a:cxn ang="0">
                  <a:pos x="115" y="60"/>
                </a:cxn>
                <a:cxn ang="0">
                  <a:pos x="115" y="53"/>
                </a:cxn>
                <a:cxn ang="0">
                  <a:pos x="113" y="41"/>
                </a:cxn>
                <a:cxn ang="0">
                  <a:pos x="108" y="28"/>
                </a:cxn>
                <a:cxn ang="0">
                  <a:pos x="96" y="20"/>
                </a:cxn>
                <a:cxn ang="0">
                  <a:pos x="0" y="0"/>
                </a:cxn>
                <a:cxn ang="0">
                  <a:pos x="12" y="8"/>
                </a:cxn>
                <a:cxn ang="0">
                  <a:pos x="18" y="21"/>
                </a:cxn>
                <a:cxn ang="0">
                  <a:pos x="19" y="33"/>
                </a:cxn>
                <a:cxn ang="0">
                  <a:pos x="19" y="39"/>
                </a:cxn>
                <a:cxn ang="0">
                  <a:pos x="20" y="430"/>
                </a:cxn>
                <a:cxn ang="0">
                  <a:pos x="22" y="439"/>
                </a:cxn>
                <a:cxn ang="0">
                  <a:pos x="28" y="457"/>
                </a:cxn>
                <a:cxn ang="0">
                  <a:pos x="39" y="476"/>
                </a:cxn>
                <a:cxn ang="0">
                  <a:pos x="58" y="489"/>
                </a:cxn>
                <a:cxn ang="0">
                  <a:pos x="153" y="519"/>
                </a:cxn>
                <a:cxn ang="0">
                  <a:pos x="134" y="506"/>
                </a:cxn>
              </a:cxnLst>
              <a:rect l="0" t="0" r="r" b="b"/>
              <a:pathLst>
                <a:path w="153" h="519">
                  <a:moveTo>
                    <a:pt x="134" y="506"/>
                  </a:moveTo>
                  <a:cubicBezTo>
                    <a:pt x="129" y="500"/>
                    <a:pt x="126" y="493"/>
                    <a:pt x="123" y="486"/>
                  </a:cubicBezTo>
                  <a:cubicBezTo>
                    <a:pt x="120" y="480"/>
                    <a:pt x="118" y="473"/>
                    <a:pt x="117" y="468"/>
                  </a:cubicBezTo>
                  <a:cubicBezTo>
                    <a:pt x="115" y="463"/>
                    <a:pt x="115" y="460"/>
                    <a:pt x="115" y="459"/>
                  </a:cubicBezTo>
                  <a:cubicBezTo>
                    <a:pt x="115" y="60"/>
                    <a:pt x="115" y="60"/>
                    <a:pt x="115" y="60"/>
                  </a:cubicBezTo>
                  <a:cubicBezTo>
                    <a:pt x="115" y="59"/>
                    <a:pt x="115" y="57"/>
                    <a:pt x="115" y="53"/>
                  </a:cubicBezTo>
                  <a:cubicBezTo>
                    <a:pt x="115" y="50"/>
                    <a:pt x="114" y="45"/>
                    <a:pt x="113" y="41"/>
                  </a:cubicBezTo>
                  <a:cubicBezTo>
                    <a:pt x="112" y="36"/>
                    <a:pt x="111" y="31"/>
                    <a:pt x="108" y="28"/>
                  </a:cubicBezTo>
                  <a:cubicBezTo>
                    <a:pt x="105" y="24"/>
                    <a:pt x="101" y="21"/>
                    <a:pt x="96" y="20"/>
                  </a:cubicBezTo>
                  <a:cubicBezTo>
                    <a:pt x="0" y="0"/>
                    <a:pt x="0" y="0"/>
                    <a:pt x="0" y="0"/>
                  </a:cubicBezTo>
                  <a:cubicBezTo>
                    <a:pt x="6" y="1"/>
                    <a:pt x="9" y="4"/>
                    <a:pt x="12" y="8"/>
                  </a:cubicBezTo>
                  <a:cubicBezTo>
                    <a:pt x="15" y="11"/>
                    <a:pt x="17" y="16"/>
                    <a:pt x="18" y="21"/>
                  </a:cubicBezTo>
                  <a:cubicBezTo>
                    <a:pt x="19" y="25"/>
                    <a:pt x="19" y="30"/>
                    <a:pt x="19" y="33"/>
                  </a:cubicBezTo>
                  <a:cubicBezTo>
                    <a:pt x="19" y="36"/>
                    <a:pt x="19" y="39"/>
                    <a:pt x="19" y="39"/>
                  </a:cubicBezTo>
                  <a:cubicBezTo>
                    <a:pt x="20" y="430"/>
                    <a:pt x="20" y="430"/>
                    <a:pt x="20" y="430"/>
                  </a:cubicBezTo>
                  <a:cubicBezTo>
                    <a:pt x="20" y="431"/>
                    <a:pt x="20" y="434"/>
                    <a:pt x="22" y="439"/>
                  </a:cubicBezTo>
                  <a:cubicBezTo>
                    <a:pt x="23" y="444"/>
                    <a:pt x="25" y="450"/>
                    <a:pt x="28" y="457"/>
                  </a:cubicBezTo>
                  <a:cubicBezTo>
                    <a:pt x="30" y="463"/>
                    <a:pt x="34" y="470"/>
                    <a:pt x="39" y="476"/>
                  </a:cubicBezTo>
                  <a:cubicBezTo>
                    <a:pt x="44" y="482"/>
                    <a:pt x="50" y="486"/>
                    <a:pt x="58" y="489"/>
                  </a:cubicBezTo>
                  <a:cubicBezTo>
                    <a:pt x="153" y="519"/>
                    <a:pt x="153" y="519"/>
                    <a:pt x="153" y="519"/>
                  </a:cubicBezTo>
                  <a:cubicBezTo>
                    <a:pt x="146" y="516"/>
                    <a:pt x="139" y="512"/>
                    <a:pt x="134" y="506"/>
                  </a:cubicBezTo>
                  <a:close/>
                </a:path>
              </a:pathLst>
            </a:custGeom>
            <a:solidFill>
              <a:srgbClr val="38779E"/>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089" name="Freeform 17"/>
            <p:cNvSpPr>
              <a:spLocks/>
            </p:cNvSpPr>
            <p:nvPr/>
          </p:nvSpPr>
          <p:spPr bwMode="gray">
            <a:xfrm>
              <a:off x="-1477963" y="2478088"/>
              <a:ext cx="803275" cy="38100"/>
            </a:xfrm>
            <a:custGeom>
              <a:avLst/>
              <a:gdLst/>
              <a:ahLst/>
              <a:cxnLst>
                <a:cxn ang="0">
                  <a:pos x="116" y="0"/>
                </a:cxn>
                <a:cxn ang="0">
                  <a:pos x="113" y="0"/>
                </a:cxn>
                <a:cxn ang="0">
                  <a:pos x="110" y="0"/>
                </a:cxn>
                <a:cxn ang="0">
                  <a:pos x="107" y="0"/>
                </a:cxn>
                <a:cxn ang="0">
                  <a:pos x="105" y="0"/>
                </a:cxn>
                <a:cxn ang="0">
                  <a:pos x="101" y="0"/>
                </a:cxn>
                <a:cxn ang="0">
                  <a:pos x="99" y="0"/>
                </a:cxn>
                <a:cxn ang="0">
                  <a:pos x="97" y="0"/>
                </a:cxn>
                <a:cxn ang="0">
                  <a:pos x="97" y="0"/>
                </a:cxn>
                <a:cxn ang="0">
                  <a:pos x="0" y="4"/>
                </a:cxn>
                <a:cxn ang="0">
                  <a:pos x="97" y="10"/>
                </a:cxn>
                <a:cxn ang="0">
                  <a:pos x="195" y="6"/>
                </a:cxn>
                <a:cxn ang="0">
                  <a:pos x="196" y="6"/>
                </a:cxn>
                <a:cxn ang="0">
                  <a:pos x="197" y="6"/>
                </a:cxn>
                <a:cxn ang="0">
                  <a:pos x="200" y="6"/>
                </a:cxn>
                <a:cxn ang="0">
                  <a:pos x="203" y="6"/>
                </a:cxn>
                <a:cxn ang="0">
                  <a:pos x="206" y="6"/>
                </a:cxn>
                <a:cxn ang="0">
                  <a:pos x="208" y="6"/>
                </a:cxn>
                <a:cxn ang="0">
                  <a:pos x="211" y="6"/>
                </a:cxn>
                <a:cxn ang="0">
                  <a:pos x="214" y="6"/>
                </a:cxn>
                <a:cxn ang="0">
                  <a:pos x="116" y="0"/>
                </a:cxn>
              </a:cxnLst>
              <a:rect l="0" t="0" r="r" b="b"/>
              <a:pathLst>
                <a:path w="214" h="10">
                  <a:moveTo>
                    <a:pt x="116" y="0"/>
                  </a:moveTo>
                  <a:cubicBezTo>
                    <a:pt x="115" y="0"/>
                    <a:pt x="114" y="0"/>
                    <a:pt x="113" y="0"/>
                  </a:cubicBezTo>
                  <a:cubicBezTo>
                    <a:pt x="112" y="0"/>
                    <a:pt x="111" y="0"/>
                    <a:pt x="110" y="0"/>
                  </a:cubicBezTo>
                  <a:cubicBezTo>
                    <a:pt x="109" y="0"/>
                    <a:pt x="108" y="0"/>
                    <a:pt x="107" y="0"/>
                  </a:cubicBezTo>
                  <a:cubicBezTo>
                    <a:pt x="106" y="0"/>
                    <a:pt x="106" y="0"/>
                    <a:pt x="105" y="0"/>
                  </a:cubicBezTo>
                  <a:cubicBezTo>
                    <a:pt x="104" y="0"/>
                    <a:pt x="102" y="0"/>
                    <a:pt x="101" y="0"/>
                  </a:cubicBezTo>
                  <a:cubicBezTo>
                    <a:pt x="100" y="0"/>
                    <a:pt x="100" y="0"/>
                    <a:pt x="99" y="0"/>
                  </a:cubicBezTo>
                  <a:cubicBezTo>
                    <a:pt x="98" y="0"/>
                    <a:pt x="98" y="0"/>
                    <a:pt x="97" y="0"/>
                  </a:cubicBezTo>
                  <a:cubicBezTo>
                    <a:pt x="97" y="0"/>
                    <a:pt x="97" y="0"/>
                    <a:pt x="97" y="0"/>
                  </a:cubicBezTo>
                  <a:cubicBezTo>
                    <a:pt x="0" y="4"/>
                    <a:pt x="0" y="4"/>
                    <a:pt x="0" y="4"/>
                  </a:cubicBezTo>
                  <a:cubicBezTo>
                    <a:pt x="97" y="10"/>
                    <a:pt x="97" y="10"/>
                    <a:pt x="97" y="10"/>
                  </a:cubicBezTo>
                  <a:cubicBezTo>
                    <a:pt x="195" y="6"/>
                    <a:pt x="195" y="6"/>
                    <a:pt x="195" y="6"/>
                  </a:cubicBezTo>
                  <a:cubicBezTo>
                    <a:pt x="195" y="6"/>
                    <a:pt x="195" y="6"/>
                    <a:pt x="196" y="6"/>
                  </a:cubicBezTo>
                  <a:cubicBezTo>
                    <a:pt x="196" y="6"/>
                    <a:pt x="197" y="6"/>
                    <a:pt x="197" y="6"/>
                  </a:cubicBezTo>
                  <a:cubicBezTo>
                    <a:pt x="198" y="6"/>
                    <a:pt x="199" y="6"/>
                    <a:pt x="200" y="6"/>
                  </a:cubicBezTo>
                  <a:cubicBezTo>
                    <a:pt x="201" y="6"/>
                    <a:pt x="202" y="6"/>
                    <a:pt x="203" y="6"/>
                  </a:cubicBezTo>
                  <a:cubicBezTo>
                    <a:pt x="204" y="6"/>
                    <a:pt x="205" y="6"/>
                    <a:pt x="206" y="6"/>
                  </a:cubicBezTo>
                  <a:cubicBezTo>
                    <a:pt x="207" y="6"/>
                    <a:pt x="207" y="6"/>
                    <a:pt x="208" y="6"/>
                  </a:cubicBezTo>
                  <a:cubicBezTo>
                    <a:pt x="209" y="6"/>
                    <a:pt x="210" y="6"/>
                    <a:pt x="211" y="6"/>
                  </a:cubicBezTo>
                  <a:cubicBezTo>
                    <a:pt x="212" y="6"/>
                    <a:pt x="213" y="6"/>
                    <a:pt x="214" y="6"/>
                  </a:cubicBezTo>
                  <a:lnTo>
                    <a:pt x="116" y="0"/>
                  </a:lnTo>
                  <a:close/>
                </a:path>
              </a:pathLst>
            </a:custGeom>
            <a:solidFill>
              <a:srgbClr val="3E9BC8"/>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086" name="Freeform 14"/>
            <p:cNvSpPr>
              <a:spLocks/>
            </p:cNvSpPr>
            <p:nvPr/>
          </p:nvSpPr>
          <p:spPr bwMode="gray">
            <a:xfrm>
              <a:off x="-2414588" y="1373188"/>
              <a:ext cx="2039938" cy="5500688"/>
            </a:xfrm>
            <a:custGeom>
              <a:avLst/>
              <a:gdLst/>
              <a:ahLst/>
              <a:cxnLst>
                <a:cxn ang="0">
                  <a:pos x="332" y="13"/>
                </a:cxn>
                <a:cxn ang="0">
                  <a:pos x="403" y="100"/>
                </a:cxn>
                <a:cxn ang="0">
                  <a:pos x="409" y="206"/>
                </a:cxn>
                <a:cxn ang="0">
                  <a:pos x="374" y="278"/>
                </a:cxn>
                <a:cxn ang="0">
                  <a:pos x="445" y="301"/>
                </a:cxn>
                <a:cxn ang="0">
                  <a:pos x="447" y="301"/>
                </a:cxn>
                <a:cxn ang="0">
                  <a:pos x="453" y="301"/>
                </a:cxn>
                <a:cxn ang="0">
                  <a:pos x="508" y="313"/>
                </a:cxn>
                <a:cxn ang="0">
                  <a:pos x="543" y="388"/>
                </a:cxn>
                <a:cxn ang="0">
                  <a:pos x="543" y="639"/>
                </a:cxn>
                <a:cxn ang="0">
                  <a:pos x="542" y="845"/>
                </a:cxn>
                <a:cxn ang="0">
                  <a:pos x="534" y="867"/>
                </a:cxn>
                <a:cxn ang="0">
                  <a:pos x="497" y="891"/>
                </a:cxn>
                <a:cxn ang="0">
                  <a:pos x="461" y="872"/>
                </a:cxn>
                <a:cxn ang="0">
                  <a:pos x="453" y="848"/>
                </a:cxn>
                <a:cxn ang="0">
                  <a:pos x="452" y="487"/>
                </a:cxn>
                <a:cxn ang="0">
                  <a:pos x="443" y="470"/>
                </a:cxn>
                <a:cxn ang="0">
                  <a:pos x="422" y="472"/>
                </a:cxn>
                <a:cxn ang="0">
                  <a:pos x="415" y="492"/>
                </a:cxn>
                <a:cxn ang="0">
                  <a:pos x="413" y="1370"/>
                </a:cxn>
                <a:cxn ang="0">
                  <a:pos x="404" y="1405"/>
                </a:cxn>
                <a:cxn ang="0">
                  <a:pos x="362" y="1442"/>
                </a:cxn>
                <a:cxn ang="0">
                  <a:pos x="317" y="1415"/>
                </a:cxn>
                <a:cxn ang="0">
                  <a:pos x="306" y="1381"/>
                </a:cxn>
                <a:cxn ang="0">
                  <a:pos x="306" y="974"/>
                </a:cxn>
                <a:cxn ang="0">
                  <a:pos x="296" y="946"/>
                </a:cxn>
                <a:cxn ang="0">
                  <a:pos x="263" y="949"/>
                </a:cxn>
                <a:cxn ang="0">
                  <a:pos x="253" y="979"/>
                </a:cxn>
                <a:cxn ang="0">
                  <a:pos x="253" y="1388"/>
                </a:cxn>
                <a:cxn ang="0">
                  <a:pos x="242" y="1426"/>
                </a:cxn>
                <a:cxn ang="0">
                  <a:pos x="196" y="1466"/>
                </a:cxn>
                <a:cxn ang="0">
                  <a:pos x="152" y="1440"/>
                </a:cxn>
                <a:cxn ang="0">
                  <a:pos x="142" y="1407"/>
                </a:cxn>
                <a:cxn ang="0">
                  <a:pos x="139" y="505"/>
                </a:cxn>
                <a:cxn ang="0">
                  <a:pos x="132" y="486"/>
                </a:cxn>
                <a:cxn ang="0">
                  <a:pos x="109" y="486"/>
                </a:cxn>
                <a:cxn ang="0">
                  <a:pos x="99" y="504"/>
                </a:cxn>
                <a:cxn ang="0">
                  <a:pos x="100" y="878"/>
                </a:cxn>
                <a:cxn ang="0">
                  <a:pos x="91" y="904"/>
                </a:cxn>
                <a:cxn ang="0">
                  <a:pos x="51" y="930"/>
                </a:cxn>
                <a:cxn ang="0">
                  <a:pos x="11" y="913"/>
                </a:cxn>
                <a:cxn ang="0">
                  <a:pos x="2" y="890"/>
                </a:cxn>
                <a:cxn ang="0">
                  <a:pos x="1" y="673"/>
                </a:cxn>
                <a:cxn ang="0">
                  <a:pos x="0" y="409"/>
                </a:cxn>
                <a:cxn ang="0">
                  <a:pos x="39" y="328"/>
                </a:cxn>
                <a:cxn ang="0">
                  <a:pos x="98" y="311"/>
                </a:cxn>
                <a:cxn ang="0">
                  <a:pos x="104" y="311"/>
                </a:cxn>
                <a:cxn ang="0">
                  <a:pos x="107" y="311"/>
                </a:cxn>
                <a:cxn ang="0">
                  <a:pos x="182" y="284"/>
                </a:cxn>
                <a:cxn ang="0">
                  <a:pos x="145" y="211"/>
                </a:cxn>
                <a:cxn ang="0">
                  <a:pos x="151" y="102"/>
                </a:cxn>
                <a:cxn ang="0">
                  <a:pos x="225" y="13"/>
                </a:cxn>
              </a:cxnLst>
              <a:rect l="0" t="0" r="r" b="b"/>
              <a:pathLst>
                <a:path w="544" h="1467">
                  <a:moveTo>
                    <a:pt x="279" y="0"/>
                  </a:moveTo>
                  <a:cubicBezTo>
                    <a:pt x="297" y="0"/>
                    <a:pt x="315" y="5"/>
                    <a:pt x="332" y="13"/>
                  </a:cubicBezTo>
                  <a:cubicBezTo>
                    <a:pt x="348" y="21"/>
                    <a:pt x="362" y="33"/>
                    <a:pt x="374" y="48"/>
                  </a:cubicBezTo>
                  <a:cubicBezTo>
                    <a:pt x="387" y="63"/>
                    <a:pt x="396" y="80"/>
                    <a:pt x="403" y="100"/>
                  </a:cubicBezTo>
                  <a:cubicBezTo>
                    <a:pt x="410" y="119"/>
                    <a:pt x="413" y="140"/>
                    <a:pt x="413" y="163"/>
                  </a:cubicBezTo>
                  <a:cubicBezTo>
                    <a:pt x="413" y="178"/>
                    <a:pt x="412" y="192"/>
                    <a:pt x="409" y="206"/>
                  </a:cubicBezTo>
                  <a:cubicBezTo>
                    <a:pt x="405" y="220"/>
                    <a:pt x="401" y="233"/>
                    <a:pt x="395" y="245"/>
                  </a:cubicBezTo>
                  <a:cubicBezTo>
                    <a:pt x="389" y="257"/>
                    <a:pt x="382" y="268"/>
                    <a:pt x="374" y="278"/>
                  </a:cubicBezTo>
                  <a:cubicBezTo>
                    <a:pt x="366" y="288"/>
                    <a:pt x="357" y="297"/>
                    <a:pt x="347" y="305"/>
                  </a:cubicBezTo>
                  <a:cubicBezTo>
                    <a:pt x="445" y="301"/>
                    <a:pt x="445" y="301"/>
                    <a:pt x="445" y="301"/>
                  </a:cubicBezTo>
                  <a:cubicBezTo>
                    <a:pt x="445" y="301"/>
                    <a:pt x="445" y="301"/>
                    <a:pt x="446" y="301"/>
                  </a:cubicBezTo>
                  <a:cubicBezTo>
                    <a:pt x="446" y="301"/>
                    <a:pt x="447" y="301"/>
                    <a:pt x="447" y="301"/>
                  </a:cubicBezTo>
                  <a:cubicBezTo>
                    <a:pt x="448" y="301"/>
                    <a:pt x="449" y="301"/>
                    <a:pt x="450" y="301"/>
                  </a:cubicBezTo>
                  <a:cubicBezTo>
                    <a:pt x="451" y="301"/>
                    <a:pt x="452" y="301"/>
                    <a:pt x="453" y="301"/>
                  </a:cubicBezTo>
                  <a:cubicBezTo>
                    <a:pt x="459" y="300"/>
                    <a:pt x="468" y="301"/>
                    <a:pt x="478" y="302"/>
                  </a:cubicBezTo>
                  <a:cubicBezTo>
                    <a:pt x="487" y="304"/>
                    <a:pt x="498" y="307"/>
                    <a:pt x="508" y="313"/>
                  </a:cubicBezTo>
                  <a:cubicBezTo>
                    <a:pt x="517" y="319"/>
                    <a:pt x="526" y="327"/>
                    <a:pt x="533" y="339"/>
                  </a:cubicBezTo>
                  <a:cubicBezTo>
                    <a:pt x="539" y="351"/>
                    <a:pt x="544" y="367"/>
                    <a:pt x="543" y="388"/>
                  </a:cubicBezTo>
                  <a:cubicBezTo>
                    <a:pt x="543" y="407"/>
                    <a:pt x="543" y="444"/>
                    <a:pt x="543" y="489"/>
                  </a:cubicBezTo>
                  <a:cubicBezTo>
                    <a:pt x="543" y="535"/>
                    <a:pt x="543" y="588"/>
                    <a:pt x="543" y="639"/>
                  </a:cubicBezTo>
                  <a:cubicBezTo>
                    <a:pt x="542" y="690"/>
                    <a:pt x="542" y="739"/>
                    <a:pt x="542" y="777"/>
                  </a:cubicBezTo>
                  <a:cubicBezTo>
                    <a:pt x="542" y="814"/>
                    <a:pt x="542" y="840"/>
                    <a:pt x="542" y="845"/>
                  </a:cubicBezTo>
                  <a:cubicBezTo>
                    <a:pt x="542" y="845"/>
                    <a:pt x="541" y="848"/>
                    <a:pt x="540" y="852"/>
                  </a:cubicBezTo>
                  <a:cubicBezTo>
                    <a:pt x="539" y="856"/>
                    <a:pt x="537" y="862"/>
                    <a:pt x="534" y="867"/>
                  </a:cubicBezTo>
                  <a:cubicBezTo>
                    <a:pt x="530" y="873"/>
                    <a:pt x="526" y="878"/>
                    <a:pt x="520" y="882"/>
                  </a:cubicBezTo>
                  <a:cubicBezTo>
                    <a:pt x="514" y="887"/>
                    <a:pt x="507" y="890"/>
                    <a:pt x="497" y="891"/>
                  </a:cubicBezTo>
                  <a:cubicBezTo>
                    <a:pt x="488" y="892"/>
                    <a:pt x="480" y="889"/>
                    <a:pt x="474" y="886"/>
                  </a:cubicBezTo>
                  <a:cubicBezTo>
                    <a:pt x="468" y="882"/>
                    <a:pt x="464" y="877"/>
                    <a:pt x="461" y="872"/>
                  </a:cubicBezTo>
                  <a:cubicBezTo>
                    <a:pt x="458" y="866"/>
                    <a:pt x="456" y="861"/>
                    <a:pt x="454" y="856"/>
                  </a:cubicBezTo>
                  <a:cubicBezTo>
                    <a:pt x="453" y="852"/>
                    <a:pt x="453" y="849"/>
                    <a:pt x="453" y="848"/>
                  </a:cubicBezTo>
                  <a:cubicBezTo>
                    <a:pt x="453" y="492"/>
                    <a:pt x="453" y="492"/>
                    <a:pt x="453" y="492"/>
                  </a:cubicBezTo>
                  <a:cubicBezTo>
                    <a:pt x="453" y="491"/>
                    <a:pt x="453" y="489"/>
                    <a:pt x="452" y="487"/>
                  </a:cubicBezTo>
                  <a:cubicBezTo>
                    <a:pt x="452" y="485"/>
                    <a:pt x="451" y="482"/>
                    <a:pt x="449" y="479"/>
                  </a:cubicBezTo>
                  <a:cubicBezTo>
                    <a:pt x="448" y="476"/>
                    <a:pt x="446" y="473"/>
                    <a:pt x="443" y="470"/>
                  </a:cubicBezTo>
                  <a:cubicBezTo>
                    <a:pt x="440" y="468"/>
                    <a:pt x="437" y="467"/>
                    <a:pt x="432" y="467"/>
                  </a:cubicBezTo>
                  <a:cubicBezTo>
                    <a:pt x="428" y="467"/>
                    <a:pt x="425" y="469"/>
                    <a:pt x="422" y="472"/>
                  </a:cubicBezTo>
                  <a:cubicBezTo>
                    <a:pt x="420" y="475"/>
                    <a:pt x="418" y="478"/>
                    <a:pt x="417" y="482"/>
                  </a:cubicBezTo>
                  <a:cubicBezTo>
                    <a:pt x="416" y="486"/>
                    <a:pt x="415" y="489"/>
                    <a:pt x="415" y="492"/>
                  </a:cubicBezTo>
                  <a:cubicBezTo>
                    <a:pt x="415" y="495"/>
                    <a:pt x="415" y="497"/>
                    <a:pt x="415" y="497"/>
                  </a:cubicBezTo>
                  <a:cubicBezTo>
                    <a:pt x="413" y="1370"/>
                    <a:pt x="413" y="1370"/>
                    <a:pt x="413" y="1370"/>
                  </a:cubicBezTo>
                  <a:cubicBezTo>
                    <a:pt x="413" y="1371"/>
                    <a:pt x="413" y="1375"/>
                    <a:pt x="412" y="1382"/>
                  </a:cubicBezTo>
                  <a:cubicBezTo>
                    <a:pt x="410" y="1388"/>
                    <a:pt x="408" y="1396"/>
                    <a:pt x="404" y="1405"/>
                  </a:cubicBezTo>
                  <a:cubicBezTo>
                    <a:pt x="401" y="1413"/>
                    <a:pt x="396" y="1422"/>
                    <a:pt x="389" y="1429"/>
                  </a:cubicBezTo>
                  <a:cubicBezTo>
                    <a:pt x="382" y="1435"/>
                    <a:pt x="373" y="1440"/>
                    <a:pt x="362" y="1442"/>
                  </a:cubicBezTo>
                  <a:cubicBezTo>
                    <a:pt x="350" y="1444"/>
                    <a:pt x="341" y="1441"/>
                    <a:pt x="334" y="1436"/>
                  </a:cubicBezTo>
                  <a:cubicBezTo>
                    <a:pt x="327" y="1431"/>
                    <a:pt x="321" y="1423"/>
                    <a:pt x="317" y="1415"/>
                  </a:cubicBezTo>
                  <a:cubicBezTo>
                    <a:pt x="313" y="1407"/>
                    <a:pt x="310" y="1399"/>
                    <a:pt x="308" y="1393"/>
                  </a:cubicBezTo>
                  <a:cubicBezTo>
                    <a:pt x="307" y="1386"/>
                    <a:pt x="306" y="1382"/>
                    <a:pt x="306" y="1381"/>
                  </a:cubicBezTo>
                  <a:cubicBezTo>
                    <a:pt x="306" y="982"/>
                    <a:pt x="306" y="982"/>
                    <a:pt x="306" y="982"/>
                  </a:cubicBezTo>
                  <a:cubicBezTo>
                    <a:pt x="306" y="981"/>
                    <a:pt x="306" y="978"/>
                    <a:pt x="306" y="974"/>
                  </a:cubicBezTo>
                  <a:cubicBezTo>
                    <a:pt x="306" y="970"/>
                    <a:pt x="305" y="965"/>
                    <a:pt x="304" y="960"/>
                  </a:cubicBezTo>
                  <a:cubicBezTo>
                    <a:pt x="302" y="955"/>
                    <a:pt x="300" y="950"/>
                    <a:pt x="296" y="946"/>
                  </a:cubicBezTo>
                  <a:cubicBezTo>
                    <a:pt x="292" y="943"/>
                    <a:pt x="287" y="941"/>
                    <a:pt x="279" y="941"/>
                  </a:cubicBezTo>
                  <a:cubicBezTo>
                    <a:pt x="272" y="942"/>
                    <a:pt x="267" y="945"/>
                    <a:pt x="263" y="949"/>
                  </a:cubicBezTo>
                  <a:cubicBezTo>
                    <a:pt x="259" y="954"/>
                    <a:pt x="256" y="959"/>
                    <a:pt x="255" y="964"/>
                  </a:cubicBezTo>
                  <a:cubicBezTo>
                    <a:pt x="253" y="970"/>
                    <a:pt x="253" y="975"/>
                    <a:pt x="253" y="979"/>
                  </a:cubicBezTo>
                  <a:cubicBezTo>
                    <a:pt x="253" y="984"/>
                    <a:pt x="253" y="986"/>
                    <a:pt x="253" y="987"/>
                  </a:cubicBezTo>
                  <a:cubicBezTo>
                    <a:pt x="253" y="1388"/>
                    <a:pt x="253" y="1388"/>
                    <a:pt x="253" y="1388"/>
                  </a:cubicBezTo>
                  <a:cubicBezTo>
                    <a:pt x="253" y="1389"/>
                    <a:pt x="253" y="1394"/>
                    <a:pt x="251" y="1401"/>
                  </a:cubicBezTo>
                  <a:cubicBezTo>
                    <a:pt x="249" y="1408"/>
                    <a:pt x="246" y="1417"/>
                    <a:pt x="242" y="1426"/>
                  </a:cubicBezTo>
                  <a:cubicBezTo>
                    <a:pt x="238" y="1435"/>
                    <a:pt x="232" y="1444"/>
                    <a:pt x="225" y="1451"/>
                  </a:cubicBezTo>
                  <a:cubicBezTo>
                    <a:pt x="217" y="1458"/>
                    <a:pt x="208" y="1464"/>
                    <a:pt x="196" y="1466"/>
                  </a:cubicBezTo>
                  <a:cubicBezTo>
                    <a:pt x="185" y="1467"/>
                    <a:pt x="176" y="1465"/>
                    <a:pt x="168" y="1460"/>
                  </a:cubicBezTo>
                  <a:cubicBezTo>
                    <a:pt x="161" y="1455"/>
                    <a:pt x="156" y="1448"/>
                    <a:pt x="152" y="1440"/>
                  </a:cubicBezTo>
                  <a:cubicBezTo>
                    <a:pt x="148" y="1432"/>
                    <a:pt x="146" y="1425"/>
                    <a:pt x="144" y="1418"/>
                  </a:cubicBezTo>
                  <a:cubicBezTo>
                    <a:pt x="143" y="1412"/>
                    <a:pt x="142" y="1408"/>
                    <a:pt x="142" y="1407"/>
                  </a:cubicBezTo>
                  <a:cubicBezTo>
                    <a:pt x="140" y="511"/>
                    <a:pt x="140" y="511"/>
                    <a:pt x="140" y="511"/>
                  </a:cubicBezTo>
                  <a:cubicBezTo>
                    <a:pt x="139" y="510"/>
                    <a:pt x="139" y="508"/>
                    <a:pt x="139" y="505"/>
                  </a:cubicBezTo>
                  <a:cubicBezTo>
                    <a:pt x="139" y="503"/>
                    <a:pt x="138" y="499"/>
                    <a:pt x="137" y="495"/>
                  </a:cubicBezTo>
                  <a:cubicBezTo>
                    <a:pt x="136" y="492"/>
                    <a:pt x="134" y="488"/>
                    <a:pt x="132" y="486"/>
                  </a:cubicBezTo>
                  <a:cubicBezTo>
                    <a:pt x="129" y="483"/>
                    <a:pt x="125" y="481"/>
                    <a:pt x="121" y="481"/>
                  </a:cubicBezTo>
                  <a:cubicBezTo>
                    <a:pt x="116" y="482"/>
                    <a:pt x="112" y="483"/>
                    <a:pt x="109" y="486"/>
                  </a:cubicBezTo>
                  <a:cubicBezTo>
                    <a:pt x="106" y="488"/>
                    <a:pt x="104" y="492"/>
                    <a:pt x="103" y="495"/>
                  </a:cubicBezTo>
                  <a:cubicBezTo>
                    <a:pt x="101" y="498"/>
                    <a:pt x="100" y="502"/>
                    <a:pt x="99" y="504"/>
                  </a:cubicBezTo>
                  <a:cubicBezTo>
                    <a:pt x="99" y="507"/>
                    <a:pt x="99" y="508"/>
                    <a:pt x="98" y="509"/>
                  </a:cubicBezTo>
                  <a:cubicBezTo>
                    <a:pt x="100" y="878"/>
                    <a:pt x="100" y="878"/>
                    <a:pt x="100" y="878"/>
                  </a:cubicBezTo>
                  <a:cubicBezTo>
                    <a:pt x="100" y="879"/>
                    <a:pt x="99" y="882"/>
                    <a:pt x="98" y="887"/>
                  </a:cubicBezTo>
                  <a:cubicBezTo>
                    <a:pt x="97" y="892"/>
                    <a:pt x="94" y="898"/>
                    <a:pt x="91" y="904"/>
                  </a:cubicBezTo>
                  <a:cubicBezTo>
                    <a:pt x="88" y="910"/>
                    <a:pt x="83" y="916"/>
                    <a:pt x="76" y="921"/>
                  </a:cubicBezTo>
                  <a:cubicBezTo>
                    <a:pt x="70" y="926"/>
                    <a:pt x="62" y="929"/>
                    <a:pt x="51" y="930"/>
                  </a:cubicBezTo>
                  <a:cubicBezTo>
                    <a:pt x="41" y="931"/>
                    <a:pt x="33" y="929"/>
                    <a:pt x="26" y="926"/>
                  </a:cubicBezTo>
                  <a:cubicBezTo>
                    <a:pt x="20" y="923"/>
                    <a:pt x="15" y="918"/>
                    <a:pt x="11" y="913"/>
                  </a:cubicBezTo>
                  <a:cubicBezTo>
                    <a:pt x="8" y="907"/>
                    <a:pt x="6" y="902"/>
                    <a:pt x="4" y="898"/>
                  </a:cubicBezTo>
                  <a:cubicBezTo>
                    <a:pt x="3" y="894"/>
                    <a:pt x="2" y="891"/>
                    <a:pt x="2" y="890"/>
                  </a:cubicBezTo>
                  <a:cubicBezTo>
                    <a:pt x="2" y="885"/>
                    <a:pt x="2" y="858"/>
                    <a:pt x="2" y="819"/>
                  </a:cubicBezTo>
                  <a:cubicBezTo>
                    <a:pt x="2" y="779"/>
                    <a:pt x="1" y="727"/>
                    <a:pt x="1" y="673"/>
                  </a:cubicBezTo>
                  <a:cubicBezTo>
                    <a:pt x="1" y="619"/>
                    <a:pt x="1" y="564"/>
                    <a:pt x="0" y="516"/>
                  </a:cubicBezTo>
                  <a:cubicBezTo>
                    <a:pt x="0" y="468"/>
                    <a:pt x="0" y="429"/>
                    <a:pt x="0" y="409"/>
                  </a:cubicBezTo>
                  <a:cubicBezTo>
                    <a:pt x="0" y="387"/>
                    <a:pt x="4" y="370"/>
                    <a:pt x="11" y="357"/>
                  </a:cubicBezTo>
                  <a:cubicBezTo>
                    <a:pt x="19" y="344"/>
                    <a:pt x="28" y="334"/>
                    <a:pt x="39" y="328"/>
                  </a:cubicBezTo>
                  <a:cubicBezTo>
                    <a:pt x="50" y="321"/>
                    <a:pt x="61" y="317"/>
                    <a:pt x="72" y="314"/>
                  </a:cubicBezTo>
                  <a:cubicBezTo>
                    <a:pt x="82" y="312"/>
                    <a:pt x="92" y="311"/>
                    <a:pt x="98" y="311"/>
                  </a:cubicBezTo>
                  <a:cubicBezTo>
                    <a:pt x="99" y="311"/>
                    <a:pt x="101" y="311"/>
                    <a:pt x="102" y="311"/>
                  </a:cubicBezTo>
                  <a:cubicBezTo>
                    <a:pt x="103" y="311"/>
                    <a:pt x="104" y="311"/>
                    <a:pt x="104" y="311"/>
                  </a:cubicBezTo>
                  <a:cubicBezTo>
                    <a:pt x="105" y="311"/>
                    <a:pt x="106" y="311"/>
                    <a:pt x="106" y="311"/>
                  </a:cubicBezTo>
                  <a:cubicBezTo>
                    <a:pt x="107" y="311"/>
                    <a:pt x="107" y="311"/>
                    <a:pt x="107" y="311"/>
                  </a:cubicBezTo>
                  <a:cubicBezTo>
                    <a:pt x="210" y="309"/>
                    <a:pt x="210" y="309"/>
                    <a:pt x="210" y="309"/>
                  </a:cubicBezTo>
                  <a:cubicBezTo>
                    <a:pt x="200" y="302"/>
                    <a:pt x="190" y="293"/>
                    <a:pt x="182" y="284"/>
                  </a:cubicBezTo>
                  <a:cubicBezTo>
                    <a:pt x="173" y="274"/>
                    <a:pt x="166" y="263"/>
                    <a:pt x="160" y="251"/>
                  </a:cubicBezTo>
                  <a:cubicBezTo>
                    <a:pt x="154" y="238"/>
                    <a:pt x="149" y="225"/>
                    <a:pt x="145" y="211"/>
                  </a:cubicBezTo>
                  <a:cubicBezTo>
                    <a:pt x="142" y="197"/>
                    <a:pt x="140" y="182"/>
                    <a:pt x="140" y="167"/>
                  </a:cubicBezTo>
                  <a:cubicBezTo>
                    <a:pt x="140" y="144"/>
                    <a:pt x="144" y="122"/>
                    <a:pt x="151" y="102"/>
                  </a:cubicBezTo>
                  <a:cubicBezTo>
                    <a:pt x="158" y="82"/>
                    <a:pt x="168" y="64"/>
                    <a:pt x="181" y="49"/>
                  </a:cubicBezTo>
                  <a:cubicBezTo>
                    <a:pt x="193" y="34"/>
                    <a:pt x="208" y="21"/>
                    <a:pt x="225" y="13"/>
                  </a:cubicBezTo>
                  <a:cubicBezTo>
                    <a:pt x="241" y="5"/>
                    <a:pt x="260" y="0"/>
                    <a:pt x="279" y="0"/>
                  </a:cubicBezTo>
                  <a:close/>
                </a:path>
              </a:pathLst>
            </a:custGeom>
            <a:solidFill>
              <a:srgbClr val="3E9BC8"/>
            </a:solidFill>
            <a:ln w="9525">
              <a:solidFill>
                <a:srgbClr val="3E9BC8"/>
              </a:solid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87" name="Gruppieren 86"/>
          <p:cNvGrpSpPr/>
          <p:nvPr/>
        </p:nvGrpSpPr>
        <p:grpSpPr bwMode="gray">
          <a:xfrm>
            <a:off x="1865486" y="4784724"/>
            <a:ext cx="306214" cy="705004"/>
            <a:chOff x="-2763838" y="1373188"/>
            <a:chExt cx="2389188" cy="5500688"/>
          </a:xfrm>
        </p:grpSpPr>
        <p:sp>
          <p:nvSpPr>
            <p:cNvPr id="88" name="Freeform 8"/>
            <p:cNvSpPr>
              <a:spLocks/>
            </p:cNvSpPr>
            <p:nvPr/>
          </p:nvSpPr>
          <p:spPr bwMode="gray">
            <a:xfrm>
              <a:off x="-1150938" y="3089276"/>
              <a:ext cx="558800" cy="1620838"/>
            </a:xfrm>
            <a:custGeom>
              <a:avLst/>
              <a:gdLst/>
              <a:ahLst/>
              <a:cxnLst>
                <a:cxn ang="0">
                  <a:pos x="132" y="424"/>
                </a:cxn>
                <a:cxn ang="0">
                  <a:pos x="122" y="410"/>
                </a:cxn>
                <a:cxn ang="0">
                  <a:pos x="117" y="397"/>
                </a:cxn>
                <a:cxn ang="0">
                  <a:pos x="116" y="390"/>
                </a:cxn>
                <a:cxn ang="0">
                  <a:pos x="116" y="34"/>
                </a:cxn>
                <a:cxn ang="0">
                  <a:pos x="115" y="29"/>
                </a:cxn>
                <a:cxn ang="0">
                  <a:pos x="113" y="21"/>
                </a:cxn>
                <a:cxn ang="0">
                  <a:pos x="107" y="13"/>
                </a:cxn>
                <a:cxn ang="0">
                  <a:pos x="98" y="9"/>
                </a:cxn>
                <a:cxn ang="0">
                  <a:pos x="0" y="0"/>
                </a:cxn>
                <a:cxn ang="0">
                  <a:pos x="9" y="4"/>
                </a:cxn>
                <a:cxn ang="0">
                  <a:pos x="15" y="12"/>
                </a:cxn>
                <a:cxn ang="0">
                  <a:pos x="17" y="20"/>
                </a:cxn>
                <a:cxn ang="0">
                  <a:pos x="18" y="24"/>
                </a:cxn>
                <a:cxn ang="0">
                  <a:pos x="18" y="373"/>
                </a:cxn>
                <a:cxn ang="0">
                  <a:pos x="19" y="379"/>
                </a:cxn>
                <a:cxn ang="0">
                  <a:pos x="24" y="392"/>
                </a:cxn>
                <a:cxn ang="0">
                  <a:pos x="34" y="406"/>
                </a:cxn>
                <a:cxn ang="0">
                  <a:pos x="51" y="414"/>
                </a:cxn>
                <a:cxn ang="0">
                  <a:pos x="149" y="432"/>
                </a:cxn>
                <a:cxn ang="0">
                  <a:pos x="132" y="424"/>
                </a:cxn>
              </a:cxnLst>
              <a:rect l="0" t="0" r="r" b="b"/>
              <a:pathLst>
                <a:path w="149" h="432">
                  <a:moveTo>
                    <a:pt x="132" y="424"/>
                  </a:moveTo>
                  <a:cubicBezTo>
                    <a:pt x="128" y="420"/>
                    <a:pt x="124" y="415"/>
                    <a:pt x="122" y="410"/>
                  </a:cubicBezTo>
                  <a:cubicBezTo>
                    <a:pt x="119" y="405"/>
                    <a:pt x="118" y="401"/>
                    <a:pt x="117" y="397"/>
                  </a:cubicBezTo>
                  <a:cubicBezTo>
                    <a:pt x="116" y="393"/>
                    <a:pt x="116" y="391"/>
                    <a:pt x="116" y="390"/>
                  </a:cubicBezTo>
                  <a:cubicBezTo>
                    <a:pt x="116" y="34"/>
                    <a:pt x="116" y="34"/>
                    <a:pt x="116" y="34"/>
                  </a:cubicBezTo>
                  <a:cubicBezTo>
                    <a:pt x="116" y="33"/>
                    <a:pt x="116" y="32"/>
                    <a:pt x="115" y="29"/>
                  </a:cubicBezTo>
                  <a:cubicBezTo>
                    <a:pt x="115" y="27"/>
                    <a:pt x="114" y="24"/>
                    <a:pt x="113" y="21"/>
                  </a:cubicBezTo>
                  <a:cubicBezTo>
                    <a:pt x="112" y="19"/>
                    <a:pt x="110" y="16"/>
                    <a:pt x="107" y="13"/>
                  </a:cubicBezTo>
                  <a:cubicBezTo>
                    <a:pt x="105" y="11"/>
                    <a:pt x="102" y="10"/>
                    <a:pt x="98" y="9"/>
                  </a:cubicBezTo>
                  <a:cubicBezTo>
                    <a:pt x="0" y="0"/>
                    <a:pt x="0" y="0"/>
                    <a:pt x="0" y="0"/>
                  </a:cubicBezTo>
                  <a:cubicBezTo>
                    <a:pt x="4" y="0"/>
                    <a:pt x="7" y="2"/>
                    <a:pt x="9" y="4"/>
                  </a:cubicBezTo>
                  <a:cubicBezTo>
                    <a:pt x="12" y="6"/>
                    <a:pt x="13" y="9"/>
                    <a:pt x="15" y="12"/>
                  </a:cubicBezTo>
                  <a:cubicBezTo>
                    <a:pt x="16" y="15"/>
                    <a:pt x="17" y="17"/>
                    <a:pt x="17" y="20"/>
                  </a:cubicBezTo>
                  <a:cubicBezTo>
                    <a:pt x="18" y="22"/>
                    <a:pt x="18" y="23"/>
                    <a:pt x="18" y="24"/>
                  </a:cubicBezTo>
                  <a:cubicBezTo>
                    <a:pt x="18" y="373"/>
                    <a:pt x="18" y="373"/>
                    <a:pt x="18" y="373"/>
                  </a:cubicBezTo>
                  <a:cubicBezTo>
                    <a:pt x="18" y="373"/>
                    <a:pt x="18" y="376"/>
                    <a:pt x="19" y="379"/>
                  </a:cubicBezTo>
                  <a:cubicBezTo>
                    <a:pt x="20" y="383"/>
                    <a:pt x="22" y="388"/>
                    <a:pt x="24" y="392"/>
                  </a:cubicBezTo>
                  <a:cubicBezTo>
                    <a:pt x="27" y="397"/>
                    <a:pt x="30" y="402"/>
                    <a:pt x="34" y="406"/>
                  </a:cubicBezTo>
                  <a:cubicBezTo>
                    <a:pt x="38" y="410"/>
                    <a:pt x="44" y="413"/>
                    <a:pt x="51" y="414"/>
                  </a:cubicBezTo>
                  <a:cubicBezTo>
                    <a:pt x="149" y="432"/>
                    <a:pt x="149" y="432"/>
                    <a:pt x="149" y="432"/>
                  </a:cubicBezTo>
                  <a:cubicBezTo>
                    <a:pt x="142" y="431"/>
                    <a:pt x="136" y="428"/>
                    <a:pt x="132" y="424"/>
                  </a:cubicBezTo>
                  <a:close/>
                </a:path>
              </a:pathLst>
            </a:custGeom>
            <a:solidFill>
              <a:srgbClr val="2F6585"/>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9" name="Freeform 9"/>
            <p:cNvSpPr>
              <a:spLocks/>
            </p:cNvSpPr>
            <p:nvPr/>
          </p:nvSpPr>
          <p:spPr bwMode="gray">
            <a:xfrm>
              <a:off x="-1698626" y="4829176"/>
              <a:ext cx="573088" cy="1946275"/>
            </a:xfrm>
            <a:custGeom>
              <a:avLst/>
              <a:gdLst/>
              <a:ahLst/>
              <a:cxnLst>
                <a:cxn ang="0">
                  <a:pos x="134" y="506"/>
                </a:cxn>
                <a:cxn ang="0">
                  <a:pos x="123" y="486"/>
                </a:cxn>
                <a:cxn ang="0">
                  <a:pos x="117" y="468"/>
                </a:cxn>
                <a:cxn ang="0">
                  <a:pos x="115" y="459"/>
                </a:cxn>
                <a:cxn ang="0">
                  <a:pos x="115" y="60"/>
                </a:cxn>
                <a:cxn ang="0">
                  <a:pos x="115" y="53"/>
                </a:cxn>
                <a:cxn ang="0">
                  <a:pos x="113" y="41"/>
                </a:cxn>
                <a:cxn ang="0">
                  <a:pos x="108" y="28"/>
                </a:cxn>
                <a:cxn ang="0">
                  <a:pos x="96" y="20"/>
                </a:cxn>
                <a:cxn ang="0">
                  <a:pos x="0" y="0"/>
                </a:cxn>
                <a:cxn ang="0">
                  <a:pos x="12" y="8"/>
                </a:cxn>
                <a:cxn ang="0">
                  <a:pos x="18" y="21"/>
                </a:cxn>
                <a:cxn ang="0">
                  <a:pos x="19" y="33"/>
                </a:cxn>
                <a:cxn ang="0">
                  <a:pos x="19" y="39"/>
                </a:cxn>
                <a:cxn ang="0">
                  <a:pos x="20" y="430"/>
                </a:cxn>
                <a:cxn ang="0">
                  <a:pos x="22" y="439"/>
                </a:cxn>
                <a:cxn ang="0">
                  <a:pos x="28" y="457"/>
                </a:cxn>
                <a:cxn ang="0">
                  <a:pos x="39" y="476"/>
                </a:cxn>
                <a:cxn ang="0">
                  <a:pos x="58" y="489"/>
                </a:cxn>
                <a:cxn ang="0">
                  <a:pos x="153" y="519"/>
                </a:cxn>
                <a:cxn ang="0">
                  <a:pos x="134" y="506"/>
                </a:cxn>
              </a:cxnLst>
              <a:rect l="0" t="0" r="r" b="b"/>
              <a:pathLst>
                <a:path w="153" h="519">
                  <a:moveTo>
                    <a:pt x="134" y="506"/>
                  </a:moveTo>
                  <a:cubicBezTo>
                    <a:pt x="129" y="500"/>
                    <a:pt x="126" y="493"/>
                    <a:pt x="123" y="486"/>
                  </a:cubicBezTo>
                  <a:cubicBezTo>
                    <a:pt x="120" y="480"/>
                    <a:pt x="118" y="473"/>
                    <a:pt x="117" y="468"/>
                  </a:cubicBezTo>
                  <a:cubicBezTo>
                    <a:pt x="115" y="463"/>
                    <a:pt x="115" y="460"/>
                    <a:pt x="115" y="459"/>
                  </a:cubicBezTo>
                  <a:cubicBezTo>
                    <a:pt x="115" y="60"/>
                    <a:pt x="115" y="60"/>
                    <a:pt x="115" y="60"/>
                  </a:cubicBezTo>
                  <a:cubicBezTo>
                    <a:pt x="115" y="59"/>
                    <a:pt x="115" y="57"/>
                    <a:pt x="115" y="53"/>
                  </a:cubicBezTo>
                  <a:cubicBezTo>
                    <a:pt x="115" y="50"/>
                    <a:pt x="114" y="45"/>
                    <a:pt x="113" y="41"/>
                  </a:cubicBezTo>
                  <a:cubicBezTo>
                    <a:pt x="112" y="36"/>
                    <a:pt x="111" y="31"/>
                    <a:pt x="108" y="28"/>
                  </a:cubicBezTo>
                  <a:cubicBezTo>
                    <a:pt x="105" y="24"/>
                    <a:pt x="101" y="21"/>
                    <a:pt x="96" y="20"/>
                  </a:cubicBezTo>
                  <a:cubicBezTo>
                    <a:pt x="0" y="0"/>
                    <a:pt x="0" y="0"/>
                    <a:pt x="0" y="0"/>
                  </a:cubicBezTo>
                  <a:cubicBezTo>
                    <a:pt x="6" y="1"/>
                    <a:pt x="9" y="4"/>
                    <a:pt x="12" y="8"/>
                  </a:cubicBezTo>
                  <a:cubicBezTo>
                    <a:pt x="15" y="11"/>
                    <a:pt x="17" y="16"/>
                    <a:pt x="18" y="21"/>
                  </a:cubicBezTo>
                  <a:cubicBezTo>
                    <a:pt x="19" y="25"/>
                    <a:pt x="19" y="30"/>
                    <a:pt x="19" y="33"/>
                  </a:cubicBezTo>
                  <a:cubicBezTo>
                    <a:pt x="19" y="36"/>
                    <a:pt x="19" y="39"/>
                    <a:pt x="19" y="39"/>
                  </a:cubicBezTo>
                  <a:cubicBezTo>
                    <a:pt x="20" y="430"/>
                    <a:pt x="20" y="430"/>
                    <a:pt x="20" y="430"/>
                  </a:cubicBezTo>
                  <a:cubicBezTo>
                    <a:pt x="20" y="431"/>
                    <a:pt x="20" y="434"/>
                    <a:pt x="22" y="439"/>
                  </a:cubicBezTo>
                  <a:cubicBezTo>
                    <a:pt x="23" y="444"/>
                    <a:pt x="25" y="450"/>
                    <a:pt x="28" y="457"/>
                  </a:cubicBezTo>
                  <a:cubicBezTo>
                    <a:pt x="30" y="463"/>
                    <a:pt x="34" y="470"/>
                    <a:pt x="39" y="476"/>
                  </a:cubicBezTo>
                  <a:cubicBezTo>
                    <a:pt x="44" y="482"/>
                    <a:pt x="50" y="486"/>
                    <a:pt x="58" y="489"/>
                  </a:cubicBezTo>
                  <a:cubicBezTo>
                    <a:pt x="153" y="519"/>
                    <a:pt x="153" y="519"/>
                    <a:pt x="153" y="519"/>
                  </a:cubicBezTo>
                  <a:cubicBezTo>
                    <a:pt x="146" y="516"/>
                    <a:pt x="139" y="512"/>
                    <a:pt x="134" y="506"/>
                  </a:cubicBezTo>
                  <a:close/>
                </a:path>
              </a:pathLst>
            </a:custGeom>
            <a:solidFill>
              <a:srgbClr val="2F6585"/>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0" name="Freeform 11"/>
            <p:cNvSpPr>
              <a:spLocks/>
            </p:cNvSpPr>
            <p:nvPr/>
          </p:nvSpPr>
          <p:spPr bwMode="gray">
            <a:xfrm>
              <a:off x="-2306638" y="3143251"/>
              <a:ext cx="555625" cy="3719513"/>
            </a:xfrm>
            <a:custGeom>
              <a:avLst/>
              <a:gdLst/>
              <a:ahLst/>
              <a:cxnLst>
                <a:cxn ang="0">
                  <a:pos x="130" y="979"/>
                </a:cxn>
                <a:cxn ang="0">
                  <a:pos x="120" y="961"/>
                </a:cxn>
                <a:cxn ang="0">
                  <a:pos x="115" y="944"/>
                </a:cxn>
                <a:cxn ang="0">
                  <a:pos x="113" y="935"/>
                </a:cxn>
                <a:cxn ang="0">
                  <a:pos x="111" y="39"/>
                </a:cxn>
                <a:cxn ang="0">
                  <a:pos x="110" y="34"/>
                </a:cxn>
                <a:cxn ang="0">
                  <a:pos x="108" y="24"/>
                </a:cxn>
                <a:cxn ang="0">
                  <a:pos x="104" y="15"/>
                </a:cxn>
                <a:cxn ang="0">
                  <a:pos x="94" y="10"/>
                </a:cxn>
                <a:cxn ang="0">
                  <a:pos x="0" y="0"/>
                </a:cxn>
                <a:cxn ang="0">
                  <a:pos x="9" y="5"/>
                </a:cxn>
                <a:cxn ang="0">
                  <a:pos x="14" y="14"/>
                </a:cxn>
                <a:cxn ang="0">
                  <a:pos x="16" y="23"/>
                </a:cxn>
                <a:cxn ang="0">
                  <a:pos x="16" y="28"/>
                </a:cxn>
                <a:cxn ang="0">
                  <a:pos x="20" y="905"/>
                </a:cxn>
                <a:cxn ang="0">
                  <a:pos x="22" y="913"/>
                </a:cxn>
                <a:cxn ang="0">
                  <a:pos x="27" y="930"/>
                </a:cxn>
                <a:cxn ang="0">
                  <a:pos x="37" y="949"/>
                </a:cxn>
                <a:cxn ang="0">
                  <a:pos x="55" y="961"/>
                </a:cxn>
                <a:cxn ang="0">
                  <a:pos x="148" y="992"/>
                </a:cxn>
                <a:cxn ang="0">
                  <a:pos x="130" y="979"/>
                </a:cxn>
              </a:cxnLst>
              <a:rect l="0" t="0" r="r" b="b"/>
              <a:pathLst>
                <a:path w="148" h="992">
                  <a:moveTo>
                    <a:pt x="130" y="979"/>
                  </a:moveTo>
                  <a:cubicBezTo>
                    <a:pt x="126" y="974"/>
                    <a:pt x="122" y="967"/>
                    <a:pt x="120" y="961"/>
                  </a:cubicBezTo>
                  <a:cubicBezTo>
                    <a:pt x="117" y="955"/>
                    <a:pt x="116" y="948"/>
                    <a:pt x="115" y="944"/>
                  </a:cubicBezTo>
                  <a:cubicBezTo>
                    <a:pt x="114" y="939"/>
                    <a:pt x="113" y="936"/>
                    <a:pt x="113" y="935"/>
                  </a:cubicBezTo>
                  <a:cubicBezTo>
                    <a:pt x="111" y="39"/>
                    <a:pt x="111" y="39"/>
                    <a:pt x="111" y="39"/>
                  </a:cubicBezTo>
                  <a:cubicBezTo>
                    <a:pt x="110" y="38"/>
                    <a:pt x="110" y="37"/>
                    <a:pt x="110" y="34"/>
                  </a:cubicBezTo>
                  <a:cubicBezTo>
                    <a:pt x="110" y="31"/>
                    <a:pt x="109" y="28"/>
                    <a:pt x="108" y="24"/>
                  </a:cubicBezTo>
                  <a:cubicBezTo>
                    <a:pt x="107" y="21"/>
                    <a:pt x="106" y="17"/>
                    <a:pt x="104" y="15"/>
                  </a:cubicBezTo>
                  <a:cubicBezTo>
                    <a:pt x="101" y="12"/>
                    <a:pt x="98" y="10"/>
                    <a:pt x="94" y="10"/>
                  </a:cubicBezTo>
                  <a:cubicBezTo>
                    <a:pt x="0" y="0"/>
                    <a:pt x="0" y="0"/>
                    <a:pt x="0" y="0"/>
                  </a:cubicBezTo>
                  <a:cubicBezTo>
                    <a:pt x="4" y="0"/>
                    <a:pt x="7" y="2"/>
                    <a:pt x="9" y="5"/>
                  </a:cubicBezTo>
                  <a:cubicBezTo>
                    <a:pt x="12" y="7"/>
                    <a:pt x="13" y="11"/>
                    <a:pt x="14" y="14"/>
                  </a:cubicBezTo>
                  <a:cubicBezTo>
                    <a:pt x="15" y="17"/>
                    <a:pt x="16" y="21"/>
                    <a:pt x="16" y="23"/>
                  </a:cubicBezTo>
                  <a:cubicBezTo>
                    <a:pt x="16" y="26"/>
                    <a:pt x="16" y="28"/>
                    <a:pt x="16" y="28"/>
                  </a:cubicBezTo>
                  <a:cubicBezTo>
                    <a:pt x="20" y="905"/>
                    <a:pt x="20" y="905"/>
                    <a:pt x="20" y="905"/>
                  </a:cubicBezTo>
                  <a:cubicBezTo>
                    <a:pt x="20" y="906"/>
                    <a:pt x="21" y="909"/>
                    <a:pt x="22" y="913"/>
                  </a:cubicBezTo>
                  <a:cubicBezTo>
                    <a:pt x="23" y="918"/>
                    <a:pt x="24" y="924"/>
                    <a:pt x="27" y="930"/>
                  </a:cubicBezTo>
                  <a:cubicBezTo>
                    <a:pt x="29" y="937"/>
                    <a:pt x="33" y="943"/>
                    <a:pt x="37" y="949"/>
                  </a:cubicBezTo>
                  <a:cubicBezTo>
                    <a:pt x="42" y="954"/>
                    <a:pt x="48" y="959"/>
                    <a:pt x="55" y="961"/>
                  </a:cubicBezTo>
                  <a:cubicBezTo>
                    <a:pt x="148" y="992"/>
                    <a:pt x="148" y="992"/>
                    <a:pt x="148" y="992"/>
                  </a:cubicBezTo>
                  <a:cubicBezTo>
                    <a:pt x="141" y="990"/>
                    <a:pt x="135" y="985"/>
                    <a:pt x="130" y="979"/>
                  </a:cubicBezTo>
                  <a:close/>
                </a:path>
              </a:pathLst>
            </a:custGeom>
            <a:solidFill>
              <a:srgbClr val="38779E"/>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1" name="Freeform 12"/>
            <p:cNvSpPr>
              <a:spLocks/>
            </p:cNvSpPr>
            <p:nvPr/>
          </p:nvSpPr>
          <p:spPr bwMode="gray">
            <a:xfrm>
              <a:off x="-2246313" y="1373188"/>
              <a:ext cx="877888" cy="1158875"/>
            </a:xfrm>
            <a:custGeom>
              <a:avLst/>
              <a:gdLst/>
              <a:ahLst/>
              <a:cxnLst>
                <a:cxn ang="0">
                  <a:pos x="165" y="309"/>
                </a:cxn>
                <a:cxn ang="0">
                  <a:pos x="69" y="302"/>
                </a:cxn>
                <a:cxn ang="0">
                  <a:pos x="41" y="278"/>
                </a:cxn>
                <a:cxn ang="0">
                  <a:pos x="20" y="246"/>
                </a:cxn>
                <a:cxn ang="0">
                  <a:pos x="6" y="207"/>
                </a:cxn>
                <a:cxn ang="0">
                  <a:pos x="0" y="164"/>
                </a:cxn>
                <a:cxn ang="0">
                  <a:pos x="11" y="100"/>
                </a:cxn>
                <a:cxn ang="0">
                  <a:pos x="40" y="48"/>
                </a:cxn>
                <a:cxn ang="0">
                  <a:pos x="84" y="13"/>
                </a:cxn>
                <a:cxn ang="0">
                  <a:pos x="137" y="1"/>
                </a:cxn>
                <a:cxn ang="0">
                  <a:pos x="234" y="0"/>
                </a:cxn>
                <a:cxn ang="0">
                  <a:pos x="180" y="13"/>
                </a:cxn>
                <a:cxn ang="0">
                  <a:pos x="136" y="49"/>
                </a:cxn>
                <a:cxn ang="0">
                  <a:pos x="106" y="102"/>
                </a:cxn>
                <a:cxn ang="0">
                  <a:pos x="95" y="167"/>
                </a:cxn>
                <a:cxn ang="0">
                  <a:pos x="100" y="211"/>
                </a:cxn>
                <a:cxn ang="0">
                  <a:pos x="115" y="251"/>
                </a:cxn>
                <a:cxn ang="0">
                  <a:pos x="137" y="284"/>
                </a:cxn>
                <a:cxn ang="0">
                  <a:pos x="165" y="309"/>
                </a:cxn>
              </a:cxnLst>
              <a:rect l="0" t="0" r="r" b="b"/>
              <a:pathLst>
                <a:path w="234" h="309">
                  <a:moveTo>
                    <a:pt x="165" y="309"/>
                  </a:moveTo>
                  <a:cubicBezTo>
                    <a:pt x="69" y="302"/>
                    <a:pt x="69" y="302"/>
                    <a:pt x="69" y="302"/>
                  </a:cubicBezTo>
                  <a:cubicBezTo>
                    <a:pt x="59" y="296"/>
                    <a:pt x="50" y="287"/>
                    <a:pt x="41" y="278"/>
                  </a:cubicBezTo>
                  <a:cubicBezTo>
                    <a:pt x="33" y="268"/>
                    <a:pt x="26" y="258"/>
                    <a:pt x="20" y="246"/>
                  </a:cubicBezTo>
                  <a:cubicBezTo>
                    <a:pt x="14" y="234"/>
                    <a:pt x="9" y="221"/>
                    <a:pt x="6" y="207"/>
                  </a:cubicBezTo>
                  <a:cubicBezTo>
                    <a:pt x="2" y="193"/>
                    <a:pt x="0" y="179"/>
                    <a:pt x="0" y="164"/>
                  </a:cubicBezTo>
                  <a:cubicBezTo>
                    <a:pt x="0" y="141"/>
                    <a:pt x="4" y="120"/>
                    <a:pt x="11" y="100"/>
                  </a:cubicBezTo>
                  <a:cubicBezTo>
                    <a:pt x="18" y="81"/>
                    <a:pt x="28" y="63"/>
                    <a:pt x="40" y="48"/>
                  </a:cubicBezTo>
                  <a:cubicBezTo>
                    <a:pt x="53" y="33"/>
                    <a:pt x="67" y="22"/>
                    <a:pt x="84" y="13"/>
                  </a:cubicBezTo>
                  <a:cubicBezTo>
                    <a:pt x="100" y="5"/>
                    <a:pt x="118" y="1"/>
                    <a:pt x="137" y="1"/>
                  </a:cubicBezTo>
                  <a:cubicBezTo>
                    <a:pt x="234" y="0"/>
                    <a:pt x="234" y="0"/>
                    <a:pt x="234" y="0"/>
                  </a:cubicBezTo>
                  <a:cubicBezTo>
                    <a:pt x="215" y="0"/>
                    <a:pt x="196" y="5"/>
                    <a:pt x="180" y="13"/>
                  </a:cubicBezTo>
                  <a:cubicBezTo>
                    <a:pt x="163" y="21"/>
                    <a:pt x="148" y="34"/>
                    <a:pt x="136" y="49"/>
                  </a:cubicBezTo>
                  <a:cubicBezTo>
                    <a:pt x="123" y="64"/>
                    <a:pt x="113" y="82"/>
                    <a:pt x="106" y="102"/>
                  </a:cubicBezTo>
                  <a:cubicBezTo>
                    <a:pt x="99" y="122"/>
                    <a:pt x="95" y="144"/>
                    <a:pt x="95" y="167"/>
                  </a:cubicBezTo>
                  <a:cubicBezTo>
                    <a:pt x="95" y="182"/>
                    <a:pt x="97" y="197"/>
                    <a:pt x="100" y="211"/>
                  </a:cubicBezTo>
                  <a:cubicBezTo>
                    <a:pt x="104" y="225"/>
                    <a:pt x="109" y="238"/>
                    <a:pt x="115" y="251"/>
                  </a:cubicBezTo>
                  <a:cubicBezTo>
                    <a:pt x="121" y="263"/>
                    <a:pt x="128" y="274"/>
                    <a:pt x="137" y="284"/>
                  </a:cubicBezTo>
                  <a:cubicBezTo>
                    <a:pt x="145" y="293"/>
                    <a:pt x="155" y="302"/>
                    <a:pt x="165" y="309"/>
                  </a:cubicBezTo>
                  <a:close/>
                </a:path>
              </a:pathLst>
            </a:custGeom>
            <a:solidFill>
              <a:srgbClr val="38779E"/>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2" name="Freeform 13"/>
            <p:cNvSpPr>
              <a:spLocks/>
            </p:cNvSpPr>
            <p:nvPr/>
          </p:nvSpPr>
          <p:spPr bwMode="gray">
            <a:xfrm>
              <a:off x="-2763838" y="2505076"/>
              <a:ext cx="1136650" cy="2354263"/>
            </a:xfrm>
            <a:custGeom>
              <a:avLst/>
              <a:gdLst/>
              <a:ahLst/>
              <a:cxnLst>
                <a:cxn ang="0">
                  <a:pos x="303" y="7"/>
                </a:cxn>
                <a:cxn ang="0">
                  <a:pos x="207" y="0"/>
                </a:cxn>
                <a:cxn ang="0">
                  <a:pos x="106" y="3"/>
                </a:cxn>
                <a:cxn ang="0">
                  <a:pos x="106" y="3"/>
                </a:cxn>
                <a:cxn ang="0">
                  <a:pos x="105" y="3"/>
                </a:cxn>
                <a:cxn ang="0">
                  <a:pos x="103" y="3"/>
                </a:cxn>
                <a:cxn ang="0">
                  <a:pos x="100" y="3"/>
                </a:cxn>
                <a:cxn ang="0">
                  <a:pos x="97" y="3"/>
                </a:cxn>
                <a:cxn ang="0">
                  <a:pos x="71" y="6"/>
                </a:cxn>
                <a:cxn ang="0">
                  <a:pos x="39" y="19"/>
                </a:cxn>
                <a:cxn ang="0">
                  <a:pos x="12" y="47"/>
                </a:cxn>
                <a:cxn ang="0">
                  <a:pos x="0" y="98"/>
                </a:cxn>
                <a:cxn ang="0">
                  <a:pos x="1" y="203"/>
                </a:cxn>
                <a:cxn ang="0">
                  <a:pos x="2" y="357"/>
                </a:cxn>
                <a:cxn ang="0">
                  <a:pos x="3" y="499"/>
                </a:cxn>
                <a:cxn ang="0">
                  <a:pos x="3" y="569"/>
                </a:cxn>
                <a:cxn ang="0">
                  <a:pos x="5" y="575"/>
                </a:cxn>
                <a:cxn ang="0">
                  <a:pos x="10" y="587"/>
                </a:cxn>
                <a:cxn ang="0">
                  <a:pos x="20" y="599"/>
                </a:cxn>
                <a:cxn ang="0">
                  <a:pos x="37" y="608"/>
                </a:cxn>
                <a:cxn ang="0">
                  <a:pos x="129" y="628"/>
                </a:cxn>
                <a:cxn ang="0">
                  <a:pos x="112" y="619"/>
                </a:cxn>
                <a:cxn ang="0">
                  <a:pos x="102" y="606"/>
                </a:cxn>
                <a:cxn ang="0">
                  <a:pos x="97" y="594"/>
                </a:cxn>
                <a:cxn ang="0">
                  <a:pos x="95" y="588"/>
                </a:cxn>
                <a:cxn ang="0">
                  <a:pos x="95" y="517"/>
                </a:cxn>
                <a:cxn ang="0">
                  <a:pos x="94" y="371"/>
                </a:cxn>
                <a:cxn ang="0">
                  <a:pos x="93" y="214"/>
                </a:cxn>
                <a:cxn ang="0">
                  <a:pos x="93" y="107"/>
                </a:cxn>
                <a:cxn ang="0">
                  <a:pos x="104" y="55"/>
                </a:cxn>
                <a:cxn ang="0">
                  <a:pos x="132" y="26"/>
                </a:cxn>
                <a:cxn ang="0">
                  <a:pos x="165" y="12"/>
                </a:cxn>
                <a:cxn ang="0">
                  <a:pos x="191" y="9"/>
                </a:cxn>
                <a:cxn ang="0">
                  <a:pos x="194" y="9"/>
                </a:cxn>
                <a:cxn ang="0">
                  <a:pos x="197" y="9"/>
                </a:cxn>
                <a:cxn ang="0">
                  <a:pos x="199" y="9"/>
                </a:cxn>
                <a:cxn ang="0">
                  <a:pos x="200" y="9"/>
                </a:cxn>
                <a:cxn ang="0">
                  <a:pos x="200" y="9"/>
                </a:cxn>
                <a:cxn ang="0">
                  <a:pos x="303" y="7"/>
                </a:cxn>
              </a:cxnLst>
              <a:rect l="0" t="0" r="r" b="b"/>
              <a:pathLst>
                <a:path w="303" h="628">
                  <a:moveTo>
                    <a:pt x="303" y="7"/>
                  </a:moveTo>
                  <a:cubicBezTo>
                    <a:pt x="207" y="0"/>
                    <a:pt x="207" y="0"/>
                    <a:pt x="207" y="0"/>
                  </a:cubicBezTo>
                  <a:cubicBezTo>
                    <a:pt x="106" y="3"/>
                    <a:pt x="106" y="3"/>
                    <a:pt x="106" y="3"/>
                  </a:cubicBezTo>
                  <a:cubicBezTo>
                    <a:pt x="106" y="3"/>
                    <a:pt x="106" y="3"/>
                    <a:pt x="106" y="3"/>
                  </a:cubicBezTo>
                  <a:cubicBezTo>
                    <a:pt x="105" y="3"/>
                    <a:pt x="105" y="3"/>
                    <a:pt x="105" y="3"/>
                  </a:cubicBezTo>
                  <a:cubicBezTo>
                    <a:pt x="104" y="3"/>
                    <a:pt x="103" y="3"/>
                    <a:pt x="103" y="3"/>
                  </a:cubicBezTo>
                  <a:cubicBezTo>
                    <a:pt x="102" y="3"/>
                    <a:pt x="101" y="3"/>
                    <a:pt x="100" y="3"/>
                  </a:cubicBezTo>
                  <a:cubicBezTo>
                    <a:pt x="99" y="3"/>
                    <a:pt x="98" y="3"/>
                    <a:pt x="97" y="3"/>
                  </a:cubicBezTo>
                  <a:cubicBezTo>
                    <a:pt x="91" y="3"/>
                    <a:pt x="81" y="4"/>
                    <a:pt x="71" y="6"/>
                  </a:cubicBezTo>
                  <a:cubicBezTo>
                    <a:pt x="61" y="8"/>
                    <a:pt x="49" y="12"/>
                    <a:pt x="39" y="19"/>
                  </a:cubicBezTo>
                  <a:cubicBezTo>
                    <a:pt x="28" y="25"/>
                    <a:pt x="19" y="35"/>
                    <a:pt x="12" y="47"/>
                  </a:cubicBezTo>
                  <a:cubicBezTo>
                    <a:pt x="4" y="60"/>
                    <a:pt x="0" y="77"/>
                    <a:pt x="0" y="98"/>
                  </a:cubicBezTo>
                  <a:cubicBezTo>
                    <a:pt x="0" y="118"/>
                    <a:pt x="1" y="156"/>
                    <a:pt x="1" y="203"/>
                  </a:cubicBezTo>
                  <a:cubicBezTo>
                    <a:pt x="1" y="250"/>
                    <a:pt x="2" y="304"/>
                    <a:pt x="2" y="357"/>
                  </a:cubicBezTo>
                  <a:cubicBezTo>
                    <a:pt x="2" y="410"/>
                    <a:pt x="3" y="460"/>
                    <a:pt x="3" y="499"/>
                  </a:cubicBezTo>
                  <a:cubicBezTo>
                    <a:pt x="3" y="538"/>
                    <a:pt x="3" y="564"/>
                    <a:pt x="3" y="569"/>
                  </a:cubicBezTo>
                  <a:cubicBezTo>
                    <a:pt x="3" y="570"/>
                    <a:pt x="4" y="572"/>
                    <a:pt x="5" y="575"/>
                  </a:cubicBezTo>
                  <a:cubicBezTo>
                    <a:pt x="6" y="578"/>
                    <a:pt x="7" y="583"/>
                    <a:pt x="10" y="587"/>
                  </a:cubicBezTo>
                  <a:cubicBezTo>
                    <a:pt x="12" y="591"/>
                    <a:pt x="16" y="596"/>
                    <a:pt x="20" y="599"/>
                  </a:cubicBezTo>
                  <a:cubicBezTo>
                    <a:pt x="24" y="603"/>
                    <a:pt x="30" y="606"/>
                    <a:pt x="37" y="608"/>
                  </a:cubicBezTo>
                  <a:cubicBezTo>
                    <a:pt x="129" y="628"/>
                    <a:pt x="129" y="628"/>
                    <a:pt x="129" y="628"/>
                  </a:cubicBezTo>
                  <a:cubicBezTo>
                    <a:pt x="122" y="626"/>
                    <a:pt x="117" y="623"/>
                    <a:pt x="112" y="619"/>
                  </a:cubicBezTo>
                  <a:cubicBezTo>
                    <a:pt x="108" y="615"/>
                    <a:pt x="104" y="611"/>
                    <a:pt x="102" y="606"/>
                  </a:cubicBezTo>
                  <a:cubicBezTo>
                    <a:pt x="99" y="602"/>
                    <a:pt x="98" y="598"/>
                    <a:pt x="97" y="594"/>
                  </a:cubicBezTo>
                  <a:cubicBezTo>
                    <a:pt x="96" y="591"/>
                    <a:pt x="95" y="589"/>
                    <a:pt x="95" y="588"/>
                  </a:cubicBezTo>
                  <a:cubicBezTo>
                    <a:pt x="95" y="583"/>
                    <a:pt x="95" y="556"/>
                    <a:pt x="95" y="517"/>
                  </a:cubicBezTo>
                  <a:cubicBezTo>
                    <a:pt x="95" y="477"/>
                    <a:pt x="94" y="425"/>
                    <a:pt x="94" y="371"/>
                  </a:cubicBezTo>
                  <a:cubicBezTo>
                    <a:pt x="94" y="317"/>
                    <a:pt x="94" y="262"/>
                    <a:pt x="93" y="214"/>
                  </a:cubicBezTo>
                  <a:cubicBezTo>
                    <a:pt x="93" y="166"/>
                    <a:pt x="93" y="127"/>
                    <a:pt x="93" y="107"/>
                  </a:cubicBezTo>
                  <a:cubicBezTo>
                    <a:pt x="93" y="85"/>
                    <a:pt x="97" y="68"/>
                    <a:pt x="104" y="55"/>
                  </a:cubicBezTo>
                  <a:cubicBezTo>
                    <a:pt x="112" y="42"/>
                    <a:pt x="121" y="32"/>
                    <a:pt x="132" y="26"/>
                  </a:cubicBezTo>
                  <a:cubicBezTo>
                    <a:pt x="143" y="19"/>
                    <a:pt x="154" y="15"/>
                    <a:pt x="165" y="12"/>
                  </a:cubicBezTo>
                  <a:cubicBezTo>
                    <a:pt x="175" y="10"/>
                    <a:pt x="185" y="9"/>
                    <a:pt x="191" y="9"/>
                  </a:cubicBezTo>
                  <a:cubicBezTo>
                    <a:pt x="192" y="9"/>
                    <a:pt x="193" y="9"/>
                    <a:pt x="194" y="9"/>
                  </a:cubicBezTo>
                  <a:cubicBezTo>
                    <a:pt x="195" y="9"/>
                    <a:pt x="196" y="9"/>
                    <a:pt x="197" y="9"/>
                  </a:cubicBezTo>
                  <a:cubicBezTo>
                    <a:pt x="198" y="9"/>
                    <a:pt x="198" y="9"/>
                    <a:pt x="199" y="9"/>
                  </a:cubicBezTo>
                  <a:cubicBezTo>
                    <a:pt x="199" y="9"/>
                    <a:pt x="199" y="9"/>
                    <a:pt x="200" y="9"/>
                  </a:cubicBezTo>
                  <a:cubicBezTo>
                    <a:pt x="200" y="9"/>
                    <a:pt x="200" y="9"/>
                    <a:pt x="200" y="9"/>
                  </a:cubicBezTo>
                  <a:lnTo>
                    <a:pt x="303" y="7"/>
                  </a:lnTo>
                  <a:close/>
                </a:path>
              </a:pathLst>
            </a:custGeom>
            <a:solidFill>
              <a:srgbClr val="38779E"/>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3" name="Freeform 15"/>
            <p:cNvSpPr>
              <a:spLocks/>
            </p:cNvSpPr>
            <p:nvPr/>
          </p:nvSpPr>
          <p:spPr bwMode="gray">
            <a:xfrm>
              <a:off x="-1150938" y="3089276"/>
              <a:ext cx="558800" cy="1620838"/>
            </a:xfrm>
            <a:custGeom>
              <a:avLst/>
              <a:gdLst/>
              <a:ahLst/>
              <a:cxnLst>
                <a:cxn ang="0">
                  <a:pos x="132" y="424"/>
                </a:cxn>
                <a:cxn ang="0">
                  <a:pos x="122" y="410"/>
                </a:cxn>
                <a:cxn ang="0">
                  <a:pos x="117" y="397"/>
                </a:cxn>
                <a:cxn ang="0">
                  <a:pos x="116" y="390"/>
                </a:cxn>
                <a:cxn ang="0">
                  <a:pos x="116" y="34"/>
                </a:cxn>
                <a:cxn ang="0">
                  <a:pos x="115" y="29"/>
                </a:cxn>
                <a:cxn ang="0">
                  <a:pos x="113" y="21"/>
                </a:cxn>
                <a:cxn ang="0">
                  <a:pos x="107" y="13"/>
                </a:cxn>
                <a:cxn ang="0">
                  <a:pos x="98" y="9"/>
                </a:cxn>
                <a:cxn ang="0">
                  <a:pos x="0" y="0"/>
                </a:cxn>
                <a:cxn ang="0">
                  <a:pos x="9" y="4"/>
                </a:cxn>
                <a:cxn ang="0">
                  <a:pos x="15" y="12"/>
                </a:cxn>
                <a:cxn ang="0">
                  <a:pos x="17" y="20"/>
                </a:cxn>
                <a:cxn ang="0">
                  <a:pos x="18" y="24"/>
                </a:cxn>
                <a:cxn ang="0">
                  <a:pos x="18" y="373"/>
                </a:cxn>
                <a:cxn ang="0">
                  <a:pos x="19" y="379"/>
                </a:cxn>
                <a:cxn ang="0">
                  <a:pos x="24" y="392"/>
                </a:cxn>
                <a:cxn ang="0">
                  <a:pos x="34" y="406"/>
                </a:cxn>
                <a:cxn ang="0">
                  <a:pos x="51" y="414"/>
                </a:cxn>
                <a:cxn ang="0">
                  <a:pos x="149" y="432"/>
                </a:cxn>
                <a:cxn ang="0">
                  <a:pos x="132" y="424"/>
                </a:cxn>
              </a:cxnLst>
              <a:rect l="0" t="0" r="r" b="b"/>
              <a:pathLst>
                <a:path w="149" h="432">
                  <a:moveTo>
                    <a:pt x="132" y="424"/>
                  </a:moveTo>
                  <a:cubicBezTo>
                    <a:pt x="128" y="420"/>
                    <a:pt x="124" y="415"/>
                    <a:pt x="122" y="410"/>
                  </a:cubicBezTo>
                  <a:cubicBezTo>
                    <a:pt x="119" y="405"/>
                    <a:pt x="118" y="401"/>
                    <a:pt x="117" y="397"/>
                  </a:cubicBezTo>
                  <a:cubicBezTo>
                    <a:pt x="116" y="393"/>
                    <a:pt x="116" y="391"/>
                    <a:pt x="116" y="390"/>
                  </a:cubicBezTo>
                  <a:cubicBezTo>
                    <a:pt x="116" y="34"/>
                    <a:pt x="116" y="34"/>
                    <a:pt x="116" y="34"/>
                  </a:cubicBezTo>
                  <a:cubicBezTo>
                    <a:pt x="116" y="33"/>
                    <a:pt x="116" y="32"/>
                    <a:pt x="115" y="29"/>
                  </a:cubicBezTo>
                  <a:cubicBezTo>
                    <a:pt x="115" y="27"/>
                    <a:pt x="114" y="24"/>
                    <a:pt x="113" y="21"/>
                  </a:cubicBezTo>
                  <a:cubicBezTo>
                    <a:pt x="112" y="19"/>
                    <a:pt x="110" y="16"/>
                    <a:pt x="107" y="13"/>
                  </a:cubicBezTo>
                  <a:cubicBezTo>
                    <a:pt x="105" y="11"/>
                    <a:pt x="102" y="10"/>
                    <a:pt x="98" y="9"/>
                  </a:cubicBezTo>
                  <a:cubicBezTo>
                    <a:pt x="0" y="0"/>
                    <a:pt x="0" y="0"/>
                    <a:pt x="0" y="0"/>
                  </a:cubicBezTo>
                  <a:cubicBezTo>
                    <a:pt x="4" y="0"/>
                    <a:pt x="7" y="2"/>
                    <a:pt x="9" y="4"/>
                  </a:cubicBezTo>
                  <a:cubicBezTo>
                    <a:pt x="12" y="6"/>
                    <a:pt x="13" y="9"/>
                    <a:pt x="15" y="12"/>
                  </a:cubicBezTo>
                  <a:cubicBezTo>
                    <a:pt x="16" y="15"/>
                    <a:pt x="17" y="17"/>
                    <a:pt x="17" y="20"/>
                  </a:cubicBezTo>
                  <a:cubicBezTo>
                    <a:pt x="18" y="22"/>
                    <a:pt x="18" y="23"/>
                    <a:pt x="18" y="24"/>
                  </a:cubicBezTo>
                  <a:cubicBezTo>
                    <a:pt x="18" y="373"/>
                    <a:pt x="18" y="373"/>
                    <a:pt x="18" y="373"/>
                  </a:cubicBezTo>
                  <a:cubicBezTo>
                    <a:pt x="18" y="373"/>
                    <a:pt x="18" y="376"/>
                    <a:pt x="19" y="379"/>
                  </a:cubicBezTo>
                  <a:cubicBezTo>
                    <a:pt x="20" y="383"/>
                    <a:pt x="22" y="388"/>
                    <a:pt x="24" y="392"/>
                  </a:cubicBezTo>
                  <a:cubicBezTo>
                    <a:pt x="27" y="397"/>
                    <a:pt x="30" y="402"/>
                    <a:pt x="34" y="406"/>
                  </a:cubicBezTo>
                  <a:cubicBezTo>
                    <a:pt x="38" y="410"/>
                    <a:pt x="44" y="413"/>
                    <a:pt x="51" y="414"/>
                  </a:cubicBezTo>
                  <a:cubicBezTo>
                    <a:pt x="149" y="432"/>
                    <a:pt x="149" y="432"/>
                    <a:pt x="149" y="432"/>
                  </a:cubicBezTo>
                  <a:cubicBezTo>
                    <a:pt x="142" y="431"/>
                    <a:pt x="136" y="428"/>
                    <a:pt x="132" y="424"/>
                  </a:cubicBezTo>
                  <a:close/>
                </a:path>
              </a:pathLst>
            </a:custGeom>
            <a:solidFill>
              <a:srgbClr val="38779E"/>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4" name="Freeform 16"/>
            <p:cNvSpPr>
              <a:spLocks/>
            </p:cNvSpPr>
            <p:nvPr/>
          </p:nvSpPr>
          <p:spPr bwMode="gray">
            <a:xfrm>
              <a:off x="-1698626" y="4829176"/>
              <a:ext cx="573088" cy="1946275"/>
            </a:xfrm>
            <a:custGeom>
              <a:avLst/>
              <a:gdLst/>
              <a:ahLst/>
              <a:cxnLst>
                <a:cxn ang="0">
                  <a:pos x="134" y="506"/>
                </a:cxn>
                <a:cxn ang="0">
                  <a:pos x="123" y="486"/>
                </a:cxn>
                <a:cxn ang="0">
                  <a:pos x="117" y="468"/>
                </a:cxn>
                <a:cxn ang="0">
                  <a:pos x="115" y="459"/>
                </a:cxn>
                <a:cxn ang="0">
                  <a:pos x="115" y="60"/>
                </a:cxn>
                <a:cxn ang="0">
                  <a:pos x="115" y="53"/>
                </a:cxn>
                <a:cxn ang="0">
                  <a:pos x="113" y="41"/>
                </a:cxn>
                <a:cxn ang="0">
                  <a:pos x="108" y="28"/>
                </a:cxn>
                <a:cxn ang="0">
                  <a:pos x="96" y="20"/>
                </a:cxn>
                <a:cxn ang="0">
                  <a:pos x="0" y="0"/>
                </a:cxn>
                <a:cxn ang="0">
                  <a:pos x="12" y="8"/>
                </a:cxn>
                <a:cxn ang="0">
                  <a:pos x="18" y="21"/>
                </a:cxn>
                <a:cxn ang="0">
                  <a:pos x="19" y="33"/>
                </a:cxn>
                <a:cxn ang="0">
                  <a:pos x="19" y="39"/>
                </a:cxn>
                <a:cxn ang="0">
                  <a:pos x="20" y="430"/>
                </a:cxn>
                <a:cxn ang="0">
                  <a:pos x="22" y="439"/>
                </a:cxn>
                <a:cxn ang="0">
                  <a:pos x="28" y="457"/>
                </a:cxn>
                <a:cxn ang="0">
                  <a:pos x="39" y="476"/>
                </a:cxn>
                <a:cxn ang="0">
                  <a:pos x="58" y="489"/>
                </a:cxn>
                <a:cxn ang="0">
                  <a:pos x="153" y="519"/>
                </a:cxn>
                <a:cxn ang="0">
                  <a:pos x="134" y="506"/>
                </a:cxn>
              </a:cxnLst>
              <a:rect l="0" t="0" r="r" b="b"/>
              <a:pathLst>
                <a:path w="153" h="519">
                  <a:moveTo>
                    <a:pt x="134" y="506"/>
                  </a:moveTo>
                  <a:cubicBezTo>
                    <a:pt x="129" y="500"/>
                    <a:pt x="126" y="493"/>
                    <a:pt x="123" y="486"/>
                  </a:cubicBezTo>
                  <a:cubicBezTo>
                    <a:pt x="120" y="480"/>
                    <a:pt x="118" y="473"/>
                    <a:pt x="117" y="468"/>
                  </a:cubicBezTo>
                  <a:cubicBezTo>
                    <a:pt x="115" y="463"/>
                    <a:pt x="115" y="460"/>
                    <a:pt x="115" y="459"/>
                  </a:cubicBezTo>
                  <a:cubicBezTo>
                    <a:pt x="115" y="60"/>
                    <a:pt x="115" y="60"/>
                    <a:pt x="115" y="60"/>
                  </a:cubicBezTo>
                  <a:cubicBezTo>
                    <a:pt x="115" y="59"/>
                    <a:pt x="115" y="57"/>
                    <a:pt x="115" y="53"/>
                  </a:cubicBezTo>
                  <a:cubicBezTo>
                    <a:pt x="115" y="50"/>
                    <a:pt x="114" y="45"/>
                    <a:pt x="113" y="41"/>
                  </a:cubicBezTo>
                  <a:cubicBezTo>
                    <a:pt x="112" y="36"/>
                    <a:pt x="111" y="31"/>
                    <a:pt x="108" y="28"/>
                  </a:cubicBezTo>
                  <a:cubicBezTo>
                    <a:pt x="105" y="24"/>
                    <a:pt x="101" y="21"/>
                    <a:pt x="96" y="20"/>
                  </a:cubicBezTo>
                  <a:cubicBezTo>
                    <a:pt x="0" y="0"/>
                    <a:pt x="0" y="0"/>
                    <a:pt x="0" y="0"/>
                  </a:cubicBezTo>
                  <a:cubicBezTo>
                    <a:pt x="6" y="1"/>
                    <a:pt x="9" y="4"/>
                    <a:pt x="12" y="8"/>
                  </a:cubicBezTo>
                  <a:cubicBezTo>
                    <a:pt x="15" y="11"/>
                    <a:pt x="17" y="16"/>
                    <a:pt x="18" y="21"/>
                  </a:cubicBezTo>
                  <a:cubicBezTo>
                    <a:pt x="19" y="25"/>
                    <a:pt x="19" y="30"/>
                    <a:pt x="19" y="33"/>
                  </a:cubicBezTo>
                  <a:cubicBezTo>
                    <a:pt x="19" y="36"/>
                    <a:pt x="19" y="39"/>
                    <a:pt x="19" y="39"/>
                  </a:cubicBezTo>
                  <a:cubicBezTo>
                    <a:pt x="20" y="430"/>
                    <a:pt x="20" y="430"/>
                    <a:pt x="20" y="430"/>
                  </a:cubicBezTo>
                  <a:cubicBezTo>
                    <a:pt x="20" y="431"/>
                    <a:pt x="20" y="434"/>
                    <a:pt x="22" y="439"/>
                  </a:cubicBezTo>
                  <a:cubicBezTo>
                    <a:pt x="23" y="444"/>
                    <a:pt x="25" y="450"/>
                    <a:pt x="28" y="457"/>
                  </a:cubicBezTo>
                  <a:cubicBezTo>
                    <a:pt x="30" y="463"/>
                    <a:pt x="34" y="470"/>
                    <a:pt x="39" y="476"/>
                  </a:cubicBezTo>
                  <a:cubicBezTo>
                    <a:pt x="44" y="482"/>
                    <a:pt x="50" y="486"/>
                    <a:pt x="58" y="489"/>
                  </a:cubicBezTo>
                  <a:cubicBezTo>
                    <a:pt x="153" y="519"/>
                    <a:pt x="153" y="519"/>
                    <a:pt x="153" y="519"/>
                  </a:cubicBezTo>
                  <a:cubicBezTo>
                    <a:pt x="146" y="516"/>
                    <a:pt x="139" y="512"/>
                    <a:pt x="134" y="506"/>
                  </a:cubicBezTo>
                  <a:close/>
                </a:path>
              </a:pathLst>
            </a:custGeom>
            <a:solidFill>
              <a:srgbClr val="38779E"/>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5" name="Freeform 17"/>
            <p:cNvSpPr>
              <a:spLocks/>
            </p:cNvSpPr>
            <p:nvPr/>
          </p:nvSpPr>
          <p:spPr bwMode="gray">
            <a:xfrm>
              <a:off x="-1477963" y="2478088"/>
              <a:ext cx="803275" cy="38100"/>
            </a:xfrm>
            <a:custGeom>
              <a:avLst/>
              <a:gdLst/>
              <a:ahLst/>
              <a:cxnLst>
                <a:cxn ang="0">
                  <a:pos x="116" y="0"/>
                </a:cxn>
                <a:cxn ang="0">
                  <a:pos x="113" y="0"/>
                </a:cxn>
                <a:cxn ang="0">
                  <a:pos x="110" y="0"/>
                </a:cxn>
                <a:cxn ang="0">
                  <a:pos x="107" y="0"/>
                </a:cxn>
                <a:cxn ang="0">
                  <a:pos x="105" y="0"/>
                </a:cxn>
                <a:cxn ang="0">
                  <a:pos x="101" y="0"/>
                </a:cxn>
                <a:cxn ang="0">
                  <a:pos x="99" y="0"/>
                </a:cxn>
                <a:cxn ang="0">
                  <a:pos x="97" y="0"/>
                </a:cxn>
                <a:cxn ang="0">
                  <a:pos x="97" y="0"/>
                </a:cxn>
                <a:cxn ang="0">
                  <a:pos x="0" y="4"/>
                </a:cxn>
                <a:cxn ang="0">
                  <a:pos x="97" y="10"/>
                </a:cxn>
                <a:cxn ang="0">
                  <a:pos x="195" y="6"/>
                </a:cxn>
                <a:cxn ang="0">
                  <a:pos x="196" y="6"/>
                </a:cxn>
                <a:cxn ang="0">
                  <a:pos x="197" y="6"/>
                </a:cxn>
                <a:cxn ang="0">
                  <a:pos x="200" y="6"/>
                </a:cxn>
                <a:cxn ang="0">
                  <a:pos x="203" y="6"/>
                </a:cxn>
                <a:cxn ang="0">
                  <a:pos x="206" y="6"/>
                </a:cxn>
                <a:cxn ang="0">
                  <a:pos x="208" y="6"/>
                </a:cxn>
                <a:cxn ang="0">
                  <a:pos x="211" y="6"/>
                </a:cxn>
                <a:cxn ang="0">
                  <a:pos x="214" y="6"/>
                </a:cxn>
                <a:cxn ang="0">
                  <a:pos x="116" y="0"/>
                </a:cxn>
              </a:cxnLst>
              <a:rect l="0" t="0" r="r" b="b"/>
              <a:pathLst>
                <a:path w="214" h="10">
                  <a:moveTo>
                    <a:pt x="116" y="0"/>
                  </a:moveTo>
                  <a:cubicBezTo>
                    <a:pt x="115" y="0"/>
                    <a:pt x="114" y="0"/>
                    <a:pt x="113" y="0"/>
                  </a:cubicBezTo>
                  <a:cubicBezTo>
                    <a:pt x="112" y="0"/>
                    <a:pt x="111" y="0"/>
                    <a:pt x="110" y="0"/>
                  </a:cubicBezTo>
                  <a:cubicBezTo>
                    <a:pt x="109" y="0"/>
                    <a:pt x="108" y="0"/>
                    <a:pt x="107" y="0"/>
                  </a:cubicBezTo>
                  <a:cubicBezTo>
                    <a:pt x="106" y="0"/>
                    <a:pt x="106" y="0"/>
                    <a:pt x="105" y="0"/>
                  </a:cubicBezTo>
                  <a:cubicBezTo>
                    <a:pt x="104" y="0"/>
                    <a:pt x="102" y="0"/>
                    <a:pt x="101" y="0"/>
                  </a:cubicBezTo>
                  <a:cubicBezTo>
                    <a:pt x="100" y="0"/>
                    <a:pt x="100" y="0"/>
                    <a:pt x="99" y="0"/>
                  </a:cubicBezTo>
                  <a:cubicBezTo>
                    <a:pt x="98" y="0"/>
                    <a:pt x="98" y="0"/>
                    <a:pt x="97" y="0"/>
                  </a:cubicBezTo>
                  <a:cubicBezTo>
                    <a:pt x="97" y="0"/>
                    <a:pt x="97" y="0"/>
                    <a:pt x="97" y="0"/>
                  </a:cubicBezTo>
                  <a:cubicBezTo>
                    <a:pt x="0" y="4"/>
                    <a:pt x="0" y="4"/>
                    <a:pt x="0" y="4"/>
                  </a:cubicBezTo>
                  <a:cubicBezTo>
                    <a:pt x="97" y="10"/>
                    <a:pt x="97" y="10"/>
                    <a:pt x="97" y="10"/>
                  </a:cubicBezTo>
                  <a:cubicBezTo>
                    <a:pt x="195" y="6"/>
                    <a:pt x="195" y="6"/>
                    <a:pt x="195" y="6"/>
                  </a:cubicBezTo>
                  <a:cubicBezTo>
                    <a:pt x="195" y="6"/>
                    <a:pt x="195" y="6"/>
                    <a:pt x="196" y="6"/>
                  </a:cubicBezTo>
                  <a:cubicBezTo>
                    <a:pt x="196" y="6"/>
                    <a:pt x="197" y="6"/>
                    <a:pt x="197" y="6"/>
                  </a:cubicBezTo>
                  <a:cubicBezTo>
                    <a:pt x="198" y="6"/>
                    <a:pt x="199" y="6"/>
                    <a:pt x="200" y="6"/>
                  </a:cubicBezTo>
                  <a:cubicBezTo>
                    <a:pt x="201" y="6"/>
                    <a:pt x="202" y="6"/>
                    <a:pt x="203" y="6"/>
                  </a:cubicBezTo>
                  <a:cubicBezTo>
                    <a:pt x="204" y="6"/>
                    <a:pt x="205" y="6"/>
                    <a:pt x="206" y="6"/>
                  </a:cubicBezTo>
                  <a:cubicBezTo>
                    <a:pt x="207" y="6"/>
                    <a:pt x="207" y="6"/>
                    <a:pt x="208" y="6"/>
                  </a:cubicBezTo>
                  <a:cubicBezTo>
                    <a:pt x="209" y="6"/>
                    <a:pt x="210" y="6"/>
                    <a:pt x="211" y="6"/>
                  </a:cubicBezTo>
                  <a:cubicBezTo>
                    <a:pt x="212" y="6"/>
                    <a:pt x="213" y="6"/>
                    <a:pt x="214" y="6"/>
                  </a:cubicBezTo>
                  <a:lnTo>
                    <a:pt x="116" y="0"/>
                  </a:lnTo>
                  <a:close/>
                </a:path>
              </a:pathLst>
            </a:custGeom>
            <a:solidFill>
              <a:srgbClr val="3E9BC8"/>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6" name="Freeform 14"/>
            <p:cNvSpPr>
              <a:spLocks/>
            </p:cNvSpPr>
            <p:nvPr/>
          </p:nvSpPr>
          <p:spPr bwMode="gray">
            <a:xfrm>
              <a:off x="-2414588" y="1373188"/>
              <a:ext cx="2039938" cy="5500688"/>
            </a:xfrm>
            <a:custGeom>
              <a:avLst/>
              <a:gdLst/>
              <a:ahLst/>
              <a:cxnLst>
                <a:cxn ang="0">
                  <a:pos x="332" y="13"/>
                </a:cxn>
                <a:cxn ang="0">
                  <a:pos x="403" y="100"/>
                </a:cxn>
                <a:cxn ang="0">
                  <a:pos x="409" y="206"/>
                </a:cxn>
                <a:cxn ang="0">
                  <a:pos x="374" y="278"/>
                </a:cxn>
                <a:cxn ang="0">
                  <a:pos x="445" y="301"/>
                </a:cxn>
                <a:cxn ang="0">
                  <a:pos x="447" y="301"/>
                </a:cxn>
                <a:cxn ang="0">
                  <a:pos x="453" y="301"/>
                </a:cxn>
                <a:cxn ang="0">
                  <a:pos x="508" y="313"/>
                </a:cxn>
                <a:cxn ang="0">
                  <a:pos x="543" y="388"/>
                </a:cxn>
                <a:cxn ang="0">
                  <a:pos x="543" y="639"/>
                </a:cxn>
                <a:cxn ang="0">
                  <a:pos x="542" y="845"/>
                </a:cxn>
                <a:cxn ang="0">
                  <a:pos x="534" y="867"/>
                </a:cxn>
                <a:cxn ang="0">
                  <a:pos x="497" y="891"/>
                </a:cxn>
                <a:cxn ang="0">
                  <a:pos x="461" y="872"/>
                </a:cxn>
                <a:cxn ang="0">
                  <a:pos x="453" y="848"/>
                </a:cxn>
                <a:cxn ang="0">
                  <a:pos x="452" y="487"/>
                </a:cxn>
                <a:cxn ang="0">
                  <a:pos x="443" y="470"/>
                </a:cxn>
                <a:cxn ang="0">
                  <a:pos x="422" y="472"/>
                </a:cxn>
                <a:cxn ang="0">
                  <a:pos x="415" y="492"/>
                </a:cxn>
                <a:cxn ang="0">
                  <a:pos x="413" y="1370"/>
                </a:cxn>
                <a:cxn ang="0">
                  <a:pos x="404" y="1405"/>
                </a:cxn>
                <a:cxn ang="0">
                  <a:pos x="362" y="1442"/>
                </a:cxn>
                <a:cxn ang="0">
                  <a:pos x="317" y="1415"/>
                </a:cxn>
                <a:cxn ang="0">
                  <a:pos x="306" y="1381"/>
                </a:cxn>
                <a:cxn ang="0">
                  <a:pos x="306" y="974"/>
                </a:cxn>
                <a:cxn ang="0">
                  <a:pos x="296" y="946"/>
                </a:cxn>
                <a:cxn ang="0">
                  <a:pos x="263" y="949"/>
                </a:cxn>
                <a:cxn ang="0">
                  <a:pos x="253" y="979"/>
                </a:cxn>
                <a:cxn ang="0">
                  <a:pos x="253" y="1388"/>
                </a:cxn>
                <a:cxn ang="0">
                  <a:pos x="242" y="1426"/>
                </a:cxn>
                <a:cxn ang="0">
                  <a:pos x="196" y="1466"/>
                </a:cxn>
                <a:cxn ang="0">
                  <a:pos x="152" y="1440"/>
                </a:cxn>
                <a:cxn ang="0">
                  <a:pos x="142" y="1407"/>
                </a:cxn>
                <a:cxn ang="0">
                  <a:pos x="139" y="505"/>
                </a:cxn>
                <a:cxn ang="0">
                  <a:pos x="132" y="486"/>
                </a:cxn>
                <a:cxn ang="0">
                  <a:pos x="109" y="486"/>
                </a:cxn>
                <a:cxn ang="0">
                  <a:pos x="99" y="504"/>
                </a:cxn>
                <a:cxn ang="0">
                  <a:pos x="100" y="878"/>
                </a:cxn>
                <a:cxn ang="0">
                  <a:pos x="91" y="904"/>
                </a:cxn>
                <a:cxn ang="0">
                  <a:pos x="51" y="930"/>
                </a:cxn>
                <a:cxn ang="0">
                  <a:pos x="11" y="913"/>
                </a:cxn>
                <a:cxn ang="0">
                  <a:pos x="2" y="890"/>
                </a:cxn>
                <a:cxn ang="0">
                  <a:pos x="1" y="673"/>
                </a:cxn>
                <a:cxn ang="0">
                  <a:pos x="0" y="409"/>
                </a:cxn>
                <a:cxn ang="0">
                  <a:pos x="39" y="328"/>
                </a:cxn>
                <a:cxn ang="0">
                  <a:pos x="98" y="311"/>
                </a:cxn>
                <a:cxn ang="0">
                  <a:pos x="104" y="311"/>
                </a:cxn>
                <a:cxn ang="0">
                  <a:pos x="107" y="311"/>
                </a:cxn>
                <a:cxn ang="0">
                  <a:pos x="182" y="284"/>
                </a:cxn>
                <a:cxn ang="0">
                  <a:pos x="145" y="211"/>
                </a:cxn>
                <a:cxn ang="0">
                  <a:pos x="151" y="102"/>
                </a:cxn>
                <a:cxn ang="0">
                  <a:pos x="225" y="13"/>
                </a:cxn>
              </a:cxnLst>
              <a:rect l="0" t="0" r="r" b="b"/>
              <a:pathLst>
                <a:path w="544" h="1467">
                  <a:moveTo>
                    <a:pt x="279" y="0"/>
                  </a:moveTo>
                  <a:cubicBezTo>
                    <a:pt x="297" y="0"/>
                    <a:pt x="315" y="5"/>
                    <a:pt x="332" y="13"/>
                  </a:cubicBezTo>
                  <a:cubicBezTo>
                    <a:pt x="348" y="21"/>
                    <a:pt x="362" y="33"/>
                    <a:pt x="374" y="48"/>
                  </a:cubicBezTo>
                  <a:cubicBezTo>
                    <a:pt x="387" y="63"/>
                    <a:pt x="396" y="80"/>
                    <a:pt x="403" y="100"/>
                  </a:cubicBezTo>
                  <a:cubicBezTo>
                    <a:pt x="410" y="119"/>
                    <a:pt x="413" y="140"/>
                    <a:pt x="413" y="163"/>
                  </a:cubicBezTo>
                  <a:cubicBezTo>
                    <a:pt x="413" y="178"/>
                    <a:pt x="412" y="192"/>
                    <a:pt x="409" y="206"/>
                  </a:cubicBezTo>
                  <a:cubicBezTo>
                    <a:pt x="405" y="220"/>
                    <a:pt x="401" y="233"/>
                    <a:pt x="395" y="245"/>
                  </a:cubicBezTo>
                  <a:cubicBezTo>
                    <a:pt x="389" y="257"/>
                    <a:pt x="382" y="268"/>
                    <a:pt x="374" y="278"/>
                  </a:cubicBezTo>
                  <a:cubicBezTo>
                    <a:pt x="366" y="288"/>
                    <a:pt x="357" y="297"/>
                    <a:pt x="347" y="305"/>
                  </a:cubicBezTo>
                  <a:cubicBezTo>
                    <a:pt x="445" y="301"/>
                    <a:pt x="445" y="301"/>
                    <a:pt x="445" y="301"/>
                  </a:cubicBezTo>
                  <a:cubicBezTo>
                    <a:pt x="445" y="301"/>
                    <a:pt x="445" y="301"/>
                    <a:pt x="446" y="301"/>
                  </a:cubicBezTo>
                  <a:cubicBezTo>
                    <a:pt x="446" y="301"/>
                    <a:pt x="447" y="301"/>
                    <a:pt x="447" y="301"/>
                  </a:cubicBezTo>
                  <a:cubicBezTo>
                    <a:pt x="448" y="301"/>
                    <a:pt x="449" y="301"/>
                    <a:pt x="450" y="301"/>
                  </a:cubicBezTo>
                  <a:cubicBezTo>
                    <a:pt x="451" y="301"/>
                    <a:pt x="452" y="301"/>
                    <a:pt x="453" y="301"/>
                  </a:cubicBezTo>
                  <a:cubicBezTo>
                    <a:pt x="459" y="300"/>
                    <a:pt x="468" y="301"/>
                    <a:pt x="478" y="302"/>
                  </a:cubicBezTo>
                  <a:cubicBezTo>
                    <a:pt x="487" y="304"/>
                    <a:pt x="498" y="307"/>
                    <a:pt x="508" y="313"/>
                  </a:cubicBezTo>
                  <a:cubicBezTo>
                    <a:pt x="517" y="319"/>
                    <a:pt x="526" y="327"/>
                    <a:pt x="533" y="339"/>
                  </a:cubicBezTo>
                  <a:cubicBezTo>
                    <a:pt x="539" y="351"/>
                    <a:pt x="544" y="367"/>
                    <a:pt x="543" y="388"/>
                  </a:cubicBezTo>
                  <a:cubicBezTo>
                    <a:pt x="543" y="407"/>
                    <a:pt x="543" y="444"/>
                    <a:pt x="543" y="489"/>
                  </a:cubicBezTo>
                  <a:cubicBezTo>
                    <a:pt x="543" y="535"/>
                    <a:pt x="543" y="588"/>
                    <a:pt x="543" y="639"/>
                  </a:cubicBezTo>
                  <a:cubicBezTo>
                    <a:pt x="542" y="690"/>
                    <a:pt x="542" y="739"/>
                    <a:pt x="542" y="777"/>
                  </a:cubicBezTo>
                  <a:cubicBezTo>
                    <a:pt x="542" y="814"/>
                    <a:pt x="542" y="840"/>
                    <a:pt x="542" y="845"/>
                  </a:cubicBezTo>
                  <a:cubicBezTo>
                    <a:pt x="542" y="845"/>
                    <a:pt x="541" y="848"/>
                    <a:pt x="540" y="852"/>
                  </a:cubicBezTo>
                  <a:cubicBezTo>
                    <a:pt x="539" y="856"/>
                    <a:pt x="537" y="862"/>
                    <a:pt x="534" y="867"/>
                  </a:cubicBezTo>
                  <a:cubicBezTo>
                    <a:pt x="530" y="873"/>
                    <a:pt x="526" y="878"/>
                    <a:pt x="520" y="882"/>
                  </a:cubicBezTo>
                  <a:cubicBezTo>
                    <a:pt x="514" y="887"/>
                    <a:pt x="507" y="890"/>
                    <a:pt x="497" y="891"/>
                  </a:cubicBezTo>
                  <a:cubicBezTo>
                    <a:pt x="488" y="892"/>
                    <a:pt x="480" y="889"/>
                    <a:pt x="474" y="886"/>
                  </a:cubicBezTo>
                  <a:cubicBezTo>
                    <a:pt x="468" y="882"/>
                    <a:pt x="464" y="877"/>
                    <a:pt x="461" y="872"/>
                  </a:cubicBezTo>
                  <a:cubicBezTo>
                    <a:pt x="458" y="866"/>
                    <a:pt x="456" y="861"/>
                    <a:pt x="454" y="856"/>
                  </a:cubicBezTo>
                  <a:cubicBezTo>
                    <a:pt x="453" y="852"/>
                    <a:pt x="453" y="849"/>
                    <a:pt x="453" y="848"/>
                  </a:cubicBezTo>
                  <a:cubicBezTo>
                    <a:pt x="453" y="492"/>
                    <a:pt x="453" y="492"/>
                    <a:pt x="453" y="492"/>
                  </a:cubicBezTo>
                  <a:cubicBezTo>
                    <a:pt x="453" y="491"/>
                    <a:pt x="453" y="489"/>
                    <a:pt x="452" y="487"/>
                  </a:cubicBezTo>
                  <a:cubicBezTo>
                    <a:pt x="452" y="485"/>
                    <a:pt x="451" y="482"/>
                    <a:pt x="449" y="479"/>
                  </a:cubicBezTo>
                  <a:cubicBezTo>
                    <a:pt x="448" y="476"/>
                    <a:pt x="446" y="473"/>
                    <a:pt x="443" y="470"/>
                  </a:cubicBezTo>
                  <a:cubicBezTo>
                    <a:pt x="440" y="468"/>
                    <a:pt x="437" y="467"/>
                    <a:pt x="432" y="467"/>
                  </a:cubicBezTo>
                  <a:cubicBezTo>
                    <a:pt x="428" y="467"/>
                    <a:pt x="425" y="469"/>
                    <a:pt x="422" y="472"/>
                  </a:cubicBezTo>
                  <a:cubicBezTo>
                    <a:pt x="420" y="475"/>
                    <a:pt x="418" y="478"/>
                    <a:pt x="417" y="482"/>
                  </a:cubicBezTo>
                  <a:cubicBezTo>
                    <a:pt x="416" y="486"/>
                    <a:pt x="415" y="489"/>
                    <a:pt x="415" y="492"/>
                  </a:cubicBezTo>
                  <a:cubicBezTo>
                    <a:pt x="415" y="495"/>
                    <a:pt x="415" y="497"/>
                    <a:pt x="415" y="497"/>
                  </a:cubicBezTo>
                  <a:cubicBezTo>
                    <a:pt x="413" y="1370"/>
                    <a:pt x="413" y="1370"/>
                    <a:pt x="413" y="1370"/>
                  </a:cubicBezTo>
                  <a:cubicBezTo>
                    <a:pt x="413" y="1371"/>
                    <a:pt x="413" y="1375"/>
                    <a:pt x="412" y="1382"/>
                  </a:cubicBezTo>
                  <a:cubicBezTo>
                    <a:pt x="410" y="1388"/>
                    <a:pt x="408" y="1396"/>
                    <a:pt x="404" y="1405"/>
                  </a:cubicBezTo>
                  <a:cubicBezTo>
                    <a:pt x="401" y="1413"/>
                    <a:pt x="396" y="1422"/>
                    <a:pt x="389" y="1429"/>
                  </a:cubicBezTo>
                  <a:cubicBezTo>
                    <a:pt x="382" y="1435"/>
                    <a:pt x="373" y="1440"/>
                    <a:pt x="362" y="1442"/>
                  </a:cubicBezTo>
                  <a:cubicBezTo>
                    <a:pt x="350" y="1444"/>
                    <a:pt x="341" y="1441"/>
                    <a:pt x="334" y="1436"/>
                  </a:cubicBezTo>
                  <a:cubicBezTo>
                    <a:pt x="327" y="1431"/>
                    <a:pt x="321" y="1423"/>
                    <a:pt x="317" y="1415"/>
                  </a:cubicBezTo>
                  <a:cubicBezTo>
                    <a:pt x="313" y="1407"/>
                    <a:pt x="310" y="1399"/>
                    <a:pt x="308" y="1393"/>
                  </a:cubicBezTo>
                  <a:cubicBezTo>
                    <a:pt x="307" y="1386"/>
                    <a:pt x="306" y="1382"/>
                    <a:pt x="306" y="1381"/>
                  </a:cubicBezTo>
                  <a:cubicBezTo>
                    <a:pt x="306" y="982"/>
                    <a:pt x="306" y="982"/>
                    <a:pt x="306" y="982"/>
                  </a:cubicBezTo>
                  <a:cubicBezTo>
                    <a:pt x="306" y="981"/>
                    <a:pt x="306" y="978"/>
                    <a:pt x="306" y="974"/>
                  </a:cubicBezTo>
                  <a:cubicBezTo>
                    <a:pt x="306" y="970"/>
                    <a:pt x="305" y="965"/>
                    <a:pt x="304" y="960"/>
                  </a:cubicBezTo>
                  <a:cubicBezTo>
                    <a:pt x="302" y="955"/>
                    <a:pt x="300" y="950"/>
                    <a:pt x="296" y="946"/>
                  </a:cubicBezTo>
                  <a:cubicBezTo>
                    <a:pt x="292" y="943"/>
                    <a:pt x="287" y="941"/>
                    <a:pt x="279" y="941"/>
                  </a:cubicBezTo>
                  <a:cubicBezTo>
                    <a:pt x="272" y="942"/>
                    <a:pt x="267" y="945"/>
                    <a:pt x="263" y="949"/>
                  </a:cubicBezTo>
                  <a:cubicBezTo>
                    <a:pt x="259" y="954"/>
                    <a:pt x="256" y="959"/>
                    <a:pt x="255" y="964"/>
                  </a:cubicBezTo>
                  <a:cubicBezTo>
                    <a:pt x="253" y="970"/>
                    <a:pt x="253" y="975"/>
                    <a:pt x="253" y="979"/>
                  </a:cubicBezTo>
                  <a:cubicBezTo>
                    <a:pt x="253" y="984"/>
                    <a:pt x="253" y="986"/>
                    <a:pt x="253" y="987"/>
                  </a:cubicBezTo>
                  <a:cubicBezTo>
                    <a:pt x="253" y="1388"/>
                    <a:pt x="253" y="1388"/>
                    <a:pt x="253" y="1388"/>
                  </a:cubicBezTo>
                  <a:cubicBezTo>
                    <a:pt x="253" y="1389"/>
                    <a:pt x="253" y="1394"/>
                    <a:pt x="251" y="1401"/>
                  </a:cubicBezTo>
                  <a:cubicBezTo>
                    <a:pt x="249" y="1408"/>
                    <a:pt x="246" y="1417"/>
                    <a:pt x="242" y="1426"/>
                  </a:cubicBezTo>
                  <a:cubicBezTo>
                    <a:pt x="238" y="1435"/>
                    <a:pt x="232" y="1444"/>
                    <a:pt x="225" y="1451"/>
                  </a:cubicBezTo>
                  <a:cubicBezTo>
                    <a:pt x="217" y="1458"/>
                    <a:pt x="208" y="1464"/>
                    <a:pt x="196" y="1466"/>
                  </a:cubicBezTo>
                  <a:cubicBezTo>
                    <a:pt x="185" y="1467"/>
                    <a:pt x="176" y="1465"/>
                    <a:pt x="168" y="1460"/>
                  </a:cubicBezTo>
                  <a:cubicBezTo>
                    <a:pt x="161" y="1455"/>
                    <a:pt x="156" y="1448"/>
                    <a:pt x="152" y="1440"/>
                  </a:cubicBezTo>
                  <a:cubicBezTo>
                    <a:pt x="148" y="1432"/>
                    <a:pt x="146" y="1425"/>
                    <a:pt x="144" y="1418"/>
                  </a:cubicBezTo>
                  <a:cubicBezTo>
                    <a:pt x="143" y="1412"/>
                    <a:pt x="142" y="1408"/>
                    <a:pt x="142" y="1407"/>
                  </a:cubicBezTo>
                  <a:cubicBezTo>
                    <a:pt x="140" y="511"/>
                    <a:pt x="140" y="511"/>
                    <a:pt x="140" y="511"/>
                  </a:cubicBezTo>
                  <a:cubicBezTo>
                    <a:pt x="139" y="510"/>
                    <a:pt x="139" y="508"/>
                    <a:pt x="139" y="505"/>
                  </a:cubicBezTo>
                  <a:cubicBezTo>
                    <a:pt x="139" y="503"/>
                    <a:pt x="138" y="499"/>
                    <a:pt x="137" y="495"/>
                  </a:cubicBezTo>
                  <a:cubicBezTo>
                    <a:pt x="136" y="492"/>
                    <a:pt x="134" y="488"/>
                    <a:pt x="132" y="486"/>
                  </a:cubicBezTo>
                  <a:cubicBezTo>
                    <a:pt x="129" y="483"/>
                    <a:pt x="125" y="481"/>
                    <a:pt x="121" y="481"/>
                  </a:cubicBezTo>
                  <a:cubicBezTo>
                    <a:pt x="116" y="482"/>
                    <a:pt x="112" y="483"/>
                    <a:pt x="109" y="486"/>
                  </a:cubicBezTo>
                  <a:cubicBezTo>
                    <a:pt x="106" y="488"/>
                    <a:pt x="104" y="492"/>
                    <a:pt x="103" y="495"/>
                  </a:cubicBezTo>
                  <a:cubicBezTo>
                    <a:pt x="101" y="498"/>
                    <a:pt x="100" y="502"/>
                    <a:pt x="99" y="504"/>
                  </a:cubicBezTo>
                  <a:cubicBezTo>
                    <a:pt x="99" y="507"/>
                    <a:pt x="99" y="508"/>
                    <a:pt x="98" y="509"/>
                  </a:cubicBezTo>
                  <a:cubicBezTo>
                    <a:pt x="100" y="878"/>
                    <a:pt x="100" y="878"/>
                    <a:pt x="100" y="878"/>
                  </a:cubicBezTo>
                  <a:cubicBezTo>
                    <a:pt x="100" y="879"/>
                    <a:pt x="99" y="882"/>
                    <a:pt x="98" y="887"/>
                  </a:cubicBezTo>
                  <a:cubicBezTo>
                    <a:pt x="97" y="892"/>
                    <a:pt x="94" y="898"/>
                    <a:pt x="91" y="904"/>
                  </a:cubicBezTo>
                  <a:cubicBezTo>
                    <a:pt x="88" y="910"/>
                    <a:pt x="83" y="916"/>
                    <a:pt x="76" y="921"/>
                  </a:cubicBezTo>
                  <a:cubicBezTo>
                    <a:pt x="70" y="926"/>
                    <a:pt x="62" y="929"/>
                    <a:pt x="51" y="930"/>
                  </a:cubicBezTo>
                  <a:cubicBezTo>
                    <a:pt x="41" y="931"/>
                    <a:pt x="33" y="929"/>
                    <a:pt x="26" y="926"/>
                  </a:cubicBezTo>
                  <a:cubicBezTo>
                    <a:pt x="20" y="923"/>
                    <a:pt x="15" y="918"/>
                    <a:pt x="11" y="913"/>
                  </a:cubicBezTo>
                  <a:cubicBezTo>
                    <a:pt x="8" y="907"/>
                    <a:pt x="6" y="902"/>
                    <a:pt x="4" y="898"/>
                  </a:cubicBezTo>
                  <a:cubicBezTo>
                    <a:pt x="3" y="894"/>
                    <a:pt x="2" y="891"/>
                    <a:pt x="2" y="890"/>
                  </a:cubicBezTo>
                  <a:cubicBezTo>
                    <a:pt x="2" y="885"/>
                    <a:pt x="2" y="858"/>
                    <a:pt x="2" y="819"/>
                  </a:cubicBezTo>
                  <a:cubicBezTo>
                    <a:pt x="2" y="779"/>
                    <a:pt x="1" y="727"/>
                    <a:pt x="1" y="673"/>
                  </a:cubicBezTo>
                  <a:cubicBezTo>
                    <a:pt x="1" y="619"/>
                    <a:pt x="1" y="564"/>
                    <a:pt x="0" y="516"/>
                  </a:cubicBezTo>
                  <a:cubicBezTo>
                    <a:pt x="0" y="468"/>
                    <a:pt x="0" y="429"/>
                    <a:pt x="0" y="409"/>
                  </a:cubicBezTo>
                  <a:cubicBezTo>
                    <a:pt x="0" y="387"/>
                    <a:pt x="4" y="370"/>
                    <a:pt x="11" y="357"/>
                  </a:cubicBezTo>
                  <a:cubicBezTo>
                    <a:pt x="19" y="344"/>
                    <a:pt x="28" y="334"/>
                    <a:pt x="39" y="328"/>
                  </a:cubicBezTo>
                  <a:cubicBezTo>
                    <a:pt x="50" y="321"/>
                    <a:pt x="61" y="317"/>
                    <a:pt x="72" y="314"/>
                  </a:cubicBezTo>
                  <a:cubicBezTo>
                    <a:pt x="82" y="312"/>
                    <a:pt x="92" y="311"/>
                    <a:pt x="98" y="311"/>
                  </a:cubicBezTo>
                  <a:cubicBezTo>
                    <a:pt x="99" y="311"/>
                    <a:pt x="101" y="311"/>
                    <a:pt x="102" y="311"/>
                  </a:cubicBezTo>
                  <a:cubicBezTo>
                    <a:pt x="103" y="311"/>
                    <a:pt x="104" y="311"/>
                    <a:pt x="104" y="311"/>
                  </a:cubicBezTo>
                  <a:cubicBezTo>
                    <a:pt x="105" y="311"/>
                    <a:pt x="106" y="311"/>
                    <a:pt x="106" y="311"/>
                  </a:cubicBezTo>
                  <a:cubicBezTo>
                    <a:pt x="107" y="311"/>
                    <a:pt x="107" y="311"/>
                    <a:pt x="107" y="311"/>
                  </a:cubicBezTo>
                  <a:cubicBezTo>
                    <a:pt x="210" y="309"/>
                    <a:pt x="210" y="309"/>
                    <a:pt x="210" y="309"/>
                  </a:cubicBezTo>
                  <a:cubicBezTo>
                    <a:pt x="200" y="302"/>
                    <a:pt x="190" y="293"/>
                    <a:pt x="182" y="284"/>
                  </a:cubicBezTo>
                  <a:cubicBezTo>
                    <a:pt x="173" y="274"/>
                    <a:pt x="166" y="263"/>
                    <a:pt x="160" y="251"/>
                  </a:cubicBezTo>
                  <a:cubicBezTo>
                    <a:pt x="154" y="238"/>
                    <a:pt x="149" y="225"/>
                    <a:pt x="145" y="211"/>
                  </a:cubicBezTo>
                  <a:cubicBezTo>
                    <a:pt x="142" y="197"/>
                    <a:pt x="140" y="182"/>
                    <a:pt x="140" y="167"/>
                  </a:cubicBezTo>
                  <a:cubicBezTo>
                    <a:pt x="140" y="144"/>
                    <a:pt x="144" y="122"/>
                    <a:pt x="151" y="102"/>
                  </a:cubicBezTo>
                  <a:cubicBezTo>
                    <a:pt x="158" y="82"/>
                    <a:pt x="168" y="64"/>
                    <a:pt x="181" y="49"/>
                  </a:cubicBezTo>
                  <a:cubicBezTo>
                    <a:pt x="193" y="34"/>
                    <a:pt x="208" y="21"/>
                    <a:pt x="225" y="13"/>
                  </a:cubicBezTo>
                  <a:cubicBezTo>
                    <a:pt x="241" y="5"/>
                    <a:pt x="260" y="0"/>
                    <a:pt x="279" y="0"/>
                  </a:cubicBezTo>
                  <a:close/>
                </a:path>
              </a:pathLst>
            </a:custGeom>
            <a:solidFill>
              <a:srgbClr val="3E9BC8"/>
            </a:solidFill>
            <a:ln w="9525">
              <a:solidFill>
                <a:srgbClr val="3E9BC8"/>
              </a:solid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07" name="Gruppieren 106"/>
          <p:cNvGrpSpPr/>
          <p:nvPr/>
        </p:nvGrpSpPr>
        <p:grpSpPr bwMode="gray">
          <a:xfrm>
            <a:off x="2897361" y="4546599"/>
            <a:ext cx="261763" cy="602663"/>
            <a:chOff x="-2763838" y="1373188"/>
            <a:chExt cx="2389188" cy="5500688"/>
          </a:xfrm>
        </p:grpSpPr>
        <p:sp>
          <p:nvSpPr>
            <p:cNvPr id="108" name="Freeform 8"/>
            <p:cNvSpPr>
              <a:spLocks/>
            </p:cNvSpPr>
            <p:nvPr/>
          </p:nvSpPr>
          <p:spPr bwMode="gray">
            <a:xfrm>
              <a:off x="-1150938" y="3089276"/>
              <a:ext cx="558800" cy="1620838"/>
            </a:xfrm>
            <a:custGeom>
              <a:avLst/>
              <a:gdLst/>
              <a:ahLst/>
              <a:cxnLst>
                <a:cxn ang="0">
                  <a:pos x="132" y="424"/>
                </a:cxn>
                <a:cxn ang="0">
                  <a:pos x="122" y="410"/>
                </a:cxn>
                <a:cxn ang="0">
                  <a:pos x="117" y="397"/>
                </a:cxn>
                <a:cxn ang="0">
                  <a:pos x="116" y="390"/>
                </a:cxn>
                <a:cxn ang="0">
                  <a:pos x="116" y="34"/>
                </a:cxn>
                <a:cxn ang="0">
                  <a:pos x="115" y="29"/>
                </a:cxn>
                <a:cxn ang="0">
                  <a:pos x="113" y="21"/>
                </a:cxn>
                <a:cxn ang="0">
                  <a:pos x="107" y="13"/>
                </a:cxn>
                <a:cxn ang="0">
                  <a:pos x="98" y="9"/>
                </a:cxn>
                <a:cxn ang="0">
                  <a:pos x="0" y="0"/>
                </a:cxn>
                <a:cxn ang="0">
                  <a:pos x="9" y="4"/>
                </a:cxn>
                <a:cxn ang="0">
                  <a:pos x="15" y="12"/>
                </a:cxn>
                <a:cxn ang="0">
                  <a:pos x="17" y="20"/>
                </a:cxn>
                <a:cxn ang="0">
                  <a:pos x="18" y="24"/>
                </a:cxn>
                <a:cxn ang="0">
                  <a:pos x="18" y="373"/>
                </a:cxn>
                <a:cxn ang="0">
                  <a:pos x="19" y="379"/>
                </a:cxn>
                <a:cxn ang="0">
                  <a:pos x="24" y="392"/>
                </a:cxn>
                <a:cxn ang="0">
                  <a:pos x="34" y="406"/>
                </a:cxn>
                <a:cxn ang="0">
                  <a:pos x="51" y="414"/>
                </a:cxn>
                <a:cxn ang="0">
                  <a:pos x="149" y="432"/>
                </a:cxn>
                <a:cxn ang="0">
                  <a:pos x="132" y="424"/>
                </a:cxn>
              </a:cxnLst>
              <a:rect l="0" t="0" r="r" b="b"/>
              <a:pathLst>
                <a:path w="149" h="432">
                  <a:moveTo>
                    <a:pt x="132" y="424"/>
                  </a:moveTo>
                  <a:cubicBezTo>
                    <a:pt x="128" y="420"/>
                    <a:pt x="124" y="415"/>
                    <a:pt x="122" y="410"/>
                  </a:cubicBezTo>
                  <a:cubicBezTo>
                    <a:pt x="119" y="405"/>
                    <a:pt x="118" y="401"/>
                    <a:pt x="117" y="397"/>
                  </a:cubicBezTo>
                  <a:cubicBezTo>
                    <a:pt x="116" y="393"/>
                    <a:pt x="116" y="391"/>
                    <a:pt x="116" y="390"/>
                  </a:cubicBezTo>
                  <a:cubicBezTo>
                    <a:pt x="116" y="34"/>
                    <a:pt x="116" y="34"/>
                    <a:pt x="116" y="34"/>
                  </a:cubicBezTo>
                  <a:cubicBezTo>
                    <a:pt x="116" y="33"/>
                    <a:pt x="116" y="32"/>
                    <a:pt x="115" y="29"/>
                  </a:cubicBezTo>
                  <a:cubicBezTo>
                    <a:pt x="115" y="27"/>
                    <a:pt x="114" y="24"/>
                    <a:pt x="113" y="21"/>
                  </a:cubicBezTo>
                  <a:cubicBezTo>
                    <a:pt x="112" y="19"/>
                    <a:pt x="110" y="16"/>
                    <a:pt x="107" y="13"/>
                  </a:cubicBezTo>
                  <a:cubicBezTo>
                    <a:pt x="105" y="11"/>
                    <a:pt x="102" y="10"/>
                    <a:pt x="98" y="9"/>
                  </a:cubicBezTo>
                  <a:cubicBezTo>
                    <a:pt x="0" y="0"/>
                    <a:pt x="0" y="0"/>
                    <a:pt x="0" y="0"/>
                  </a:cubicBezTo>
                  <a:cubicBezTo>
                    <a:pt x="4" y="0"/>
                    <a:pt x="7" y="2"/>
                    <a:pt x="9" y="4"/>
                  </a:cubicBezTo>
                  <a:cubicBezTo>
                    <a:pt x="12" y="6"/>
                    <a:pt x="13" y="9"/>
                    <a:pt x="15" y="12"/>
                  </a:cubicBezTo>
                  <a:cubicBezTo>
                    <a:pt x="16" y="15"/>
                    <a:pt x="17" y="17"/>
                    <a:pt x="17" y="20"/>
                  </a:cubicBezTo>
                  <a:cubicBezTo>
                    <a:pt x="18" y="22"/>
                    <a:pt x="18" y="23"/>
                    <a:pt x="18" y="24"/>
                  </a:cubicBezTo>
                  <a:cubicBezTo>
                    <a:pt x="18" y="373"/>
                    <a:pt x="18" y="373"/>
                    <a:pt x="18" y="373"/>
                  </a:cubicBezTo>
                  <a:cubicBezTo>
                    <a:pt x="18" y="373"/>
                    <a:pt x="18" y="376"/>
                    <a:pt x="19" y="379"/>
                  </a:cubicBezTo>
                  <a:cubicBezTo>
                    <a:pt x="20" y="383"/>
                    <a:pt x="22" y="388"/>
                    <a:pt x="24" y="392"/>
                  </a:cubicBezTo>
                  <a:cubicBezTo>
                    <a:pt x="27" y="397"/>
                    <a:pt x="30" y="402"/>
                    <a:pt x="34" y="406"/>
                  </a:cubicBezTo>
                  <a:cubicBezTo>
                    <a:pt x="38" y="410"/>
                    <a:pt x="44" y="413"/>
                    <a:pt x="51" y="414"/>
                  </a:cubicBezTo>
                  <a:cubicBezTo>
                    <a:pt x="149" y="432"/>
                    <a:pt x="149" y="432"/>
                    <a:pt x="149" y="432"/>
                  </a:cubicBezTo>
                  <a:cubicBezTo>
                    <a:pt x="142" y="431"/>
                    <a:pt x="136" y="428"/>
                    <a:pt x="132" y="424"/>
                  </a:cubicBezTo>
                  <a:close/>
                </a:path>
              </a:pathLst>
            </a:custGeom>
            <a:solidFill>
              <a:srgbClr val="2F6585"/>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9" name="Freeform 9"/>
            <p:cNvSpPr>
              <a:spLocks/>
            </p:cNvSpPr>
            <p:nvPr/>
          </p:nvSpPr>
          <p:spPr bwMode="gray">
            <a:xfrm>
              <a:off x="-1698626" y="4829176"/>
              <a:ext cx="573088" cy="1946275"/>
            </a:xfrm>
            <a:custGeom>
              <a:avLst/>
              <a:gdLst/>
              <a:ahLst/>
              <a:cxnLst>
                <a:cxn ang="0">
                  <a:pos x="134" y="506"/>
                </a:cxn>
                <a:cxn ang="0">
                  <a:pos x="123" y="486"/>
                </a:cxn>
                <a:cxn ang="0">
                  <a:pos x="117" y="468"/>
                </a:cxn>
                <a:cxn ang="0">
                  <a:pos x="115" y="459"/>
                </a:cxn>
                <a:cxn ang="0">
                  <a:pos x="115" y="60"/>
                </a:cxn>
                <a:cxn ang="0">
                  <a:pos x="115" y="53"/>
                </a:cxn>
                <a:cxn ang="0">
                  <a:pos x="113" y="41"/>
                </a:cxn>
                <a:cxn ang="0">
                  <a:pos x="108" y="28"/>
                </a:cxn>
                <a:cxn ang="0">
                  <a:pos x="96" y="20"/>
                </a:cxn>
                <a:cxn ang="0">
                  <a:pos x="0" y="0"/>
                </a:cxn>
                <a:cxn ang="0">
                  <a:pos x="12" y="8"/>
                </a:cxn>
                <a:cxn ang="0">
                  <a:pos x="18" y="21"/>
                </a:cxn>
                <a:cxn ang="0">
                  <a:pos x="19" y="33"/>
                </a:cxn>
                <a:cxn ang="0">
                  <a:pos x="19" y="39"/>
                </a:cxn>
                <a:cxn ang="0">
                  <a:pos x="20" y="430"/>
                </a:cxn>
                <a:cxn ang="0">
                  <a:pos x="22" y="439"/>
                </a:cxn>
                <a:cxn ang="0">
                  <a:pos x="28" y="457"/>
                </a:cxn>
                <a:cxn ang="0">
                  <a:pos x="39" y="476"/>
                </a:cxn>
                <a:cxn ang="0">
                  <a:pos x="58" y="489"/>
                </a:cxn>
                <a:cxn ang="0">
                  <a:pos x="153" y="519"/>
                </a:cxn>
                <a:cxn ang="0">
                  <a:pos x="134" y="506"/>
                </a:cxn>
              </a:cxnLst>
              <a:rect l="0" t="0" r="r" b="b"/>
              <a:pathLst>
                <a:path w="153" h="519">
                  <a:moveTo>
                    <a:pt x="134" y="506"/>
                  </a:moveTo>
                  <a:cubicBezTo>
                    <a:pt x="129" y="500"/>
                    <a:pt x="126" y="493"/>
                    <a:pt x="123" y="486"/>
                  </a:cubicBezTo>
                  <a:cubicBezTo>
                    <a:pt x="120" y="480"/>
                    <a:pt x="118" y="473"/>
                    <a:pt x="117" y="468"/>
                  </a:cubicBezTo>
                  <a:cubicBezTo>
                    <a:pt x="115" y="463"/>
                    <a:pt x="115" y="460"/>
                    <a:pt x="115" y="459"/>
                  </a:cubicBezTo>
                  <a:cubicBezTo>
                    <a:pt x="115" y="60"/>
                    <a:pt x="115" y="60"/>
                    <a:pt x="115" y="60"/>
                  </a:cubicBezTo>
                  <a:cubicBezTo>
                    <a:pt x="115" y="59"/>
                    <a:pt x="115" y="57"/>
                    <a:pt x="115" y="53"/>
                  </a:cubicBezTo>
                  <a:cubicBezTo>
                    <a:pt x="115" y="50"/>
                    <a:pt x="114" y="45"/>
                    <a:pt x="113" y="41"/>
                  </a:cubicBezTo>
                  <a:cubicBezTo>
                    <a:pt x="112" y="36"/>
                    <a:pt x="111" y="31"/>
                    <a:pt x="108" y="28"/>
                  </a:cubicBezTo>
                  <a:cubicBezTo>
                    <a:pt x="105" y="24"/>
                    <a:pt x="101" y="21"/>
                    <a:pt x="96" y="20"/>
                  </a:cubicBezTo>
                  <a:cubicBezTo>
                    <a:pt x="0" y="0"/>
                    <a:pt x="0" y="0"/>
                    <a:pt x="0" y="0"/>
                  </a:cubicBezTo>
                  <a:cubicBezTo>
                    <a:pt x="6" y="1"/>
                    <a:pt x="9" y="4"/>
                    <a:pt x="12" y="8"/>
                  </a:cubicBezTo>
                  <a:cubicBezTo>
                    <a:pt x="15" y="11"/>
                    <a:pt x="17" y="16"/>
                    <a:pt x="18" y="21"/>
                  </a:cubicBezTo>
                  <a:cubicBezTo>
                    <a:pt x="19" y="25"/>
                    <a:pt x="19" y="30"/>
                    <a:pt x="19" y="33"/>
                  </a:cubicBezTo>
                  <a:cubicBezTo>
                    <a:pt x="19" y="36"/>
                    <a:pt x="19" y="39"/>
                    <a:pt x="19" y="39"/>
                  </a:cubicBezTo>
                  <a:cubicBezTo>
                    <a:pt x="20" y="430"/>
                    <a:pt x="20" y="430"/>
                    <a:pt x="20" y="430"/>
                  </a:cubicBezTo>
                  <a:cubicBezTo>
                    <a:pt x="20" y="431"/>
                    <a:pt x="20" y="434"/>
                    <a:pt x="22" y="439"/>
                  </a:cubicBezTo>
                  <a:cubicBezTo>
                    <a:pt x="23" y="444"/>
                    <a:pt x="25" y="450"/>
                    <a:pt x="28" y="457"/>
                  </a:cubicBezTo>
                  <a:cubicBezTo>
                    <a:pt x="30" y="463"/>
                    <a:pt x="34" y="470"/>
                    <a:pt x="39" y="476"/>
                  </a:cubicBezTo>
                  <a:cubicBezTo>
                    <a:pt x="44" y="482"/>
                    <a:pt x="50" y="486"/>
                    <a:pt x="58" y="489"/>
                  </a:cubicBezTo>
                  <a:cubicBezTo>
                    <a:pt x="153" y="519"/>
                    <a:pt x="153" y="519"/>
                    <a:pt x="153" y="519"/>
                  </a:cubicBezTo>
                  <a:cubicBezTo>
                    <a:pt x="146" y="516"/>
                    <a:pt x="139" y="512"/>
                    <a:pt x="134" y="506"/>
                  </a:cubicBezTo>
                  <a:close/>
                </a:path>
              </a:pathLst>
            </a:custGeom>
            <a:solidFill>
              <a:srgbClr val="2F6585"/>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0" name="Freeform 11"/>
            <p:cNvSpPr>
              <a:spLocks/>
            </p:cNvSpPr>
            <p:nvPr/>
          </p:nvSpPr>
          <p:spPr bwMode="gray">
            <a:xfrm>
              <a:off x="-2306638" y="3143251"/>
              <a:ext cx="555625" cy="3719513"/>
            </a:xfrm>
            <a:custGeom>
              <a:avLst/>
              <a:gdLst/>
              <a:ahLst/>
              <a:cxnLst>
                <a:cxn ang="0">
                  <a:pos x="130" y="979"/>
                </a:cxn>
                <a:cxn ang="0">
                  <a:pos x="120" y="961"/>
                </a:cxn>
                <a:cxn ang="0">
                  <a:pos x="115" y="944"/>
                </a:cxn>
                <a:cxn ang="0">
                  <a:pos x="113" y="935"/>
                </a:cxn>
                <a:cxn ang="0">
                  <a:pos x="111" y="39"/>
                </a:cxn>
                <a:cxn ang="0">
                  <a:pos x="110" y="34"/>
                </a:cxn>
                <a:cxn ang="0">
                  <a:pos x="108" y="24"/>
                </a:cxn>
                <a:cxn ang="0">
                  <a:pos x="104" y="15"/>
                </a:cxn>
                <a:cxn ang="0">
                  <a:pos x="94" y="10"/>
                </a:cxn>
                <a:cxn ang="0">
                  <a:pos x="0" y="0"/>
                </a:cxn>
                <a:cxn ang="0">
                  <a:pos x="9" y="5"/>
                </a:cxn>
                <a:cxn ang="0">
                  <a:pos x="14" y="14"/>
                </a:cxn>
                <a:cxn ang="0">
                  <a:pos x="16" y="23"/>
                </a:cxn>
                <a:cxn ang="0">
                  <a:pos x="16" y="28"/>
                </a:cxn>
                <a:cxn ang="0">
                  <a:pos x="20" y="905"/>
                </a:cxn>
                <a:cxn ang="0">
                  <a:pos x="22" y="913"/>
                </a:cxn>
                <a:cxn ang="0">
                  <a:pos x="27" y="930"/>
                </a:cxn>
                <a:cxn ang="0">
                  <a:pos x="37" y="949"/>
                </a:cxn>
                <a:cxn ang="0">
                  <a:pos x="55" y="961"/>
                </a:cxn>
                <a:cxn ang="0">
                  <a:pos x="148" y="992"/>
                </a:cxn>
                <a:cxn ang="0">
                  <a:pos x="130" y="979"/>
                </a:cxn>
              </a:cxnLst>
              <a:rect l="0" t="0" r="r" b="b"/>
              <a:pathLst>
                <a:path w="148" h="992">
                  <a:moveTo>
                    <a:pt x="130" y="979"/>
                  </a:moveTo>
                  <a:cubicBezTo>
                    <a:pt x="126" y="974"/>
                    <a:pt x="122" y="967"/>
                    <a:pt x="120" y="961"/>
                  </a:cubicBezTo>
                  <a:cubicBezTo>
                    <a:pt x="117" y="955"/>
                    <a:pt x="116" y="948"/>
                    <a:pt x="115" y="944"/>
                  </a:cubicBezTo>
                  <a:cubicBezTo>
                    <a:pt x="114" y="939"/>
                    <a:pt x="113" y="936"/>
                    <a:pt x="113" y="935"/>
                  </a:cubicBezTo>
                  <a:cubicBezTo>
                    <a:pt x="111" y="39"/>
                    <a:pt x="111" y="39"/>
                    <a:pt x="111" y="39"/>
                  </a:cubicBezTo>
                  <a:cubicBezTo>
                    <a:pt x="110" y="38"/>
                    <a:pt x="110" y="37"/>
                    <a:pt x="110" y="34"/>
                  </a:cubicBezTo>
                  <a:cubicBezTo>
                    <a:pt x="110" y="31"/>
                    <a:pt x="109" y="28"/>
                    <a:pt x="108" y="24"/>
                  </a:cubicBezTo>
                  <a:cubicBezTo>
                    <a:pt x="107" y="21"/>
                    <a:pt x="106" y="17"/>
                    <a:pt x="104" y="15"/>
                  </a:cubicBezTo>
                  <a:cubicBezTo>
                    <a:pt x="101" y="12"/>
                    <a:pt x="98" y="10"/>
                    <a:pt x="94" y="10"/>
                  </a:cubicBezTo>
                  <a:cubicBezTo>
                    <a:pt x="0" y="0"/>
                    <a:pt x="0" y="0"/>
                    <a:pt x="0" y="0"/>
                  </a:cubicBezTo>
                  <a:cubicBezTo>
                    <a:pt x="4" y="0"/>
                    <a:pt x="7" y="2"/>
                    <a:pt x="9" y="5"/>
                  </a:cubicBezTo>
                  <a:cubicBezTo>
                    <a:pt x="12" y="7"/>
                    <a:pt x="13" y="11"/>
                    <a:pt x="14" y="14"/>
                  </a:cubicBezTo>
                  <a:cubicBezTo>
                    <a:pt x="15" y="17"/>
                    <a:pt x="16" y="21"/>
                    <a:pt x="16" y="23"/>
                  </a:cubicBezTo>
                  <a:cubicBezTo>
                    <a:pt x="16" y="26"/>
                    <a:pt x="16" y="28"/>
                    <a:pt x="16" y="28"/>
                  </a:cubicBezTo>
                  <a:cubicBezTo>
                    <a:pt x="20" y="905"/>
                    <a:pt x="20" y="905"/>
                    <a:pt x="20" y="905"/>
                  </a:cubicBezTo>
                  <a:cubicBezTo>
                    <a:pt x="20" y="906"/>
                    <a:pt x="21" y="909"/>
                    <a:pt x="22" y="913"/>
                  </a:cubicBezTo>
                  <a:cubicBezTo>
                    <a:pt x="23" y="918"/>
                    <a:pt x="24" y="924"/>
                    <a:pt x="27" y="930"/>
                  </a:cubicBezTo>
                  <a:cubicBezTo>
                    <a:pt x="29" y="937"/>
                    <a:pt x="33" y="943"/>
                    <a:pt x="37" y="949"/>
                  </a:cubicBezTo>
                  <a:cubicBezTo>
                    <a:pt x="42" y="954"/>
                    <a:pt x="48" y="959"/>
                    <a:pt x="55" y="961"/>
                  </a:cubicBezTo>
                  <a:cubicBezTo>
                    <a:pt x="148" y="992"/>
                    <a:pt x="148" y="992"/>
                    <a:pt x="148" y="992"/>
                  </a:cubicBezTo>
                  <a:cubicBezTo>
                    <a:pt x="141" y="990"/>
                    <a:pt x="135" y="985"/>
                    <a:pt x="130" y="979"/>
                  </a:cubicBezTo>
                  <a:close/>
                </a:path>
              </a:pathLst>
            </a:custGeom>
            <a:solidFill>
              <a:srgbClr val="38779E"/>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1" name="Freeform 12"/>
            <p:cNvSpPr>
              <a:spLocks/>
            </p:cNvSpPr>
            <p:nvPr/>
          </p:nvSpPr>
          <p:spPr bwMode="gray">
            <a:xfrm>
              <a:off x="-2246313" y="1373188"/>
              <a:ext cx="877888" cy="1158875"/>
            </a:xfrm>
            <a:custGeom>
              <a:avLst/>
              <a:gdLst/>
              <a:ahLst/>
              <a:cxnLst>
                <a:cxn ang="0">
                  <a:pos x="165" y="309"/>
                </a:cxn>
                <a:cxn ang="0">
                  <a:pos x="69" y="302"/>
                </a:cxn>
                <a:cxn ang="0">
                  <a:pos x="41" y="278"/>
                </a:cxn>
                <a:cxn ang="0">
                  <a:pos x="20" y="246"/>
                </a:cxn>
                <a:cxn ang="0">
                  <a:pos x="6" y="207"/>
                </a:cxn>
                <a:cxn ang="0">
                  <a:pos x="0" y="164"/>
                </a:cxn>
                <a:cxn ang="0">
                  <a:pos x="11" y="100"/>
                </a:cxn>
                <a:cxn ang="0">
                  <a:pos x="40" y="48"/>
                </a:cxn>
                <a:cxn ang="0">
                  <a:pos x="84" y="13"/>
                </a:cxn>
                <a:cxn ang="0">
                  <a:pos x="137" y="1"/>
                </a:cxn>
                <a:cxn ang="0">
                  <a:pos x="234" y="0"/>
                </a:cxn>
                <a:cxn ang="0">
                  <a:pos x="180" y="13"/>
                </a:cxn>
                <a:cxn ang="0">
                  <a:pos x="136" y="49"/>
                </a:cxn>
                <a:cxn ang="0">
                  <a:pos x="106" y="102"/>
                </a:cxn>
                <a:cxn ang="0">
                  <a:pos x="95" y="167"/>
                </a:cxn>
                <a:cxn ang="0">
                  <a:pos x="100" y="211"/>
                </a:cxn>
                <a:cxn ang="0">
                  <a:pos x="115" y="251"/>
                </a:cxn>
                <a:cxn ang="0">
                  <a:pos x="137" y="284"/>
                </a:cxn>
                <a:cxn ang="0">
                  <a:pos x="165" y="309"/>
                </a:cxn>
              </a:cxnLst>
              <a:rect l="0" t="0" r="r" b="b"/>
              <a:pathLst>
                <a:path w="234" h="309">
                  <a:moveTo>
                    <a:pt x="165" y="309"/>
                  </a:moveTo>
                  <a:cubicBezTo>
                    <a:pt x="69" y="302"/>
                    <a:pt x="69" y="302"/>
                    <a:pt x="69" y="302"/>
                  </a:cubicBezTo>
                  <a:cubicBezTo>
                    <a:pt x="59" y="296"/>
                    <a:pt x="50" y="287"/>
                    <a:pt x="41" y="278"/>
                  </a:cubicBezTo>
                  <a:cubicBezTo>
                    <a:pt x="33" y="268"/>
                    <a:pt x="26" y="258"/>
                    <a:pt x="20" y="246"/>
                  </a:cubicBezTo>
                  <a:cubicBezTo>
                    <a:pt x="14" y="234"/>
                    <a:pt x="9" y="221"/>
                    <a:pt x="6" y="207"/>
                  </a:cubicBezTo>
                  <a:cubicBezTo>
                    <a:pt x="2" y="193"/>
                    <a:pt x="0" y="179"/>
                    <a:pt x="0" y="164"/>
                  </a:cubicBezTo>
                  <a:cubicBezTo>
                    <a:pt x="0" y="141"/>
                    <a:pt x="4" y="120"/>
                    <a:pt x="11" y="100"/>
                  </a:cubicBezTo>
                  <a:cubicBezTo>
                    <a:pt x="18" y="81"/>
                    <a:pt x="28" y="63"/>
                    <a:pt x="40" y="48"/>
                  </a:cubicBezTo>
                  <a:cubicBezTo>
                    <a:pt x="53" y="33"/>
                    <a:pt x="67" y="22"/>
                    <a:pt x="84" y="13"/>
                  </a:cubicBezTo>
                  <a:cubicBezTo>
                    <a:pt x="100" y="5"/>
                    <a:pt x="118" y="1"/>
                    <a:pt x="137" y="1"/>
                  </a:cubicBezTo>
                  <a:cubicBezTo>
                    <a:pt x="234" y="0"/>
                    <a:pt x="234" y="0"/>
                    <a:pt x="234" y="0"/>
                  </a:cubicBezTo>
                  <a:cubicBezTo>
                    <a:pt x="215" y="0"/>
                    <a:pt x="196" y="5"/>
                    <a:pt x="180" y="13"/>
                  </a:cubicBezTo>
                  <a:cubicBezTo>
                    <a:pt x="163" y="21"/>
                    <a:pt x="148" y="34"/>
                    <a:pt x="136" y="49"/>
                  </a:cubicBezTo>
                  <a:cubicBezTo>
                    <a:pt x="123" y="64"/>
                    <a:pt x="113" y="82"/>
                    <a:pt x="106" y="102"/>
                  </a:cubicBezTo>
                  <a:cubicBezTo>
                    <a:pt x="99" y="122"/>
                    <a:pt x="95" y="144"/>
                    <a:pt x="95" y="167"/>
                  </a:cubicBezTo>
                  <a:cubicBezTo>
                    <a:pt x="95" y="182"/>
                    <a:pt x="97" y="197"/>
                    <a:pt x="100" y="211"/>
                  </a:cubicBezTo>
                  <a:cubicBezTo>
                    <a:pt x="104" y="225"/>
                    <a:pt x="109" y="238"/>
                    <a:pt x="115" y="251"/>
                  </a:cubicBezTo>
                  <a:cubicBezTo>
                    <a:pt x="121" y="263"/>
                    <a:pt x="128" y="274"/>
                    <a:pt x="137" y="284"/>
                  </a:cubicBezTo>
                  <a:cubicBezTo>
                    <a:pt x="145" y="293"/>
                    <a:pt x="155" y="302"/>
                    <a:pt x="165" y="309"/>
                  </a:cubicBezTo>
                  <a:close/>
                </a:path>
              </a:pathLst>
            </a:custGeom>
            <a:solidFill>
              <a:srgbClr val="38779E"/>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2" name="Freeform 13"/>
            <p:cNvSpPr>
              <a:spLocks/>
            </p:cNvSpPr>
            <p:nvPr/>
          </p:nvSpPr>
          <p:spPr bwMode="gray">
            <a:xfrm>
              <a:off x="-2763838" y="2505076"/>
              <a:ext cx="1136650" cy="2354263"/>
            </a:xfrm>
            <a:custGeom>
              <a:avLst/>
              <a:gdLst/>
              <a:ahLst/>
              <a:cxnLst>
                <a:cxn ang="0">
                  <a:pos x="303" y="7"/>
                </a:cxn>
                <a:cxn ang="0">
                  <a:pos x="207" y="0"/>
                </a:cxn>
                <a:cxn ang="0">
                  <a:pos x="106" y="3"/>
                </a:cxn>
                <a:cxn ang="0">
                  <a:pos x="106" y="3"/>
                </a:cxn>
                <a:cxn ang="0">
                  <a:pos x="105" y="3"/>
                </a:cxn>
                <a:cxn ang="0">
                  <a:pos x="103" y="3"/>
                </a:cxn>
                <a:cxn ang="0">
                  <a:pos x="100" y="3"/>
                </a:cxn>
                <a:cxn ang="0">
                  <a:pos x="97" y="3"/>
                </a:cxn>
                <a:cxn ang="0">
                  <a:pos x="71" y="6"/>
                </a:cxn>
                <a:cxn ang="0">
                  <a:pos x="39" y="19"/>
                </a:cxn>
                <a:cxn ang="0">
                  <a:pos x="12" y="47"/>
                </a:cxn>
                <a:cxn ang="0">
                  <a:pos x="0" y="98"/>
                </a:cxn>
                <a:cxn ang="0">
                  <a:pos x="1" y="203"/>
                </a:cxn>
                <a:cxn ang="0">
                  <a:pos x="2" y="357"/>
                </a:cxn>
                <a:cxn ang="0">
                  <a:pos x="3" y="499"/>
                </a:cxn>
                <a:cxn ang="0">
                  <a:pos x="3" y="569"/>
                </a:cxn>
                <a:cxn ang="0">
                  <a:pos x="5" y="575"/>
                </a:cxn>
                <a:cxn ang="0">
                  <a:pos x="10" y="587"/>
                </a:cxn>
                <a:cxn ang="0">
                  <a:pos x="20" y="599"/>
                </a:cxn>
                <a:cxn ang="0">
                  <a:pos x="37" y="608"/>
                </a:cxn>
                <a:cxn ang="0">
                  <a:pos x="129" y="628"/>
                </a:cxn>
                <a:cxn ang="0">
                  <a:pos x="112" y="619"/>
                </a:cxn>
                <a:cxn ang="0">
                  <a:pos x="102" y="606"/>
                </a:cxn>
                <a:cxn ang="0">
                  <a:pos x="97" y="594"/>
                </a:cxn>
                <a:cxn ang="0">
                  <a:pos x="95" y="588"/>
                </a:cxn>
                <a:cxn ang="0">
                  <a:pos x="95" y="517"/>
                </a:cxn>
                <a:cxn ang="0">
                  <a:pos x="94" y="371"/>
                </a:cxn>
                <a:cxn ang="0">
                  <a:pos x="93" y="214"/>
                </a:cxn>
                <a:cxn ang="0">
                  <a:pos x="93" y="107"/>
                </a:cxn>
                <a:cxn ang="0">
                  <a:pos x="104" y="55"/>
                </a:cxn>
                <a:cxn ang="0">
                  <a:pos x="132" y="26"/>
                </a:cxn>
                <a:cxn ang="0">
                  <a:pos x="165" y="12"/>
                </a:cxn>
                <a:cxn ang="0">
                  <a:pos x="191" y="9"/>
                </a:cxn>
                <a:cxn ang="0">
                  <a:pos x="194" y="9"/>
                </a:cxn>
                <a:cxn ang="0">
                  <a:pos x="197" y="9"/>
                </a:cxn>
                <a:cxn ang="0">
                  <a:pos x="199" y="9"/>
                </a:cxn>
                <a:cxn ang="0">
                  <a:pos x="200" y="9"/>
                </a:cxn>
                <a:cxn ang="0">
                  <a:pos x="200" y="9"/>
                </a:cxn>
                <a:cxn ang="0">
                  <a:pos x="303" y="7"/>
                </a:cxn>
              </a:cxnLst>
              <a:rect l="0" t="0" r="r" b="b"/>
              <a:pathLst>
                <a:path w="303" h="628">
                  <a:moveTo>
                    <a:pt x="303" y="7"/>
                  </a:moveTo>
                  <a:cubicBezTo>
                    <a:pt x="207" y="0"/>
                    <a:pt x="207" y="0"/>
                    <a:pt x="207" y="0"/>
                  </a:cubicBezTo>
                  <a:cubicBezTo>
                    <a:pt x="106" y="3"/>
                    <a:pt x="106" y="3"/>
                    <a:pt x="106" y="3"/>
                  </a:cubicBezTo>
                  <a:cubicBezTo>
                    <a:pt x="106" y="3"/>
                    <a:pt x="106" y="3"/>
                    <a:pt x="106" y="3"/>
                  </a:cubicBezTo>
                  <a:cubicBezTo>
                    <a:pt x="105" y="3"/>
                    <a:pt x="105" y="3"/>
                    <a:pt x="105" y="3"/>
                  </a:cubicBezTo>
                  <a:cubicBezTo>
                    <a:pt x="104" y="3"/>
                    <a:pt x="103" y="3"/>
                    <a:pt x="103" y="3"/>
                  </a:cubicBezTo>
                  <a:cubicBezTo>
                    <a:pt x="102" y="3"/>
                    <a:pt x="101" y="3"/>
                    <a:pt x="100" y="3"/>
                  </a:cubicBezTo>
                  <a:cubicBezTo>
                    <a:pt x="99" y="3"/>
                    <a:pt x="98" y="3"/>
                    <a:pt x="97" y="3"/>
                  </a:cubicBezTo>
                  <a:cubicBezTo>
                    <a:pt x="91" y="3"/>
                    <a:pt x="81" y="4"/>
                    <a:pt x="71" y="6"/>
                  </a:cubicBezTo>
                  <a:cubicBezTo>
                    <a:pt x="61" y="8"/>
                    <a:pt x="49" y="12"/>
                    <a:pt x="39" y="19"/>
                  </a:cubicBezTo>
                  <a:cubicBezTo>
                    <a:pt x="28" y="25"/>
                    <a:pt x="19" y="35"/>
                    <a:pt x="12" y="47"/>
                  </a:cubicBezTo>
                  <a:cubicBezTo>
                    <a:pt x="4" y="60"/>
                    <a:pt x="0" y="77"/>
                    <a:pt x="0" y="98"/>
                  </a:cubicBezTo>
                  <a:cubicBezTo>
                    <a:pt x="0" y="118"/>
                    <a:pt x="1" y="156"/>
                    <a:pt x="1" y="203"/>
                  </a:cubicBezTo>
                  <a:cubicBezTo>
                    <a:pt x="1" y="250"/>
                    <a:pt x="2" y="304"/>
                    <a:pt x="2" y="357"/>
                  </a:cubicBezTo>
                  <a:cubicBezTo>
                    <a:pt x="2" y="410"/>
                    <a:pt x="3" y="460"/>
                    <a:pt x="3" y="499"/>
                  </a:cubicBezTo>
                  <a:cubicBezTo>
                    <a:pt x="3" y="538"/>
                    <a:pt x="3" y="564"/>
                    <a:pt x="3" y="569"/>
                  </a:cubicBezTo>
                  <a:cubicBezTo>
                    <a:pt x="3" y="570"/>
                    <a:pt x="4" y="572"/>
                    <a:pt x="5" y="575"/>
                  </a:cubicBezTo>
                  <a:cubicBezTo>
                    <a:pt x="6" y="578"/>
                    <a:pt x="7" y="583"/>
                    <a:pt x="10" y="587"/>
                  </a:cubicBezTo>
                  <a:cubicBezTo>
                    <a:pt x="12" y="591"/>
                    <a:pt x="16" y="596"/>
                    <a:pt x="20" y="599"/>
                  </a:cubicBezTo>
                  <a:cubicBezTo>
                    <a:pt x="24" y="603"/>
                    <a:pt x="30" y="606"/>
                    <a:pt x="37" y="608"/>
                  </a:cubicBezTo>
                  <a:cubicBezTo>
                    <a:pt x="129" y="628"/>
                    <a:pt x="129" y="628"/>
                    <a:pt x="129" y="628"/>
                  </a:cubicBezTo>
                  <a:cubicBezTo>
                    <a:pt x="122" y="626"/>
                    <a:pt x="117" y="623"/>
                    <a:pt x="112" y="619"/>
                  </a:cubicBezTo>
                  <a:cubicBezTo>
                    <a:pt x="108" y="615"/>
                    <a:pt x="104" y="611"/>
                    <a:pt x="102" y="606"/>
                  </a:cubicBezTo>
                  <a:cubicBezTo>
                    <a:pt x="99" y="602"/>
                    <a:pt x="98" y="598"/>
                    <a:pt x="97" y="594"/>
                  </a:cubicBezTo>
                  <a:cubicBezTo>
                    <a:pt x="96" y="591"/>
                    <a:pt x="95" y="589"/>
                    <a:pt x="95" y="588"/>
                  </a:cubicBezTo>
                  <a:cubicBezTo>
                    <a:pt x="95" y="583"/>
                    <a:pt x="95" y="556"/>
                    <a:pt x="95" y="517"/>
                  </a:cubicBezTo>
                  <a:cubicBezTo>
                    <a:pt x="95" y="477"/>
                    <a:pt x="94" y="425"/>
                    <a:pt x="94" y="371"/>
                  </a:cubicBezTo>
                  <a:cubicBezTo>
                    <a:pt x="94" y="317"/>
                    <a:pt x="94" y="262"/>
                    <a:pt x="93" y="214"/>
                  </a:cubicBezTo>
                  <a:cubicBezTo>
                    <a:pt x="93" y="166"/>
                    <a:pt x="93" y="127"/>
                    <a:pt x="93" y="107"/>
                  </a:cubicBezTo>
                  <a:cubicBezTo>
                    <a:pt x="93" y="85"/>
                    <a:pt x="97" y="68"/>
                    <a:pt x="104" y="55"/>
                  </a:cubicBezTo>
                  <a:cubicBezTo>
                    <a:pt x="112" y="42"/>
                    <a:pt x="121" y="32"/>
                    <a:pt x="132" y="26"/>
                  </a:cubicBezTo>
                  <a:cubicBezTo>
                    <a:pt x="143" y="19"/>
                    <a:pt x="154" y="15"/>
                    <a:pt x="165" y="12"/>
                  </a:cubicBezTo>
                  <a:cubicBezTo>
                    <a:pt x="175" y="10"/>
                    <a:pt x="185" y="9"/>
                    <a:pt x="191" y="9"/>
                  </a:cubicBezTo>
                  <a:cubicBezTo>
                    <a:pt x="192" y="9"/>
                    <a:pt x="193" y="9"/>
                    <a:pt x="194" y="9"/>
                  </a:cubicBezTo>
                  <a:cubicBezTo>
                    <a:pt x="195" y="9"/>
                    <a:pt x="196" y="9"/>
                    <a:pt x="197" y="9"/>
                  </a:cubicBezTo>
                  <a:cubicBezTo>
                    <a:pt x="198" y="9"/>
                    <a:pt x="198" y="9"/>
                    <a:pt x="199" y="9"/>
                  </a:cubicBezTo>
                  <a:cubicBezTo>
                    <a:pt x="199" y="9"/>
                    <a:pt x="199" y="9"/>
                    <a:pt x="200" y="9"/>
                  </a:cubicBezTo>
                  <a:cubicBezTo>
                    <a:pt x="200" y="9"/>
                    <a:pt x="200" y="9"/>
                    <a:pt x="200" y="9"/>
                  </a:cubicBezTo>
                  <a:lnTo>
                    <a:pt x="303" y="7"/>
                  </a:lnTo>
                  <a:close/>
                </a:path>
              </a:pathLst>
            </a:custGeom>
            <a:solidFill>
              <a:srgbClr val="38779E"/>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3" name="Freeform 15"/>
            <p:cNvSpPr>
              <a:spLocks/>
            </p:cNvSpPr>
            <p:nvPr/>
          </p:nvSpPr>
          <p:spPr bwMode="gray">
            <a:xfrm>
              <a:off x="-1150938" y="3089276"/>
              <a:ext cx="558800" cy="1620838"/>
            </a:xfrm>
            <a:custGeom>
              <a:avLst/>
              <a:gdLst/>
              <a:ahLst/>
              <a:cxnLst>
                <a:cxn ang="0">
                  <a:pos x="132" y="424"/>
                </a:cxn>
                <a:cxn ang="0">
                  <a:pos x="122" y="410"/>
                </a:cxn>
                <a:cxn ang="0">
                  <a:pos x="117" y="397"/>
                </a:cxn>
                <a:cxn ang="0">
                  <a:pos x="116" y="390"/>
                </a:cxn>
                <a:cxn ang="0">
                  <a:pos x="116" y="34"/>
                </a:cxn>
                <a:cxn ang="0">
                  <a:pos x="115" y="29"/>
                </a:cxn>
                <a:cxn ang="0">
                  <a:pos x="113" y="21"/>
                </a:cxn>
                <a:cxn ang="0">
                  <a:pos x="107" y="13"/>
                </a:cxn>
                <a:cxn ang="0">
                  <a:pos x="98" y="9"/>
                </a:cxn>
                <a:cxn ang="0">
                  <a:pos x="0" y="0"/>
                </a:cxn>
                <a:cxn ang="0">
                  <a:pos x="9" y="4"/>
                </a:cxn>
                <a:cxn ang="0">
                  <a:pos x="15" y="12"/>
                </a:cxn>
                <a:cxn ang="0">
                  <a:pos x="17" y="20"/>
                </a:cxn>
                <a:cxn ang="0">
                  <a:pos x="18" y="24"/>
                </a:cxn>
                <a:cxn ang="0">
                  <a:pos x="18" y="373"/>
                </a:cxn>
                <a:cxn ang="0">
                  <a:pos x="19" y="379"/>
                </a:cxn>
                <a:cxn ang="0">
                  <a:pos x="24" y="392"/>
                </a:cxn>
                <a:cxn ang="0">
                  <a:pos x="34" y="406"/>
                </a:cxn>
                <a:cxn ang="0">
                  <a:pos x="51" y="414"/>
                </a:cxn>
                <a:cxn ang="0">
                  <a:pos x="149" y="432"/>
                </a:cxn>
                <a:cxn ang="0">
                  <a:pos x="132" y="424"/>
                </a:cxn>
              </a:cxnLst>
              <a:rect l="0" t="0" r="r" b="b"/>
              <a:pathLst>
                <a:path w="149" h="432">
                  <a:moveTo>
                    <a:pt x="132" y="424"/>
                  </a:moveTo>
                  <a:cubicBezTo>
                    <a:pt x="128" y="420"/>
                    <a:pt x="124" y="415"/>
                    <a:pt x="122" y="410"/>
                  </a:cubicBezTo>
                  <a:cubicBezTo>
                    <a:pt x="119" y="405"/>
                    <a:pt x="118" y="401"/>
                    <a:pt x="117" y="397"/>
                  </a:cubicBezTo>
                  <a:cubicBezTo>
                    <a:pt x="116" y="393"/>
                    <a:pt x="116" y="391"/>
                    <a:pt x="116" y="390"/>
                  </a:cubicBezTo>
                  <a:cubicBezTo>
                    <a:pt x="116" y="34"/>
                    <a:pt x="116" y="34"/>
                    <a:pt x="116" y="34"/>
                  </a:cubicBezTo>
                  <a:cubicBezTo>
                    <a:pt x="116" y="33"/>
                    <a:pt x="116" y="32"/>
                    <a:pt x="115" y="29"/>
                  </a:cubicBezTo>
                  <a:cubicBezTo>
                    <a:pt x="115" y="27"/>
                    <a:pt x="114" y="24"/>
                    <a:pt x="113" y="21"/>
                  </a:cubicBezTo>
                  <a:cubicBezTo>
                    <a:pt x="112" y="19"/>
                    <a:pt x="110" y="16"/>
                    <a:pt x="107" y="13"/>
                  </a:cubicBezTo>
                  <a:cubicBezTo>
                    <a:pt x="105" y="11"/>
                    <a:pt x="102" y="10"/>
                    <a:pt x="98" y="9"/>
                  </a:cubicBezTo>
                  <a:cubicBezTo>
                    <a:pt x="0" y="0"/>
                    <a:pt x="0" y="0"/>
                    <a:pt x="0" y="0"/>
                  </a:cubicBezTo>
                  <a:cubicBezTo>
                    <a:pt x="4" y="0"/>
                    <a:pt x="7" y="2"/>
                    <a:pt x="9" y="4"/>
                  </a:cubicBezTo>
                  <a:cubicBezTo>
                    <a:pt x="12" y="6"/>
                    <a:pt x="13" y="9"/>
                    <a:pt x="15" y="12"/>
                  </a:cubicBezTo>
                  <a:cubicBezTo>
                    <a:pt x="16" y="15"/>
                    <a:pt x="17" y="17"/>
                    <a:pt x="17" y="20"/>
                  </a:cubicBezTo>
                  <a:cubicBezTo>
                    <a:pt x="18" y="22"/>
                    <a:pt x="18" y="23"/>
                    <a:pt x="18" y="24"/>
                  </a:cubicBezTo>
                  <a:cubicBezTo>
                    <a:pt x="18" y="373"/>
                    <a:pt x="18" y="373"/>
                    <a:pt x="18" y="373"/>
                  </a:cubicBezTo>
                  <a:cubicBezTo>
                    <a:pt x="18" y="373"/>
                    <a:pt x="18" y="376"/>
                    <a:pt x="19" y="379"/>
                  </a:cubicBezTo>
                  <a:cubicBezTo>
                    <a:pt x="20" y="383"/>
                    <a:pt x="22" y="388"/>
                    <a:pt x="24" y="392"/>
                  </a:cubicBezTo>
                  <a:cubicBezTo>
                    <a:pt x="27" y="397"/>
                    <a:pt x="30" y="402"/>
                    <a:pt x="34" y="406"/>
                  </a:cubicBezTo>
                  <a:cubicBezTo>
                    <a:pt x="38" y="410"/>
                    <a:pt x="44" y="413"/>
                    <a:pt x="51" y="414"/>
                  </a:cubicBezTo>
                  <a:cubicBezTo>
                    <a:pt x="149" y="432"/>
                    <a:pt x="149" y="432"/>
                    <a:pt x="149" y="432"/>
                  </a:cubicBezTo>
                  <a:cubicBezTo>
                    <a:pt x="142" y="431"/>
                    <a:pt x="136" y="428"/>
                    <a:pt x="132" y="424"/>
                  </a:cubicBezTo>
                  <a:close/>
                </a:path>
              </a:pathLst>
            </a:custGeom>
            <a:solidFill>
              <a:srgbClr val="38779E"/>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4" name="Freeform 16"/>
            <p:cNvSpPr>
              <a:spLocks/>
            </p:cNvSpPr>
            <p:nvPr/>
          </p:nvSpPr>
          <p:spPr bwMode="gray">
            <a:xfrm>
              <a:off x="-1698626" y="4829176"/>
              <a:ext cx="573088" cy="1946275"/>
            </a:xfrm>
            <a:custGeom>
              <a:avLst/>
              <a:gdLst/>
              <a:ahLst/>
              <a:cxnLst>
                <a:cxn ang="0">
                  <a:pos x="134" y="506"/>
                </a:cxn>
                <a:cxn ang="0">
                  <a:pos x="123" y="486"/>
                </a:cxn>
                <a:cxn ang="0">
                  <a:pos x="117" y="468"/>
                </a:cxn>
                <a:cxn ang="0">
                  <a:pos x="115" y="459"/>
                </a:cxn>
                <a:cxn ang="0">
                  <a:pos x="115" y="60"/>
                </a:cxn>
                <a:cxn ang="0">
                  <a:pos x="115" y="53"/>
                </a:cxn>
                <a:cxn ang="0">
                  <a:pos x="113" y="41"/>
                </a:cxn>
                <a:cxn ang="0">
                  <a:pos x="108" y="28"/>
                </a:cxn>
                <a:cxn ang="0">
                  <a:pos x="96" y="20"/>
                </a:cxn>
                <a:cxn ang="0">
                  <a:pos x="0" y="0"/>
                </a:cxn>
                <a:cxn ang="0">
                  <a:pos x="12" y="8"/>
                </a:cxn>
                <a:cxn ang="0">
                  <a:pos x="18" y="21"/>
                </a:cxn>
                <a:cxn ang="0">
                  <a:pos x="19" y="33"/>
                </a:cxn>
                <a:cxn ang="0">
                  <a:pos x="19" y="39"/>
                </a:cxn>
                <a:cxn ang="0">
                  <a:pos x="20" y="430"/>
                </a:cxn>
                <a:cxn ang="0">
                  <a:pos x="22" y="439"/>
                </a:cxn>
                <a:cxn ang="0">
                  <a:pos x="28" y="457"/>
                </a:cxn>
                <a:cxn ang="0">
                  <a:pos x="39" y="476"/>
                </a:cxn>
                <a:cxn ang="0">
                  <a:pos x="58" y="489"/>
                </a:cxn>
                <a:cxn ang="0">
                  <a:pos x="153" y="519"/>
                </a:cxn>
                <a:cxn ang="0">
                  <a:pos x="134" y="506"/>
                </a:cxn>
              </a:cxnLst>
              <a:rect l="0" t="0" r="r" b="b"/>
              <a:pathLst>
                <a:path w="153" h="519">
                  <a:moveTo>
                    <a:pt x="134" y="506"/>
                  </a:moveTo>
                  <a:cubicBezTo>
                    <a:pt x="129" y="500"/>
                    <a:pt x="126" y="493"/>
                    <a:pt x="123" y="486"/>
                  </a:cubicBezTo>
                  <a:cubicBezTo>
                    <a:pt x="120" y="480"/>
                    <a:pt x="118" y="473"/>
                    <a:pt x="117" y="468"/>
                  </a:cubicBezTo>
                  <a:cubicBezTo>
                    <a:pt x="115" y="463"/>
                    <a:pt x="115" y="460"/>
                    <a:pt x="115" y="459"/>
                  </a:cubicBezTo>
                  <a:cubicBezTo>
                    <a:pt x="115" y="60"/>
                    <a:pt x="115" y="60"/>
                    <a:pt x="115" y="60"/>
                  </a:cubicBezTo>
                  <a:cubicBezTo>
                    <a:pt x="115" y="59"/>
                    <a:pt x="115" y="57"/>
                    <a:pt x="115" y="53"/>
                  </a:cubicBezTo>
                  <a:cubicBezTo>
                    <a:pt x="115" y="50"/>
                    <a:pt x="114" y="45"/>
                    <a:pt x="113" y="41"/>
                  </a:cubicBezTo>
                  <a:cubicBezTo>
                    <a:pt x="112" y="36"/>
                    <a:pt x="111" y="31"/>
                    <a:pt x="108" y="28"/>
                  </a:cubicBezTo>
                  <a:cubicBezTo>
                    <a:pt x="105" y="24"/>
                    <a:pt x="101" y="21"/>
                    <a:pt x="96" y="20"/>
                  </a:cubicBezTo>
                  <a:cubicBezTo>
                    <a:pt x="0" y="0"/>
                    <a:pt x="0" y="0"/>
                    <a:pt x="0" y="0"/>
                  </a:cubicBezTo>
                  <a:cubicBezTo>
                    <a:pt x="6" y="1"/>
                    <a:pt x="9" y="4"/>
                    <a:pt x="12" y="8"/>
                  </a:cubicBezTo>
                  <a:cubicBezTo>
                    <a:pt x="15" y="11"/>
                    <a:pt x="17" y="16"/>
                    <a:pt x="18" y="21"/>
                  </a:cubicBezTo>
                  <a:cubicBezTo>
                    <a:pt x="19" y="25"/>
                    <a:pt x="19" y="30"/>
                    <a:pt x="19" y="33"/>
                  </a:cubicBezTo>
                  <a:cubicBezTo>
                    <a:pt x="19" y="36"/>
                    <a:pt x="19" y="39"/>
                    <a:pt x="19" y="39"/>
                  </a:cubicBezTo>
                  <a:cubicBezTo>
                    <a:pt x="20" y="430"/>
                    <a:pt x="20" y="430"/>
                    <a:pt x="20" y="430"/>
                  </a:cubicBezTo>
                  <a:cubicBezTo>
                    <a:pt x="20" y="431"/>
                    <a:pt x="20" y="434"/>
                    <a:pt x="22" y="439"/>
                  </a:cubicBezTo>
                  <a:cubicBezTo>
                    <a:pt x="23" y="444"/>
                    <a:pt x="25" y="450"/>
                    <a:pt x="28" y="457"/>
                  </a:cubicBezTo>
                  <a:cubicBezTo>
                    <a:pt x="30" y="463"/>
                    <a:pt x="34" y="470"/>
                    <a:pt x="39" y="476"/>
                  </a:cubicBezTo>
                  <a:cubicBezTo>
                    <a:pt x="44" y="482"/>
                    <a:pt x="50" y="486"/>
                    <a:pt x="58" y="489"/>
                  </a:cubicBezTo>
                  <a:cubicBezTo>
                    <a:pt x="153" y="519"/>
                    <a:pt x="153" y="519"/>
                    <a:pt x="153" y="519"/>
                  </a:cubicBezTo>
                  <a:cubicBezTo>
                    <a:pt x="146" y="516"/>
                    <a:pt x="139" y="512"/>
                    <a:pt x="134" y="506"/>
                  </a:cubicBezTo>
                  <a:close/>
                </a:path>
              </a:pathLst>
            </a:custGeom>
            <a:solidFill>
              <a:srgbClr val="38779E"/>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5" name="Freeform 17"/>
            <p:cNvSpPr>
              <a:spLocks/>
            </p:cNvSpPr>
            <p:nvPr/>
          </p:nvSpPr>
          <p:spPr bwMode="gray">
            <a:xfrm>
              <a:off x="-1477963" y="2478088"/>
              <a:ext cx="803275" cy="38100"/>
            </a:xfrm>
            <a:custGeom>
              <a:avLst/>
              <a:gdLst/>
              <a:ahLst/>
              <a:cxnLst>
                <a:cxn ang="0">
                  <a:pos x="116" y="0"/>
                </a:cxn>
                <a:cxn ang="0">
                  <a:pos x="113" y="0"/>
                </a:cxn>
                <a:cxn ang="0">
                  <a:pos x="110" y="0"/>
                </a:cxn>
                <a:cxn ang="0">
                  <a:pos x="107" y="0"/>
                </a:cxn>
                <a:cxn ang="0">
                  <a:pos x="105" y="0"/>
                </a:cxn>
                <a:cxn ang="0">
                  <a:pos x="101" y="0"/>
                </a:cxn>
                <a:cxn ang="0">
                  <a:pos x="99" y="0"/>
                </a:cxn>
                <a:cxn ang="0">
                  <a:pos x="97" y="0"/>
                </a:cxn>
                <a:cxn ang="0">
                  <a:pos x="97" y="0"/>
                </a:cxn>
                <a:cxn ang="0">
                  <a:pos x="0" y="4"/>
                </a:cxn>
                <a:cxn ang="0">
                  <a:pos x="97" y="10"/>
                </a:cxn>
                <a:cxn ang="0">
                  <a:pos x="195" y="6"/>
                </a:cxn>
                <a:cxn ang="0">
                  <a:pos x="196" y="6"/>
                </a:cxn>
                <a:cxn ang="0">
                  <a:pos x="197" y="6"/>
                </a:cxn>
                <a:cxn ang="0">
                  <a:pos x="200" y="6"/>
                </a:cxn>
                <a:cxn ang="0">
                  <a:pos x="203" y="6"/>
                </a:cxn>
                <a:cxn ang="0">
                  <a:pos x="206" y="6"/>
                </a:cxn>
                <a:cxn ang="0">
                  <a:pos x="208" y="6"/>
                </a:cxn>
                <a:cxn ang="0">
                  <a:pos x="211" y="6"/>
                </a:cxn>
                <a:cxn ang="0">
                  <a:pos x="214" y="6"/>
                </a:cxn>
                <a:cxn ang="0">
                  <a:pos x="116" y="0"/>
                </a:cxn>
              </a:cxnLst>
              <a:rect l="0" t="0" r="r" b="b"/>
              <a:pathLst>
                <a:path w="214" h="10">
                  <a:moveTo>
                    <a:pt x="116" y="0"/>
                  </a:moveTo>
                  <a:cubicBezTo>
                    <a:pt x="115" y="0"/>
                    <a:pt x="114" y="0"/>
                    <a:pt x="113" y="0"/>
                  </a:cubicBezTo>
                  <a:cubicBezTo>
                    <a:pt x="112" y="0"/>
                    <a:pt x="111" y="0"/>
                    <a:pt x="110" y="0"/>
                  </a:cubicBezTo>
                  <a:cubicBezTo>
                    <a:pt x="109" y="0"/>
                    <a:pt x="108" y="0"/>
                    <a:pt x="107" y="0"/>
                  </a:cubicBezTo>
                  <a:cubicBezTo>
                    <a:pt x="106" y="0"/>
                    <a:pt x="106" y="0"/>
                    <a:pt x="105" y="0"/>
                  </a:cubicBezTo>
                  <a:cubicBezTo>
                    <a:pt x="104" y="0"/>
                    <a:pt x="102" y="0"/>
                    <a:pt x="101" y="0"/>
                  </a:cubicBezTo>
                  <a:cubicBezTo>
                    <a:pt x="100" y="0"/>
                    <a:pt x="100" y="0"/>
                    <a:pt x="99" y="0"/>
                  </a:cubicBezTo>
                  <a:cubicBezTo>
                    <a:pt x="98" y="0"/>
                    <a:pt x="98" y="0"/>
                    <a:pt x="97" y="0"/>
                  </a:cubicBezTo>
                  <a:cubicBezTo>
                    <a:pt x="97" y="0"/>
                    <a:pt x="97" y="0"/>
                    <a:pt x="97" y="0"/>
                  </a:cubicBezTo>
                  <a:cubicBezTo>
                    <a:pt x="0" y="4"/>
                    <a:pt x="0" y="4"/>
                    <a:pt x="0" y="4"/>
                  </a:cubicBezTo>
                  <a:cubicBezTo>
                    <a:pt x="97" y="10"/>
                    <a:pt x="97" y="10"/>
                    <a:pt x="97" y="10"/>
                  </a:cubicBezTo>
                  <a:cubicBezTo>
                    <a:pt x="195" y="6"/>
                    <a:pt x="195" y="6"/>
                    <a:pt x="195" y="6"/>
                  </a:cubicBezTo>
                  <a:cubicBezTo>
                    <a:pt x="195" y="6"/>
                    <a:pt x="195" y="6"/>
                    <a:pt x="196" y="6"/>
                  </a:cubicBezTo>
                  <a:cubicBezTo>
                    <a:pt x="196" y="6"/>
                    <a:pt x="197" y="6"/>
                    <a:pt x="197" y="6"/>
                  </a:cubicBezTo>
                  <a:cubicBezTo>
                    <a:pt x="198" y="6"/>
                    <a:pt x="199" y="6"/>
                    <a:pt x="200" y="6"/>
                  </a:cubicBezTo>
                  <a:cubicBezTo>
                    <a:pt x="201" y="6"/>
                    <a:pt x="202" y="6"/>
                    <a:pt x="203" y="6"/>
                  </a:cubicBezTo>
                  <a:cubicBezTo>
                    <a:pt x="204" y="6"/>
                    <a:pt x="205" y="6"/>
                    <a:pt x="206" y="6"/>
                  </a:cubicBezTo>
                  <a:cubicBezTo>
                    <a:pt x="207" y="6"/>
                    <a:pt x="207" y="6"/>
                    <a:pt x="208" y="6"/>
                  </a:cubicBezTo>
                  <a:cubicBezTo>
                    <a:pt x="209" y="6"/>
                    <a:pt x="210" y="6"/>
                    <a:pt x="211" y="6"/>
                  </a:cubicBezTo>
                  <a:cubicBezTo>
                    <a:pt x="212" y="6"/>
                    <a:pt x="213" y="6"/>
                    <a:pt x="214" y="6"/>
                  </a:cubicBezTo>
                  <a:lnTo>
                    <a:pt x="116" y="0"/>
                  </a:lnTo>
                  <a:close/>
                </a:path>
              </a:pathLst>
            </a:custGeom>
            <a:solidFill>
              <a:srgbClr val="3E9BC8"/>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6" name="Freeform 14"/>
            <p:cNvSpPr>
              <a:spLocks/>
            </p:cNvSpPr>
            <p:nvPr/>
          </p:nvSpPr>
          <p:spPr bwMode="gray">
            <a:xfrm>
              <a:off x="-2414588" y="1373188"/>
              <a:ext cx="2039938" cy="5500688"/>
            </a:xfrm>
            <a:custGeom>
              <a:avLst/>
              <a:gdLst/>
              <a:ahLst/>
              <a:cxnLst>
                <a:cxn ang="0">
                  <a:pos x="332" y="13"/>
                </a:cxn>
                <a:cxn ang="0">
                  <a:pos x="403" y="100"/>
                </a:cxn>
                <a:cxn ang="0">
                  <a:pos x="409" y="206"/>
                </a:cxn>
                <a:cxn ang="0">
                  <a:pos x="374" y="278"/>
                </a:cxn>
                <a:cxn ang="0">
                  <a:pos x="445" y="301"/>
                </a:cxn>
                <a:cxn ang="0">
                  <a:pos x="447" y="301"/>
                </a:cxn>
                <a:cxn ang="0">
                  <a:pos x="453" y="301"/>
                </a:cxn>
                <a:cxn ang="0">
                  <a:pos x="508" y="313"/>
                </a:cxn>
                <a:cxn ang="0">
                  <a:pos x="543" y="388"/>
                </a:cxn>
                <a:cxn ang="0">
                  <a:pos x="543" y="639"/>
                </a:cxn>
                <a:cxn ang="0">
                  <a:pos x="542" y="845"/>
                </a:cxn>
                <a:cxn ang="0">
                  <a:pos x="534" y="867"/>
                </a:cxn>
                <a:cxn ang="0">
                  <a:pos x="497" y="891"/>
                </a:cxn>
                <a:cxn ang="0">
                  <a:pos x="461" y="872"/>
                </a:cxn>
                <a:cxn ang="0">
                  <a:pos x="453" y="848"/>
                </a:cxn>
                <a:cxn ang="0">
                  <a:pos x="452" y="487"/>
                </a:cxn>
                <a:cxn ang="0">
                  <a:pos x="443" y="470"/>
                </a:cxn>
                <a:cxn ang="0">
                  <a:pos x="422" y="472"/>
                </a:cxn>
                <a:cxn ang="0">
                  <a:pos x="415" y="492"/>
                </a:cxn>
                <a:cxn ang="0">
                  <a:pos x="413" y="1370"/>
                </a:cxn>
                <a:cxn ang="0">
                  <a:pos x="404" y="1405"/>
                </a:cxn>
                <a:cxn ang="0">
                  <a:pos x="362" y="1442"/>
                </a:cxn>
                <a:cxn ang="0">
                  <a:pos x="317" y="1415"/>
                </a:cxn>
                <a:cxn ang="0">
                  <a:pos x="306" y="1381"/>
                </a:cxn>
                <a:cxn ang="0">
                  <a:pos x="306" y="974"/>
                </a:cxn>
                <a:cxn ang="0">
                  <a:pos x="296" y="946"/>
                </a:cxn>
                <a:cxn ang="0">
                  <a:pos x="263" y="949"/>
                </a:cxn>
                <a:cxn ang="0">
                  <a:pos x="253" y="979"/>
                </a:cxn>
                <a:cxn ang="0">
                  <a:pos x="253" y="1388"/>
                </a:cxn>
                <a:cxn ang="0">
                  <a:pos x="242" y="1426"/>
                </a:cxn>
                <a:cxn ang="0">
                  <a:pos x="196" y="1466"/>
                </a:cxn>
                <a:cxn ang="0">
                  <a:pos x="152" y="1440"/>
                </a:cxn>
                <a:cxn ang="0">
                  <a:pos x="142" y="1407"/>
                </a:cxn>
                <a:cxn ang="0">
                  <a:pos x="139" y="505"/>
                </a:cxn>
                <a:cxn ang="0">
                  <a:pos x="132" y="486"/>
                </a:cxn>
                <a:cxn ang="0">
                  <a:pos x="109" y="486"/>
                </a:cxn>
                <a:cxn ang="0">
                  <a:pos x="99" y="504"/>
                </a:cxn>
                <a:cxn ang="0">
                  <a:pos x="100" y="878"/>
                </a:cxn>
                <a:cxn ang="0">
                  <a:pos x="91" y="904"/>
                </a:cxn>
                <a:cxn ang="0">
                  <a:pos x="51" y="930"/>
                </a:cxn>
                <a:cxn ang="0">
                  <a:pos x="11" y="913"/>
                </a:cxn>
                <a:cxn ang="0">
                  <a:pos x="2" y="890"/>
                </a:cxn>
                <a:cxn ang="0">
                  <a:pos x="1" y="673"/>
                </a:cxn>
                <a:cxn ang="0">
                  <a:pos x="0" y="409"/>
                </a:cxn>
                <a:cxn ang="0">
                  <a:pos x="39" y="328"/>
                </a:cxn>
                <a:cxn ang="0">
                  <a:pos x="98" y="311"/>
                </a:cxn>
                <a:cxn ang="0">
                  <a:pos x="104" y="311"/>
                </a:cxn>
                <a:cxn ang="0">
                  <a:pos x="107" y="311"/>
                </a:cxn>
                <a:cxn ang="0">
                  <a:pos x="182" y="284"/>
                </a:cxn>
                <a:cxn ang="0">
                  <a:pos x="145" y="211"/>
                </a:cxn>
                <a:cxn ang="0">
                  <a:pos x="151" y="102"/>
                </a:cxn>
                <a:cxn ang="0">
                  <a:pos x="225" y="13"/>
                </a:cxn>
              </a:cxnLst>
              <a:rect l="0" t="0" r="r" b="b"/>
              <a:pathLst>
                <a:path w="544" h="1467">
                  <a:moveTo>
                    <a:pt x="279" y="0"/>
                  </a:moveTo>
                  <a:cubicBezTo>
                    <a:pt x="297" y="0"/>
                    <a:pt x="315" y="5"/>
                    <a:pt x="332" y="13"/>
                  </a:cubicBezTo>
                  <a:cubicBezTo>
                    <a:pt x="348" y="21"/>
                    <a:pt x="362" y="33"/>
                    <a:pt x="374" y="48"/>
                  </a:cubicBezTo>
                  <a:cubicBezTo>
                    <a:pt x="387" y="63"/>
                    <a:pt x="396" y="80"/>
                    <a:pt x="403" y="100"/>
                  </a:cubicBezTo>
                  <a:cubicBezTo>
                    <a:pt x="410" y="119"/>
                    <a:pt x="413" y="140"/>
                    <a:pt x="413" y="163"/>
                  </a:cubicBezTo>
                  <a:cubicBezTo>
                    <a:pt x="413" y="178"/>
                    <a:pt x="412" y="192"/>
                    <a:pt x="409" y="206"/>
                  </a:cubicBezTo>
                  <a:cubicBezTo>
                    <a:pt x="405" y="220"/>
                    <a:pt x="401" y="233"/>
                    <a:pt x="395" y="245"/>
                  </a:cubicBezTo>
                  <a:cubicBezTo>
                    <a:pt x="389" y="257"/>
                    <a:pt x="382" y="268"/>
                    <a:pt x="374" y="278"/>
                  </a:cubicBezTo>
                  <a:cubicBezTo>
                    <a:pt x="366" y="288"/>
                    <a:pt x="357" y="297"/>
                    <a:pt x="347" y="305"/>
                  </a:cubicBezTo>
                  <a:cubicBezTo>
                    <a:pt x="445" y="301"/>
                    <a:pt x="445" y="301"/>
                    <a:pt x="445" y="301"/>
                  </a:cubicBezTo>
                  <a:cubicBezTo>
                    <a:pt x="445" y="301"/>
                    <a:pt x="445" y="301"/>
                    <a:pt x="446" y="301"/>
                  </a:cubicBezTo>
                  <a:cubicBezTo>
                    <a:pt x="446" y="301"/>
                    <a:pt x="447" y="301"/>
                    <a:pt x="447" y="301"/>
                  </a:cubicBezTo>
                  <a:cubicBezTo>
                    <a:pt x="448" y="301"/>
                    <a:pt x="449" y="301"/>
                    <a:pt x="450" y="301"/>
                  </a:cubicBezTo>
                  <a:cubicBezTo>
                    <a:pt x="451" y="301"/>
                    <a:pt x="452" y="301"/>
                    <a:pt x="453" y="301"/>
                  </a:cubicBezTo>
                  <a:cubicBezTo>
                    <a:pt x="459" y="300"/>
                    <a:pt x="468" y="301"/>
                    <a:pt x="478" y="302"/>
                  </a:cubicBezTo>
                  <a:cubicBezTo>
                    <a:pt x="487" y="304"/>
                    <a:pt x="498" y="307"/>
                    <a:pt x="508" y="313"/>
                  </a:cubicBezTo>
                  <a:cubicBezTo>
                    <a:pt x="517" y="319"/>
                    <a:pt x="526" y="327"/>
                    <a:pt x="533" y="339"/>
                  </a:cubicBezTo>
                  <a:cubicBezTo>
                    <a:pt x="539" y="351"/>
                    <a:pt x="544" y="367"/>
                    <a:pt x="543" y="388"/>
                  </a:cubicBezTo>
                  <a:cubicBezTo>
                    <a:pt x="543" y="407"/>
                    <a:pt x="543" y="444"/>
                    <a:pt x="543" y="489"/>
                  </a:cubicBezTo>
                  <a:cubicBezTo>
                    <a:pt x="543" y="535"/>
                    <a:pt x="543" y="588"/>
                    <a:pt x="543" y="639"/>
                  </a:cubicBezTo>
                  <a:cubicBezTo>
                    <a:pt x="542" y="690"/>
                    <a:pt x="542" y="739"/>
                    <a:pt x="542" y="777"/>
                  </a:cubicBezTo>
                  <a:cubicBezTo>
                    <a:pt x="542" y="814"/>
                    <a:pt x="542" y="840"/>
                    <a:pt x="542" y="845"/>
                  </a:cubicBezTo>
                  <a:cubicBezTo>
                    <a:pt x="542" y="845"/>
                    <a:pt x="541" y="848"/>
                    <a:pt x="540" y="852"/>
                  </a:cubicBezTo>
                  <a:cubicBezTo>
                    <a:pt x="539" y="856"/>
                    <a:pt x="537" y="862"/>
                    <a:pt x="534" y="867"/>
                  </a:cubicBezTo>
                  <a:cubicBezTo>
                    <a:pt x="530" y="873"/>
                    <a:pt x="526" y="878"/>
                    <a:pt x="520" y="882"/>
                  </a:cubicBezTo>
                  <a:cubicBezTo>
                    <a:pt x="514" y="887"/>
                    <a:pt x="507" y="890"/>
                    <a:pt x="497" y="891"/>
                  </a:cubicBezTo>
                  <a:cubicBezTo>
                    <a:pt x="488" y="892"/>
                    <a:pt x="480" y="889"/>
                    <a:pt x="474" y="886"/>
                  </a:cubicBezTo>
                  <a:cubicBezTo>
                    <a:pt x="468" y="882"/>
                    <a:pt x="464" y="877"/>
                    <a:pt x="461" y="872"/>
                  </a:cubicBezTo>
                  <a:cubicBezTo>
                    <a:pt x="458" y="866"/>
                    <a:pt x="456" y="861"/>
                    <a:pt x="454" y="856"/>
                  </a:cubicBezTo>
                  <a:cubicBezTo>
                    <a:pt x="453" y="852"/>
                    <a:pt x="453" y="849"/>
                    <a:pt x="453" y="848"/>
                  </a:cubicBezTo>
                  <a:cubicBezTo>
                    <a:pt x="453" y="492"/>
                    <a:pt x="453" y="492"/>
                    <a:pt x="453" y="492"/>
                  </a:cubicBezTo>
                  <a:cubicBezTo>
                    <a:pt x="453" y="491"/>
                    <a:pt x="453" y="489"/>
                    <a:pt x="452" y="487"/>
                  </a:cubicBezTo>
                  <a:cubicBezTo>
                    <a:pt x="452" y="485"/>
                    <a:pt x="451" y="482"/>
                    <a:pt x="449" y="479"/>
                  </a:cubicBezTo>
                  <a:cubicBezTo>
                    <a:pt x="448" y="476"/>
                    <a:pt x="446" y="473"/>
                    <a:pt x="443" y="470"/>
                  </a:cubicBezTo>
                  <a:cubicBezTo>
                    <a:pt x="440" y="468"/>
                    <a:pt x="437" y="467"/>
                    <a:pt x="432" y="467"/>
                  </a:cubicBezTo>
                  <a:cubicBezTo>
                    <a:pt x="428" y="467"/>
                    <a:pt x="425" y="469"/>
                    <a:pt x="422" y="472"/>
                  </a:cubicBezTo>
                  <a:cubicBezTo>
                    <a:pt x="420" y="475"/>
                    <a:pt x="418" y="478"/>
                    <a:pt x="417" y="482"/>
                  </a:cubicBezTo>
                  <a:cubicBezTo>
                    <a:pt x="416" y="486"/>
                    <a:pt x="415" y="489"/>
                    <a:pt x="415" y="492"/>
                  </a:cubicBezTo>
                  <a:cubicBezTo>
                    <a:pt x="415" y="495"/>
                    <a:pt x="415" y="497"/>
                    <a:pt x="415" y="497"/>
                  </a:cubicBezTo>
                  <a:cubicBezTo>
                    <a:pt x="413" y="1370"/>
                    <a:pt x="413" y="1370"/>
                    <a:pt x="413" y="1370"/>
                  </a:cubicBezTo>
                  <a:cubicBezTo>
                    <a:pt x="413" y="1371"/>
                    <a:pt x="413" y="1375"/>
                    <a:pt x="412" y="1382"/>
                  </a:cubicBezTo>
                  <a:cubicBezTo>
                    <a:pt x="410" y="1388"/>
                    <a:pt x="408" y="1396"/>
                    <a:pt x="404" y="1405"/>
                  </a:cubicBezTo>
                  <a:cubicBezTo>
                    <a:pt x="401" y="1413"/>
                    <a:pt x="396" y="1422"/>
                    <a:pt x="389" y="1429"/>
                  </a:cubicBezTo>
                  <a:cubicBezTo>
                    <a:pt x="382" y="1435"/>
                    <a:pt x="373" y="1440"/>
                    <a:pt x="362" y="1442"/>
                  </a:cubicBezTo>
                  <a:cubicBezTo>
                    <a:pt x="350" y="1444"/>
                    <a:pt x="341" y="1441"/>
                    <a:pt x="334" y="1436"/>
                  </a:cubicBezTo>
                  <a:cubicBezTo>
                    <a:pt x="327" y="1431"/>
                    <a:pt x="321" y="1423"/>
                    <a:pt x="317" y="1415"/>
                  </a:cubicBezTo>
                  <a:cubicBezTo>
                    <a:pt x="313" y="1407"/>
                    <a:pt x="310" y="1399"/>
                    <a:pt x="308" y="1393"/>
                  </a:cubicBezTo>
                  <a:cubicBezTo>
                    <a:pt x="307" y="1386"/>
                    <a:pt x="306" y="1382"/>
                    <a:pt x="306" y="1381"/>
                  </a:cubicBezTo>
                  <a:cubicBezTo>
                    <a:pt x="306" y="982"/>
                    <a:pt x="306" y="982"/>
                    <a:pt x="306" y="982"/>
                  </a:cubicBezTo>
                  <a:cubicBezTo>
                    <a:pt x="306" y="981"/>
                    <a:pt x="306" y="978"/>
                    <a:pt x="306" y="974"/>
                  </a:cubicBezTo>
                  <a:cubicBezTo>
                    <a:pt x="306" y="970"/>
                    <a:pt x="305" y="965"/>
                    <a:pt x="304" y="960"/>
                  </a:cubicBezTo>
                  <a:cubicBezTo>
                    <a:pt x="302" y="955"/>
                    <a:pt x="300" y="950"/>
                    <a:pt x="296" y="946"/>
                  </a:cubicBezTo>
                  <a:cubicBezTo>
                    <a:pt x="292" y="943"/>
                    <a:pt x="287" y="941"/>
                    <a:pt x="279" y="941"/>
                  </a:cubicBezTo>
                  <a:cubicBezTo>
                    <a:pt x="272" y="942"/>
                    <a:pt x="267" y="945"/>
                    <a:pt x="263" y="949"/>
                  </a:cubicBezTo>
                  <a:cubicBezTo>
                    <a:pt x="259" y="954"/>
                    <a:pt x="256" y="959"/>
                    <a:pt x="255" y="964"/>
                  </a:cubicBezTo>
                  <a:cubicBezTo>
                    <a:pt x="253" y="970"/>
                    <a:pt x="253" y="975"/>
                    <a:pt x="253" y="979"/>
                  </a:cubicBezTo>
                  <a:cubicBezTo>
                    <a:pt x="253" y="984"/>
                    <a:pt x="253" y="986"/>
                    <a:pt x="253" y="987"/>
                  </a:cubicBezTo>
                  <a:cubicBezTo>
                    <a:pt x="253" y="1388"/>
                    <a:pt x="253" y="1388"/>
                    <a:pt x="253" y="1388"/>
                  </a:cubicBezTo>
                  <a:cubicBezTo>
                    <a:pt x="253" y="1389"/>
                    <a:pt x="253" y="1394"/>
                    <a:pt x="251" y="1401"/>
                  </a:cubicBezTo>
                  <a:cubicBezTo>
                    <a:pt x="249" y="1408"/>
                    <a:pt x="246" y="1417"/>
                    <a:pt x="242" y="1426"/>
                  </a:cubicBezTo>
                  <a:cubicBezTo>
                    <a:pt x="238" y="1435"/>
                    <a:pt x="232" y="1444"/>
                    <a:pt x="225" y="1451"/>
                  </a:cubicBezTo>
                  <a:cubicBezTo>
                    <a:pt x="217" y="1458"/>
                    <a:pt x="208" y="1464"/>
                    <a:pt x="196" y="1466"/>
                  </a:cubicBezTo>
                  <a:cubicBezTo>
                    <a:pt x="185" y="1467"/>
                    <a:pt x="176" y="1465"/>
                    <a:pt x="168" y="1460"/>
                  </a:cubicBezTo>
                  <a:cubicBezTo>
                    <a:pt x="161" y="1455"/>
                    <a:pt x="156" y="1448"/>
                    <a:pt x="152" y="1440"/>
                  </a:cubicBezTo>
                  <a:cubicBezTo>
                    <a:pt x="148" y="1432"/>
                    <a:pt x="146" y="1425"/>
                    <a:pt x="144" y="1418"/>
                  </a:cubicBezTo>
                  <a:cubicBezTo>
                    <a:pt x="143" y="1412"/>
                    <a:pt x="142" y="1408"/>
                    <a:pt x="142" y="1407"/>
                  </a:cubicBezTo>
                  <a:cubicBezTo>
                    <a:pt x="140" y="511"/>
                    <a:pt x="140" y="511"/>
                    <a:pt x="140" y="511"/>
                  </a:cubicBezTo>
                  <a:cubicBezTo>
                    <a:pt x="139" y="510"/>
                    <a:pt x="139" y="508"/>
                    <a:pt x="139" y="505"/>
                  </a:cubicBezTo>
                  <a:cubicBezTo>
                    <a:pt x="139" y="503"/>
                    <a:pt x="138" y="499"/>
                    <a:pt x="137" y="495"/>
                  </a:cubicBezTo>
                  <a:cubicBezTo>
                    <a:pt x="136" y="492"/>
                    <a:pt x="134" y="488"/>
                    <a:pt x="132" y="486"/>
                  </a:cubicBezTo>
                  <a:cubicBezTo>
                    <a:pt x="129" y="483"/>
                    <a:pt x="125" y="481"/>
                    <a:pt x="121" y="481"/>
                  </a:cubicBezTo>
                  <a:cubicBezTo>
                    <a:pt x="116" y="482"/>
                    <a:pt x="112" y="483"/>
                    <a:pt x="109" y="486"/>
                  </a:cubicBezTo>
                  <a:cubicBezTo>
                    <a:pt x="106" y="488"/>
                    <a:pt x="104" y="492"/>
                    <a:pt x="103" y="495"/>
                  </a:cubicBezTo>
                  <a:cubicBezTo>
                    <a:pt x="101" y="498"/>
                    <a:pt x="100" y="502"/>
                    <a:pt x="99" y="504"/>
                  </a:cubicBezTo>
                  <a:cubicBezTo>
                    <a:pt x="99" y="507"/>
                    <a:pt x="99" y="508"/>
                    <a:pt x="98" y="509"/>
                  </a:cubicBezTo>
                  <a:cubicBezTo>
                    <a:pt x="100" y="878"/>
                    <a:pt x="100" y="878"/>
                    <a:pt x="100" y="878"/>
                  </a:cubicBezTo>
                  <a:cubicBezTo>
                    <a:pt x="100" y="879"/>
                    <a:pt x="99" y="882"/>
                    <a:pt x="98" y="887"/>
                  </a:cubicBezTo>
                  <a:cubicBezTo>
                    <a:pt x="97" y="892"/>
                    <a:pt x="94" y="898"/>
                    <a:pt x="91" y="904"/>
                  </a:cubicBezTo>
                  <a:cubicBezTo>
                    <a:pt x="88" y="910"/>
                    <a:pt x="83" y="916"/>
                    <a:pt x="76" y="921"/>
                  </a:cubicBezTo>
                  <a:cubicBezTo>
                    <a:pt x="70" y="926"/>
                    <a:pt x="62" y="929"/>
                    <a:pt x="51" y="930"/>
                  </a:cubicBezTo>
                  <a:cubicBezTo>
                    <a:pt x="41" y="931"/>
                    <a:pt x="33" y="929"/>
                    <a:pt x="26" y="926"/>
                  </a:cubicBezTo>
                  <a:cubicBezTo>
                    <a:pt x="20" y="923"/>
                    <a:pt x="15" y="918"/>
                    <a:pt x="11" y="913"/>
                  </a:cubicBezTo>
                  <a:cubicBezTo>
                    <a:pt x="8" y="907"/>
                    <a:pt x="6" y="902"/>
                    <a:pt x="4" y="898"/>
                  </a:cubicBezTo>
                  <a:cubicBezTo>
                    <a:pt x="3" y="894"/>
                    <a:pt x="2" y="891"/>
                    <a:pt x="2" y="890"/>
                  </a:cubicBezTo>
                  <a:cubicBezTo>
                    <a:pt x="2" y="885"/>
                    <a:pt x="2" y="858"/>
                    <a:pt x="2" y="819"/>
                  </a:cubicBezTo>
                  <a:cubicBezTo>
                    <a:pt x="2" y="779"/>
                    <a:pt x="1" y="727"/>
                    <a:pt x="1" y="673"/>
                  </a:cubicBezTo>
                  <a:cubicBezTo>
                    <a:pt x="1" y="619"/>
                    <a:pt x="1" y="564"/>
                    <a:pt x="0" y="516"/>
                  </a:cubicBezTo>
                  <a:cubicBezTo>
                    <a:pt x="0" y="468"/>
                    <a:pt x="0" y="429"/>
                    <a:pt x="0" y="409"/>
                  </a:cubicBezTo>
                  <a:cubicBezTo>
                    <a:pt x="0" y="387"/>
                    <a:pt x="4" y="370"/>
                    <a:pt x="11" y="357"/>
                  </a:cubicBezTo>
                  <a:cubicBezTo>
                    <a:pt x="19" y="344"/>
                    <a:pt x="28" y="334"/>
                    <a:pt x="39" y="328"/>
                  </a:cubicBezTo>
                  <a:cubicBezTo>
                    <a:pt x="50" y="321"/>
                    <a:pt x="61" y="317"/>
                    <a:pt x="72" y="314"/>
                  </a:cubicBezTo>
                  <a:cubicBezTo>
                    <a:pt x="82" y="312"/>
                    <a:pt x="92" y="311"/>
                    <a:pt x="98" y="311"/>
                  </a:cubicBezTo>
                  <a:cubicBezTo>
                    <a:pt x="99" y="311"/>
                    <a:pt x="101" y="311"/>
                    <a:pt x="102" y="311"/>
                  </a:cubicBezTo>
                  <a:cubicBezTo>
                    <a:pt x="103" y="311"/>
                    <a:pt x="104" y="311"/>
                    <a:pt x="104" y="311"/>
                  </a:cubicBezTo>
                  <a:cubicBezTo>
                    <a:pt x="105" y="311"/>
                    <a:pt x="106" y="311"/>
                    <a:pt x="106" y="311"/>
                  </a:cubicBezTo>
                  <a:cubicBezTo>
                    <a:pt x="107" y="311"/>
                    <a:pt x="107" y="311"/>
                    <a:pt x="107" y="311"/>
                  </a:cubicBezTo>
                  <a:cubicBezTo>
                    <a:pt x="210" y="309"/>
                    <a:pt x="210" y="309"/>
                    <a:pt x="210" y="309"/>
                  </a:cubicBezTo>
                  <a:cubicBezTo>
                    <a:pt x="200" y="302"/>
                    <a:pt x="190" y="293"/>
                    <a:pt x="182" y="284"/>
                  </a:cubicBezTo>
                  <a:cubicBezTo>
                    <a:pt x="173" y="274"/>
                    <a:pt x="166" y="263"/>
                    <a:pt x="160" y="251"/>
                  </a:cubicBezTo>
                  <a:cubicBezTo>
                    <a:pt x="154" y="238"/>
                    <a:pt x="149" y="225"/>
                    <a:pt x="145" y="211"/>
                  </a:cubicBezTo>
                  <a:cubicBezTo>
                    <a:pt x="142" y="197"/>
                    <a:pt x="140" y="182"/>
                    <a:pt x="140" y="167"/>
                  </a:cubicBezTo>
                  <a:cubicBezTo>
                    <a:pt x="140" y="144"/>
                    <a:pt x="144" y="122"/>
                    <a:pt x="151" y="102"/>
                  </a:cubicBezTo>
                  <a:cubicBezTo>
                    <a:pt x="158" y="82"/>
                    <a:pt x="168" y="64"/>
                    <a:pt x="181" y="49"/>
                  </a:cubicBezTo>
                  <a:cubicBezTo>
                    <a:pt x="193" y="34"/>
                    <a:pt x="208" y="21"/>
                    <a:pt x="225" y="13"/>
                  </a:cubicBezTo>
                  <a:cubicBezTo>
                    <a:pt x="241" y="5"/>
                    <a:pt x="260" y="0"/>
                    <a:pt x="279" y="0"/>
                  </a:cubicBezTo>
                  <a:close/>
                </a:path>
              </a:pathLst>
            </a:custGeom>
            <a:solidFill>
              <a:srgbClr val="3E9BC8"/>
            </a:solidFill>
            <a:ln w="9525">
              <a:solidFill>
                <a:srgbClr val="3E9BC8"/>
              </a:solid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17" name="Gruppieren 116"/>
          <p:cNvGrpSpPr/>
          <p:nvPr/>
        </p:nvGrpSpPr>
        <p:grpSpPr bwMode="gray">
          <a:xfrm>
            <a:off x="1389237" y="3981450"/>
            <a:ext cx="224784" cy="517526"/>
            <a:chOff x="-2763838" y="1373188"/>
            <a:chExt cx="2389188" cy="5500688"/>
          </a:xfrm>
        </p:grpSpPr>
        <p:sp>
          <p:nvSpPr>
            <p:cNvPr id="118" name="Freeform 8"/>
            <p:cNvSpPr>
              <a:spLocks/>
            </p:cNvSpPr>
            <p:nvPr/>
          </p:nvSpPr>
          <p:spPr bwMode="gray">
            <a:xfrm>
              <a:off x="-1150938" y="3089276"/>
              <a:ext cx="558800" cy="1620838"/>
            </a:xfrm>
            <a:custGeom>
              <a:avLst/>
              <a:gdLst/>
              <a:ahLst/>
              <a:cxnLst>
                <a:cxn ang="0">
                  <a:pos x="132" y="424"/>
                </a:cxn>
                <a:cxn ang="0">
                  <a:pos x="122" y="410"/>
                </a:cxn>
                <a:cxn ang="0">
                  <a:pos x="117" y="397"/>
                </a:cxn>
                <a:cxn ang="0">
                  <a:pos x="116" y="390"/>
                </a:cxn>
                <a:cxn ang="0">
                  <a:pos x="116" y="34"/>
                </a:cxn>
                <a:cxn ang="0">
                  <a:pos x="115" y="29"/>
                </a:cxn>
                <a:cxn ang="0">
                  <a:pos x="113" y="21"/>
                </a:cxn>
                <a:cxn ang="0">
                  <a:pos x="107" y="13"/>
                </a:cxn>
                <a:cxn ang="0">
                  <a:pos x="98" y="9"/>
                </a:cxn>
                <a:cxn ang="0">
                  <a:pos x="0" y="0"/>
                </a:cxn>
                <a:cxn ang="0">
                  <a:pos x="9" y="4"/>
                </a:cxn>
                <a:cxn ang="0">
                  <a:pos x="15" y="12"/>
                </a:cxn>
                <a:cxn ang="0">
                  <a:pos x="17" y="20"/>
                </a:cxn>
                <a:cxn ang="0">
                  <a:pos x="18" y="24"/>
                </a:cxn>
                <a:cxn ang="0">
                  <a:pos x="18" y="373"/>
                </a:cxn>
                <a:cxn ang="0">
                  <a:pos x="19" y="379"/>
                </a:cxn>
                <a:cxn ang="0">
                  <a:pos x="24" y="392"/>
                </a:cxn>
                <a:cxn ang="0">
                  <a:pos x="34" y="406"/>
                </a:cxn>
                <a:cxn ang="0">
                  <a:pos x="51" y="414"/>
                </a:cxn>
                <a:cxn ang="0">
                  <a:pos x="149" y="432"/>
                </a:cxn>
                <a:cxn ang="0">
                  <a:pos x="132" y="424"/>
                </a:cxn>
              </a:cxnLst>
              <a:rect l="0" t="0" r="r" b="b"/>
              <a:pathLst>
                <a:path w="149" h="432">
                  <a:moveTo>
                    <a:pt x="132" y="424"/>
                  </a:moveTo>
                  <a:cubicBezTo>
                    <a:pt x="128" y="420"/>
                    <a:pt x="124" y="415"/>
                    <a:pt x="122" y="410"/>
                  </a:cubicBezTo>
                  <a:cubicBezTo>
                    <a:pt x="119" y="405"/>
                    <a:pt x="118" y="401"/>
                    <a:pt x="117" y="397"/>
                  </a:cubicBezTo>
                  <a:cubicBezTo>
                    <a:pt x="116" y="393"/>
                    <a:pt x="116" y="391"/>
                    <a:pt x="116" y="390"/>
                  </a:cubicBezTo>
                  <a:cubicBezTo>
                    <a:pt x="116" y="34"/>
                    <a:pt x="116" y="34"/>
                    <a:pt x="116" y="34"/>
                  </a:cubicBezTo>
                  <a:cubicBezTo>
                    <a:pt x="116" y="33"/>
                    <a:pt x="116" y="32"/>
                    <a:pt x="115" y="29"/>
                  </a:cubicBezTo>
                  <a:cubicBezTo>
                    <a:pt x="115" y="27"/>
                    <a:pt x="114" y="24"/>
                    <a:pt x="113" y="21"/>
                  </a:cubicBezTo>
                  <a:cubicBezTo>
                    <a:pt x="112" y="19"/>
                    <a:pt x="110" y="16"/>
                    <a:pt x="107" y="13"/>
                  </a:cubicBezTo>
                  <a:cubicBezTo>
                    <a:pt x="105" y="11"/>
                    <a:pt x="102" y="10"/>
                    <a:pt x="98" y="9"/>
                  </a:cubicBezTo>
                  <a:cubicBezTo>
                    <a:pt x="0" y="0"/>
                    <a:pt x="0" y="0"/>
                    <a:pt x="0" y="0"/>
                  </a:cubicBezTo>
                  <a:cubicBezTo>
                    <a:pt x="4" y="0"/>
                    <a:pt x="7" y="2"/>
                    <a:pt x="9" y="4"/>
                  </a:cubicBezTo>
                  <a:cubicBezTo>
                    <a:pt x="12" y="6"/>
                    <a:pt x="13" y="9"/>
                    <a:pt x="15" y="12"/>
                  </a:cubicBezTo>
                  <a:cubicBezTo>
                    <a:pt x="16" y="15"/>
                    <a:pt x="17" y="17"/>
                    <a:pt x="17" y="20"/>
                  </a:cubicBezTo>
                  <a:cubicBezTo>
                    <a:pt x="18" y="22"/>
                    <a:pt x="18" y="23"/>
                    <a:pt x="18" y="24"/>
                  </a:cubicBezTo>
                  <a:cubicBezTo>
                    <a:pt x="18" y="373"/>
                    <a:pt x="18" y="373"/>
                    <a:pt x="18" y="373"/>
                  </a:cubicBezTo>
                  <a:cubicBezTo>
                    <a:pt x="18" y="373"/>
                    <a:pt x="18" y="376"/>
                    <a:pt x="19" y="379"/>
                  </a:cubicBezTo>
                  <a:cubicBezTo>
                    <a:pt x="20" y="383"/>
                    <a:pt x="22" y="388"/>
                    <a:pt x="24" y="392"/>
                  </a:cubicBezTo>
                  <a:cubicBezTo>
                    <a:pt x="27" y="397"/>
                    <a:pt x="30" y="402"/>
                    <a:pt x="34" y="406"/>
                  </a:cubicBezTo>
                  <a:cubicBezTo>
                    <a:pt x="38" y="410"/>
                    <a:pt x="44" y="413"/>
                    <a:pt x="51" y="414"/>
                  </a:cubicBezTo>
                  <a:cubicBezTo>
                    <a:pt x="149" y="432"/>
                    <a:pt x="149" y="432"/>
                    <a:pt x="149" y="432"/>
                  </a:cubicBezTo>
                  <a:cubicBezTo>
                    <a:pt x="142" y="431"/>
                    <a:pt x="136" y="428"/>
                    <a:pt x="132" y="424"/>
                  </a:cubicBezTo>
                  <a:close/>
                </a:path>
              </a:pathLst>
            </a:custGeom>
            <a:solidFill>
              <a:srgbClr val="2F6585"/>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9" name="Freeform 9"/>
            <p:cNvSpPr>
              <a:spLocks/>
            </p:cNvSpPr>
            <p:nvPr/>
          </p:nvSpPr>
          <p:spPr bwMode="gray">
            <a:xfrm>
              <a:off x="-1698626" y="4829176"/>
              <a:ext cx="573088" cy="1946275"/>
            </a:xfrm>
            <a:custGeom>
              <a:avLst/>
              <a:gdLst/>
              <a:ahLst/>
              <a:cxnLst>
                <a:cxn ang="0">
                  <a:pos x="134" y="506"/>
                </a:cxn>
                <a:cxn ang="0">
                  <a:pos x="123" y="486"/>
                </a:cxn>
                <a:cxn ang="0">
                  <a:pos x="117" y="468"/>
                </a:cxn>
                <a:cxn ang="0">
                  <a:pos x="115" y="459"/>
                </a:cxn>
                <a:cxn ang="0">
                  <a:pos x="115" y="60"/>
                </a:cxn>
                <a:cxn ang="0">
                  <a:pos x="115" y="53"/>
                </a:cxn>
                <a:cxn ang="0">
                  <a:pos x="113" y="41"/>
                </a:cxn>
                <a:cxn ang="0">
                  <a:pos x="108" y="28"/>
                </a:cxn>
                <a:cxn ang="0">
                  <a:pos x="96" y="20"/>
                </a:cxn>
                <a:cxn ang="0">
                  <a:pos x="0" y="0"/>
                </a:cxn>
                <a:cxn ang="0">
                  <a:pos x="12" y="8"/>
                </a:cxn>
                <a:cxn ang="0">
                  <a:pos x="18" y="21"/>
                </a:cxn>
                <a:cxn ang="0">
                  <a:pos x="19" y="33"/>
                </a:cxn>
                <a:cxn ang="0">
                  <a:pos x="19" y="39"/>
                </a:cxn>
                <a:cxn ang="0">
                  <a:pos x="20" y="430"/>
                </a:cxn>
                <a:cxn ang="0">
                  <a:pos x="22" y="439"/>
                </a:cxn>
                <a:cxn ang="0">
                  <a:pos x="28" y="457"/>
                </a:cxn>
                <a:cxn ang="0">
                  <a:pos x="39" y="476"/>
                </a:cxn>
                <a:cxn ang="0">
                  <a:pos x="58" y="489"/>
                </a:cxn>
                <a:cxn ang="0">
                  <a:pos x="153" y="519"/>
                </a:cxn>
                <a:cxn ang="0">
                  <a:pos x="134" y="506"/>
                </a:cxn>
              </a:cxnLst>
              <a:rect l="0" t="0" r="r" b="b"/>
              <a:pathLst>
                <a:path w="153" h="519">
                  <a:moveTo>
                    <a:pt x="134" y="506"/>
                  </a:moveTo>
                  <a:cubicBezTo>
                    <a:pt x="129" y="500"/>
                    <a:pt x="126" y="493"/>
                    <a:pt x="123" y="486"/>
                  </a:cubicBezTo>
                  <a:cubicBezTo>
                    <a:pt x="120" y="480"/>
                    <a:pt x="118" y="473"/>
                    <a:pt x="117" y="468"/>
                  </a:cubicBezTo>
                  <a:cubicBezTo>
                    <a:pt x="115" y="463"/>
                    <a:pt x="115" y="460"/>
                    <a:pt x="115" y="459"/>
                  </a:cubicBezTo>
                  <a:cubicBezTo>
                    <a:pt x="115" y="60"/>
                    <a:pt x="115" y="60"/>
                    <a:pt x="115" y="60"/>
                  </a:cubicBezTo>
                  <a:cubicBezTo>
                    <a:pt x="115" y="59"/>
                    <a:pt x="115" y="57"/>
                    <a:pt x="115" y="53"/>
                  </a:cubicBezTo>
                  <a:cubicBezTo>
                    <a:pt x="115" y="50"/>
                    <a:pt x="114" y="45"/>
                    <a:pt x="113" y="41"/>
                  </a:cubicBezTo>
                  <a:cubicBezTo>
                    <a:pt x="112" y="36"/>
                    <a:pt x="111" y="31"/>
                    <a:pt x="108" y="28"/>
                  </a:cubicBezTo>
                  <a:cubicBezTo>
                    <a:pt x="105" y="24"/>
                    <a:pt x="101" y="21"/>
                    <a:pt x="96" y="20"/>
                  </a:cubicBezTo>
                  <a:cubicBezTo>
                    <a:pt x="0" y="0"/>
                    <a:pt x="0" y="0"/>
                    <a:pt x="0" y="0"/>
                  </a:cubicBezTo>
                  <a:cubicBezTo>
                    <a:pt x="6" y="1"/>
                    <a:pt x="9" y="4"/>
                    <a:pt x="12" y="8"/>
                  </a:cubicBezTo>
                  <a:cubicBezTo>
                    <a:pt x="15" y="11"/>
                    <a:pt x="17" y="16"/>
                    <a:pt x="18" y="21"/>
                  </a:cubicBezTo>
                  <a:cubicBezTo>
                    <a:pt x="19" y="25"/>
                    <a:pt x="19" y="30"/>
                    <a:pt x="19" y="33"/>
                  </a:cubicBezTo>
                  <a:cubicBezTo>
                    <a:pt x="19" y="36"/>
                    <a:pt x="19" y="39"/>
                    <a:pt x="19" y="39"/>
                  </a:cubicBezTo>
                  <a:cubicBezTo>
                    <a:pt x="20" y="430"/>
                    <a:pt x="20" y="430"/>
                    <a:pt x="20" y="430"/>
                  </a:cubicBezTo>
                  <a:cubicBezTo>
                    <a:pt x="20" y="431"/>
                    <a:pt x="20" y="434"/>
                    <a:pt x="22" y="439"/>
                  </a:cubicBezTo>
                  <a:cubicBezTo>
                    <a:pt x="23" y="444"/>
                    <a:pt x="25" y="450"/>
                    <a:pt x="28" y="457"/>
                  </a:cubicBezTo>
                  <a:cubicBezTo>
                    <a:pt x="30" y="463"/>
                    <a:pt x="34" y="470"/>
                    <a:pt x="39" y="476"/>
                  </a:cubicBezTo>
                  <a:cubicBezTo>
                    <a:pt x="44" y="482"/>
                    <a:pt x="50" y="486"/>
                    <a:pt x="58" y="489"/>
                  </a:cubicBezTo>
                  <a:cubicBezTo>
                    <a:pt x="153" y="519"/>
                    <a:pt x="153" y="519"/>
                    <a:pt x="153" y="519"/>
                  </a:cubicBezTo>
                  <a:cubicBezTo>
                    <a:pt x="146" y="516"/>
                    <a:pt x="139" y="512"/>
                    <a:pt x="134" y="506"/>
                  </a:cubicBezTo>
                  <a:close/>
                </a:path>
              </a:pathLst>
            </a:custGeom>
            <a:solidFill>
              <a:srgbClr val="2F6585"/>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0" name="Freeform 11"/>
            <p:cNvSpPr>
              <a:spLocks/>
            </p:cNvSpPr>
            <p:nvPr/>
          </p:nvSpPr>
          <p:spPr bwMode="gray">
            <a:xfrm>
              <a:off x="-2306638" y="3143251"/>
              <a:ext cx="555625" cy="3719513"/>
            </a:xfrm>
            <a:custGeom>
              <a:avLst/>
              <a:gdLst/>
              <a:ahLst/>
              <a:cxnLst>
                <a:cxn ang="0">
                  <a:pos x="130" y="979"/>
                </a:cxn>
                <a:cxn ang="0">
                  <a:pos x="120" y="961"/>
                </a:cxn>
                <a:cxn ang="0">
                  <a:pos x="115" y="944"/>
                </a:cxn>
                <a:cxn ang="0">
                  <a:pos x="113" y="935"/>
                </a:cxn>
                <a:cxn ang="0">
                  <a:pos x="111" y="39"/>
                </a:cxn>
                <a:cxn ang="0">
                  <a:pos x="110" y="34"/>
                </a:cxn>
                <a:cxn ang="0">
                  <a:pos x="108" y="24"/>
                </a:cxn>
                <a:cxn ang="0">
                  <a:pos x="104" y="15"/>
                </a:cxn>
                <a:cxn ang="0">
                  <a:pos x="94" y="10"/>
                </a:cxn>
                <a:cxn ang="0">
                  <a:pos x="0" y="0"/>
                </a:cxn>
                <a:cxn ang="0">
                  <a:pos x="9" y="5"/>
                </a:cxn>
                <a:cxn ang="0">
                  <a:pos x="14" y="14"/>
                </a:cxn>
                <a:cxn ang="0">
                  <a:pos x="16" y="23"/>
                </a:cxn>
                <a:cxn ang="0">
                  <a:pos x="16" y="28"/>
                </a:cxn>
                <a:cxn ang="0">
                  <a:pos x="20" y="905"/>
                </a:cxn>
                <a:cxn ang="0">
                  <a:pos x="22" y="913"/>
                </a:cxn>
                <a:cxn ang="0">
                  <a:pos x="27" y="930"/>
                </a:cxn>
                <a:cxn ang="0">
                  <a:pos x="37" y="949"/>
                </a:cxn>
                <a:cxn ang="0">
                  <a:pos x="55" y="961"/>
                </a:cxn>
                <a:cxn ang="0">
                  <a:pos x="148" y="992"/>
                </a:cxn>
                <a:cxn ang="0">
                  <a:pos x="130" y="979"/>
                </a:cxn>
              </a:cxnLst>
              <a:rect l="0" t="0" r="r" b="b"/>
              <a:pathLst>
                <a:path w="148" h="992">
                  <a:moveTo>
                    <a:pt x="130" y="979"/>
                  </a:moveTo>
                  <a:cubicBezTo>
                    <a:pt x="126" y="974"/>
                    <a:pt x="122" y="967"/>
                    <a:pt x="120" y="961"/>
                  </a:cubicBezTo>
                  <a:cubicBezTo>
                    <a:pt x="117" y="955"/>
                    <a:pt x="116" y="948"/>
                    <a:pt x="115" y="944"/>
                  </a:cubicBezTo>
                  <a:cubicBezTo>
                    <a:pt x="114" y="939"/>
                    <a:pt x="113" y="936"/>
                    <a:pt x="113" y="935"/>
                  </a:cubicBezTo>
                  <a:cubicBezTo>
                    <a:pt x="111" y="39"/>
                    <a:pt x="111" y="39"/>
                    <a:pt x="111" y="39"/>
                  </a:cubicBezTo>
                  <a:cubicBezTo>
                    <a:pt x="110" y="38"/>
                    <a:pt x="110" y="37"/>
                    <a:pt x="110" y="34"/>
                  </a:cubicBezTo>
                  <a:cubicBezTo>
                    <a:pt x="110" y="31"/>
                    <a:pt x="109" y="28"/>
                    <a:pt x="108" y="24"/>
                  </a:cubicBezTo>
                  <a:cubicBezTo>
                    <a:pt x="107" y="21"/>
                    <a:pt x="106" y="17"/>
                    <a:pt x="104" y="15"/>
                  </a:cubicBezTo>
                  <a:cubicBezTo>
                    <a:pt x="101" y="12"/>
                    <a:pt x="98" y="10"/>
                    <a:pt x="94" y="10"/>
                  </a:cubicBezTo>
                  <a:cubicBezTo>
                    <a:pt x="0" y="0"/>
                    <a:pt x="0" y="0"/>
                    <a:pt x="0" y="0"/>
                  </a:cubicBezTo>
                  <a:cubicBezTo>
                    <a:pt x="4" y="0"/>
                    <a:pt x="7" y="2"/>
                    <a:pt x="9" y="5"/>
                  </a:cubicBezTo>
                  <a:cubicBezTo>
                    <a:pt x="12" y="7"/>
                    <a:pt x="13" y="11"/>
                    <a:pt x="14" y="14"/>
                  </a:cubicBezTo>
                  <a:cubicBezTo>
                    <a:pt x="15" y="17"/>
                    <a:pt x="16" y="21"/>
                    <a:pt x="16" y="23"/>
                  </a:cubicBezTo>
                  <a:cubicBezTo>
                    <a:pt x="16" y="26"/>
                    <a:pt x="16" y="28"/>
                    <a:pt x="16" y="28"/>
                  </a:cubicBezTo>
                  <a:cubicBezTo>
                    <a:pt x="20" y="905"/>
                    <a:pt x="20" y="905"/>
                    <a:pt x="20" y="905"/>
                  </a:cubicBezTo>
                  <a:cubicBezTo>
                    <a:pt x="20" y="906"/>
                    <a:pt x="21" y="909"/>
                    <a:pt x="22" y="913"/>
                  </a:cubicBezTo>
                  <a:cubicBezTo>
                    <a:pt x="23" y="918"/>
                    <a:pt x="24" y="924"/>
                    <a:pt x="27" y="930"/>
                  </a:cubicBezTo>
                  <a:cubicBezTo>
                    <a:pt x="29" y="937"/>
                    <a:pt x="33" y="943"/>
                    <a:pt x="37" y="949"/>
                  </a:cubicBezTo>
                  <a:cubicBezTo>
                    <a:pt x="42" y="954"/>
                    <a:pt x="48" y="959"/>
                    <a:pt x="55" y="961"/>
                  </a:cubicBezTo>
                  <a:cubicBezTo>
                    <a:pt x="148" y="992"/>
                    <a:pt x="148" y="992"/>
                    <a:pt x="148" y="992"/>
                  </a:cubicBezTo>
                  <a:cubicBezTo>
                    <a:pt x="141" y="990"/>
                    <a:pt x="135" y="985"/>
                    <a:pt x="130" y="979"/>
                  </a:cubicBezTo>
                  <a:close/>
                </a:path>
              </a:pathLst>
            </a:custGeom>
            <a:solidFill>
              <a:srgbClr val="38779E"/>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1" name="Freeform 12"/>
            <p:cNvSpPr>
              <a:spLocks/>
            </p:cNvSpPr>
            <p:nvPr/>
          </p:nvSpPr>
          <p:spPr bwMode="gray">
            <a:xfrm>
              <a:off x="-2246313" y="1373188"/>
              <a:ext cx="877888" cy="1158875"/>
            </a:xfrm>
            <a:custGeom>
              <a:avLst/>
              <a:gdLst/>
              <a:ahLst/>
              <a:cxnLst>
                <a:cxn ang="0">
                  <a:pos x="165" y="309"/>
                </a:cxn>
                <a:cxn ang="0">
                  <a:pos x="69" y="302"/>
                </a:cxn>
                <a:cxn ang="0">
                  <a:pos x="41" y="278"/>
                </a:cxn>
                <a:cxn ang="0">
                  <a:pos x="20" y="246"/>
                </a:cxn>
                <a:cxn ang="0">
                  <a:pos x="6" y="207"/>
                </a:cxn>
                <a:cxn ang="0">
                  <a:pos x="0" y="164"/>
                </a:cxn>
                <a:cxn ang="0">
                  <a:pos x="11" y="100"/>
                </a:cxn>
                <a:cxn ang="0">
                  <a:pos x="40" y="48"/>
                </a:cxn>
                <a:cxn ang="0">
                  <a:pos x="84" y="13"/>
                </a:cxn>
                <a:cxn ang="0">
                  <a:pos x="137" y="1"/>
                </a:cxn>
                <a:cxn ang="0">
                  <a:pos x="234" y="0"/>
                </a:cxn>
                <a:cxn ang="0">
                  <a:pos x="180" y="13"/>
                </a:cxn>
                <a:cxn ang="0">
                  <a:pos x="136" y="49"/>
                </a:cxn>
                <a:cxn ang="0">
                  <a:pos x="106" y="102"/>
                </a:cxn>
                <a:cxn ang="0">
                  <a:pos x="95" y="167"/>
                </a:cxn>
                <a:cxn ang="0">
                  <a:pos x="100" y="211"/>
                </a:cxn>
                <a:cxn ang="0">
                  <a:pos x="115" y="251"/>
                </a:cxn>
                <a:cxn ang="0">
                  <a:pos x="137" y="284"/>
                </a:cxn>
                <a:cxn ang="0">
                  <a:pos x="165" y="309"/>
                </a:cxn>
              </a:cxnLst>
              <a:rect l="0" t="0" r="r" b="b"/>
              <a:pathLst>
                <a:path w="234" h="309">
                  <a:moveTo>
                    <a:pt x="165" y="309"/>
                  </a:moveTo>
                  <a:cubicBezTo>
                    <a:pt x="69" y="302"/>
                    <a:pt x="69" y="302"/>
                    <a:pt x="69" y="302"/>
                  </a:cubicBezTo>
                  <a:cubicBezTo>
                    <a:pt x="59" y="296"/>
                    <a:pt x="50" y="287"/>
                    <a:pt x="41" y="278"/>
                  </a:cubicBezTo>
                  <a:cubicBezTo>
                    <a:pt x="33" y="268"/>
                    <a:pt x="26" y="258"/>
                    <a:pt x="20" y="246"/>
                  </a:cubicBezTo>
                  <a:cubicBezTo>
                    <a:pt x="14" y="234"/>
                    <a:pt x="9" y="221"/>
                    <a:pt x="6" y="207"/>
                  </a:cubicBezTo>
                  <a:cubicBezTo>
                    <a:pt x="2" y="193"/>
                    <a:pt x="0" y="179"/>
                    <a:pt x="0" y="164"/>
                  </a:cubicBezTo>
                  <a:cubicBezTo>
                    <a:pt x="0" y="141"/>
                    <a:pt x="4" y="120"/>
                    <a:pt x="11" y="100"/>
                  </a:cubicBezTo>
                  <a:cubicBezTo>
                    <a:pt x="18" y="81"/>
                    <a:pt x="28" y="63"/>
                    <a:pt x="40" y="48"/>
                  </a:cubicBezTo>
                  <a:cubicBezTo>
                    <a:pt x="53" y="33"/>
                    <a:pt x="67" y="22"/>
                    <a:pt x="84" y="13"/>
                  </a:cubicBezTo>
                  <a:cubicBezTo>
                    <a:pt x="100" y="5"/>
                    <a:pt x="118" y="1"/>
                    <a:pt x="137" y="1"/>
                  </a:cubicBezTo>
                  <a:cubicBezTo>
                    <a:pt x="234" y="0"/>
                    <a:pt x="234" y="0"/>
                    <a:pt x="234" y="0"/>
                  </a:cubicBezTo>
                  <a:cubicBezTo>
                    <a:pt x="215" y="0"/>
                    <a:pt x="196" y="5"/>
                    <a:pt x="180" y="13"/>
                  </a:cubicBezTo>
                  <a:cubicBezTo>
                    <a:pt x="163" y="21"/>
                    <a:pt x="148" y="34"/>
                    <a:pt x="136" y="49"/>
                  </a:cubicBezTo>
                  <a:cubicBezTo>
                    <a:pt x="123" y="64"/>
                    <a:pt x="113" y="82"/>
                    <a:pt x="106" y="102"/>
                  </a:cubicBezTo>
                  <a:cubicBezTo>
                    <a:pt x="99" y="122"/>
                    <a:pt x="95" y="144"/>
                    <a:pt x="95" y="167"/>
                  </a:cubicBezTo>
                  <a:cubicBezTo>
                    <a:pt x="95" y="182"/>
                    <a:pt x="97" y="197"/>
                    <a:pt x="100" y="211"/>
                  </a:cubicBezTo>
                  <a:cubicBezTo>
                    <a:pt x="104" y="225"/>
                    <a:pt x="109" y="238"/>
                    <a:pt x="115" y="251"/>
                  </a:cubicBezTo>
                  <a:cubicBezTo>
                    <a:pt x="121" y="263"/>
                    <a:pt x="128" y="274"/>
                    <a:pt x="137" y="284"/>
                  </a:cubicBezTo>
                  <a:cubicBezTo>
                    <a:pt x="145" y="293"/>
                    <a:pt x="155" y="302"/>
                    <a:pt x="165" y="309"/>
                  </a:cubicBezTo>
                  <a:close/>
                </a:path>
              </a:pathLst>
            </a:custGeom>
            <a:solidFill>
              <a:srgbClr val="38779E"/>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2" name="Freeform 13"/>
            <p:cNvSpPr>
              <a:spLocks/>
            </p:cNvSpPr>
            <p:nvPr/>
          </p:nvSpPr>
          <p:spPr bwMode="gray">
            <a:xfrm>
              <a:off x="-2763838" y="2505076"/>
              <a:ext cx="1136650" cy="2354263"/>
            </a:xfrm>
            <a:custGeom>
              <a:avLst/>
              <a:gdLst/>
              <a:ahLst/>
              <a:cxnLst>
                <a:cxn ang="0">
                  <a:pos x="303" y="7"/>
                </a:cxn>
                <a:cxn ang="0">
                  <a:pos x="207" y="0"/>
                </a:cxn>
                <a:cxn ang="0">
                  <a:pos x="106" y="3"/>
                </a:cxn>
                <a:cxn ang="0">
                  <a:pos x="106" y="3"/>
                </a:cxn>
                <a:cxn ang="0">
                  <a:pos x="105" y="3"/>
                </a:cxn>
                <a:cxn ang="0">
                  <a:pos x="103" y="3"/>
                </a:cxn>
                <a:cxn ang="0">
                  <a:pos x="100" y="3"/>
                </a:cxn>
                <a:cxn ang="0">
                  <a:pos x="97" y="3"/>
                </a:cxn>
                <a:cxn ang="0">
                  <a:pos x="71" y="6"/>
                </a:cxn>
                <a:cxn ang="0">
                  <a:pos x="39" y="19"/>
                </a:cxn>
                <a:cxn ang="0">
                  <a:pos x="12" y="47"/>
                </a:cxn>
                <a:cxn ang="0">
                  <a:pos x="0" y="98"/>
                </a:cxn>
                <a:cxn ang="0">
                  <a:pos x="1" y="203"/>
                </a:cxn>
                <a:cxn ang="0">
                  <a:pos x="2" y="357"/>
                </a:cxn>
                <a:cxn ang="0">
                  <a:pos x="3" y="499"/>
                </a:cxn>
                <a:cxn ang="0">
                  <a:pos x="3" y="569"/>
                </a:cxn>
                <a:cxn ang="0">
                  <a:pos x="5" y="575"/>
                </a:cxn>
                <a:cxn ang="0">
                  <a:pos x="10" y="587"/>
                </a:cxn>
                <a:cxn ang="0">
                  <a:pos x="20" y="599"/>
                </a:cxn>
                <a:cxn ang="0">
                  <a:pos x="37" y="608"/>
                </a:cxn>
                <a:cxn ang="0">
                  <a:pos x="129" y="628"/>
                </a:cxn>
                <a:cxn ang="0">
                  <a:pos x="112" y="619"/>
                </a:cxn>
                <a:cxn ang="0">
                  <a:pos x="102" y="606"/>
                </a:cxn>
                <a:cxn ang="0">
                  <a:pos x="97" y="594"/>
                </a:cxn>
                <a:cxn ang="0">
                  <a:pos x="95" y="588"/>
                </a:cxn>
                <a:cxn ang="0">
                  <a:pos x="95" y="517"/>
                </a:cxn>
                <a:cxn ang="0">
                  <a:pos x="94" y="371"/>
                </a:cxn>
                <a:cxn ang="0">
                  <a:pos x="93" y="214"/>
                </a:cxn>
                <a:cxn ang="0">
                  <a:pos x="93" y="107"/>
                </a:cxn>
                <a:cxn ang="0">
                  <a:pos x="104" y="55"/>
                </a:cxn>
                <a:cxn ang="0">
                  <a:pos x="132" y="26"/>
                </a:cxn>
                <a:cxn ang="0">
                  <a:pos x="165" y="12"/>
                </a:cxn>
                <a:cxn ang="0">
                  <a:pos x="191" y="9"/>
                </a:cxn>
                <a:cxn ang="0">
                  <a:pos x="194" y="9"/>
                </a:cxn>
                <a:cxn ang="0">
                  <a:pos x="197" y="9"/>
                </a:cxn>
                <a:cxn ang="0">
                  <a:pos x="199" y="9"/>
                </a:cxn>
                <a:cxn ang="0">
                  <a:pos x="200" y="9"/>
                </a:cxn>
                <a:cxn ang="0">
                  <a:pos x="200" y="9"/>
                </a:cxn>
                <a:cxn ang="0">
                  <a:pos x="303" y="7"/>
                </a:cxn>
              </a:cxnLst>
              <a:rect l="0" t="0" r="r" b="b"/>
              <a:pathLst>
                <a:path w="303" h="628">
                  <a:moveTo>
                    <a:pt x="303" y="7"/>
                  </a:moveTo>
                  <a:cubicBezTo>
                    <a:pt x="207" y="0"/>
                    <a:pt x="207" y="0"/>
                    <a:pt x="207" y="0"/>
                  </a:cubicBezTo>
                  <a:cubicBezTo>
                    <a:pt x="106" y="3"/>
                    <a:pt x="106" y="3"/>
                    <a:pt x="106" y="3"/>
                  </a:cubicBezTo>
                  <a:cubicBezTo>
                    <a:pt x="106" y="3"/>
                    <a:pt x="106" y="3"/>
                    <a:pt x="106" y="3"/>
                  </a:cubicBezTo>
                  <a:cubicBezTo>
                    <a:pt x="105" y="3"/>
                    <a:pt x="105" y="3"/>
                    <a:pt x="105" y="3"/>
                  </a:cubicBezTo>
                  <a:cubicBezTo>
                    <a:pt x="104" y="3"/>
                    <a:pt x="103" y="3"/>
                    <a:pt x="103" y="3"/>
                  </a:cubicBezTo>
                  <a:cubicBezTo>
                    <a:pt x="102" y="3"/>
                    <a:pt x="101" y="3"/>
                    <a:pt x="100" y="3"/>
                  </a:cubicBezTo>
                  <a:cubicBezTo>
                    <a:pt x="99" y="3"/>
                    <a:pt x="98" y="3"/>
                    <a:pt x="97" y="3"/>
                  </a:cubicBezTo>
                  <a:cubicBezTo>
                    <a:pt x="91" y="3"/>
                    <a:pt x="81" y="4"/>
                    <a:pt x="71" y="6"/>
                  </a:cubicBezTo>
                  <a:cubicBezTo>
                    <a:pt x="61" y="8"/>
                    <a:pt x="49" y="12"/>
                    <a:pt x="39" y="19"/>
                  </a:cubicBezTo>
                  <a:cubicBezTo>
                    <a:pt x="28" y="25"/>
                    <a:pt x="19" y="35"/>
                    <a:pt x="12" y="47"/>
                  </a:cubicBezTo>
                  <a:cubicBezTo>
                    <a:pt x="4" y="60"/>
                    <a:pt x="0" y="77"/>
                    <a:pt x="0" y="98"/>
                  </a:cubicBezTo>
                  <a:cubicBezTo>
                    <a:pt x="0" y="118"/>
                    <a:pt x="1" y="156"/>
                    <a:pt x="1" y="203"/>
                  </a:cubicBezTo>
                  <a:cubicBezTo>
                    <a:pt x="1" y="250"/>
                    <a:pt x="2" y="304"/>
                    <a:pt x="2" y="357"/>
                  </a:cubicBezTo>
                  <a:cubicBezTo>
                    <a:pt x="2" y="410"/>
                    <a:pt x="3" y="460"/>
                    <a:pt x="3" y="499"/>
                  </a:cubicBezTo>
                  <a:cubicBezTo>
                    <a:pt x="3" y="538"/>
                    <a:pt x="3" y="564"/>
                    <a:pt x="3" y="569"/>
                  </a:cubicBezTo>
                  <a:cubicBezTo>
                    <a:pt x="3" y="570"/>
                    <a:pt x="4" y="572"/>
                    <a:pt x="5" y="575"/>
                  </a:cubicBezTo>
                  <a:cubicBezTo>
                    <a:pt x="6" y="578"/>
                    <a:pt x="7" y="583"/>
                    <a:pt x="10" y="587"/>
                  </a:cubicBezTo>
                  <a:cubicBezTo>
                    <a:pt x="12" y="591"/>
                    <a:pt x="16" y="596"/>
                    <a:pt x="20" y="599"/>
                  </a:cubicBezTo>
                  <a:cubicBezTo>
                    <a:pt x="24" y="603"/>
                    <a:pt x="30" y="606"/>
                    <a:pt x="37" y="608"/>
                  </a:cubicBezTo>
                  <a:cubicBezTo>
                    <a:pt x="129" y="628"/>
                    <a:pt x="129" y="628"/>
                    <a:pt x="129" y="628"/>
                  </a:cubicBezTo>
                  <a:cubicBezTo>
                    <a:pt x="122" y="626"/>
                    <a:pt x="117" y="623"/>
                    <a:pt x="112" y="619"/>
                  </a:cubicBezTo>
                  <a:cubicBezTo>
                    <a:pt x="108" y="615"/>
                    <a:pt x="104" y="611"/>
                    <a:pt x="102" y="606"/>
                  </a:cubicBezTo>
                  <a:cubicBezTo>
                    <a:pt x="99" y="602"/>
                    <a:pt x="98" y="598"/>
                    <a:pt x="97" y="594"/>
                  </a:cubicBezTo>
                  <a:cubicBezTo>
                    <a:pt x="96" y="591"/>
                    <a:pt x="95" y="589"/>
                    <a:pt x="95" y="588"/>
                  </a:cubicBezTo>
                  <a:cubicBezTo>
                    <a:pt x="95" y="583"/>
                    <a:pt x="95" y="556"/>
                    <a:pt x="95" y="517"/>
                  </a:cubicBezTo>
                  <a:cubicBezTo>
                    <a:pt x="95" y="477"/>
                    <a:pt x="94" y="425"/>
                    <a:pt x="94" y="371"/>
                  </a:cubicBezTo>
                  <a:cubicBezTo>
                    <a:pt x="94" y="317"/>
                    <a:pt x="94" y="262"/>
                    <a:pt x="93" y="214"/>
                  </a:cubicBezTo>
                  <a:cubicBezTo>
                    <a:pt x="93" y="166"/>
                    <a:pt x="93" y="127"/>
                    <a:pt x="93" y="107"/>
                  </a:cubicBezTo>
                  <a:cubicBezTo>
                    <a:pt x="93" y="85"/>
                    <a:pt x="97" y="68"/>
                    <a:pt x="104" y="55"/>
                  </a:cubicBezTo>
                  <a:cubicBezTo>
                    <a:pt x="112" y="42"/>
                    <a:pt x="121" y="32"/>
                    <a:pt x="132" y="26"/>
                  </a:cubicBezTo>
                  <a:cubicBezTo>
                    <a:pt x="143" y="19"/>
                    <a:pt x="154" y="15"/>
                    <a:pt x="165" y="12"/>
                  </a:cubicBezTo>
                  <a:cubicBezTo>
                    <a:pt x="175" y="10"/>
                    <a:pt x="185" y="9"/>
                    <a:pt x="191" y="9"/>
                  </a:cubicBezTo>
                  <a:cubicBezTo>
                    <a:pt x="192" y="9"/>
                    <a:pt x="193" y="9"/>
                    <a:pt x="194" y="9"/>
                  </a:cubicBezTo>
                  <a:cubicBezTo>
                    <a:pt x="195" y="9"/>
                    <a:pt x="196" y="9"/>
                    <a:pt x="197" y="9"/>
                  </a:cubicBezTo>
                  <a:cubicBezTo>
                    <a:pt x="198" y="9"/>
                    <a:pt x="198" y="9"/>
                    <a:pt x="199" y="9"/>
                  </a:cubicBezTo>
                  <a:cubicBezTo>
                    <a:pt x="199" y="9"/>
                    <a:pt x="199" y="9"/>
                    <a:pt x="200" y="9"/>
                  </a:cubicBezTo>
                  <a:cubicBezTo>
                    <a:pt x="200" y="9"/>
                    <a:pt x="200" y="9"/>
                    <a:pt x="200" y="9"/>
                  </a:cubicBezTo>
                  <a:lnTo>
                    <a:pt x="303" y="7"/>
                  </a:lnTo>
                  <a:close/>
                </a:path>
              </a:pathLst>
            </a:custGeom>
            <a:solidFill>
              <a:srgbClr val="38779E"/>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3" name="Freeform 15"/>
            <p:cNvSpPr>
              <a:spLocks/>
            </p:cNvSpPr>
            <p:nvPr/>
          </p:nvSpPr>
          <p:spPr bwMode="gray">
            <a:xfrm>
              <a:off x="-1150938" y="3089276"/>
              <a:ext cx="558800" cy="1620838"/>
            </a:xfrm>
            <a:custGeom>
              <a:avLst/>
              <a:gdLst/>
              <a:ahLst/>
              <a:cxnLst>
                <a:cxn ang="0">
                  <a:pos x="132" y="424"/>
                </a:cxn>
                <a:cxn ang="0">
                  <a:pos x="122" y="410"/>
                </a:cxn>
                <a:cxn ang="0">
                  <a:pos x="117" y="397"/>
                </a:cxn>
                <a:cxn ang="0">
                  <a:pos x="116" y="390"/>
                </a:cxn>
                <a:cxn ang="0">
                  <a:pos x="116" y="34"/>
                </a:cxn>
                <a:cxn ang="0">
                  <a:pos x="115" y="29"/>
                </a:cxn>
                <a:cxn ang="0">
                  <a:pos x="113" y="21"/>
                </a:cxn>
                <a:cxn ang="0">
                  <a:pos x="107" y="13"/>
                </a:cxn>
                <a:cxn ang="0">
                  <a:pos x="98" y="9"/>
                </a:cxn>
                <a:cxn ang="0">
                  <a:pos x="0" y="0"/>
                </a:cxn>
                <a:cxn ang="0">
                  <a:pos x="9" y="4"/>
                </a:cxn>
                <a:cxn ang="0">
                  <a:pos x="15" y="12"/>
                </a:cxn>
                <a:cxn ang="0">
                  <a:pos x="17" y="20"/>
                </a:cxn>
                <a:cxn ang="0">
                  <a:pos x="18" y="24"/>
                </a:cxn>
                <a:cxn ang="0">
                  <a:pos x="18" y="373"/>
                </a:cxn>
                <a:cxn ang="0">
                  <a:pos x="19" y="379"/>
                </a:cxn>
                <a:cxn ang="0">
                  <a:pos x="24" y="392"/>
                </a:cxn>
                <a:cxn ang="0">
                  <a:pos x="34" y="406"/>
                </a:cxn>
                <a:cxn ang="0">
                  <a:pos x="51" y="414"/>
                </a:cxn>
                <a:cxn ang="0">
                  <a:pos x="149" y="432"/>
                </a:cxn>
                <a:cxn ang="0">
                  <a:pos x="132" y="424"/>
                </a:cxn>
              </a:cxnLst>
              <a:rect l="0" t="0" r="r" b="b"/>
              <a:pathLst>
                <a:path w="149" h="432">
                  <a:moveTo>
                    <a:pt x="132" y="424"/>
                  </a:moveTo>
                  <a:cubicBezTo>
                    <a:pt x="128" y="420"/>
                    <a:pt x="124" y="415"/>
                    <a:pt x="122" y="410"/>
                  </a:cubicBezTo>
                  <a:cubicBezTo>
                    <a:pt x="119" y="405"/>
                    <a:pt x="118" y="401"/>
                    <a:pt x="117" y="397"/>
                  </a:cubicBezTo>
                  <a:cubicBezTo>
                    <a:pt x="116" y="393"/>
                    <a:pt x="116" y="391"/>
                    <a:pt x="116" y="390"/>
                  </a:cubicBezTo>
                  <a:cubicBezTo>
                    <a:pt x="116" y="34"/>
                    <a:pt x="116" y="34"/>
                    <a:pt x="116" y="34"/>
                  </a:cubicBezTo>
                  <a:cubicBezTo>
                    <a:pt x="116" y="33"/>
                    <a:pt x="116" y="32"/>
                    <a:pt x="115" y="29"/>
                  </a:cubicBezTo>
                  <a:cubicBezTo>
                    <a:pt x="115" y="27"/>
                    <a:pt x="114" y="24"/>
                    <a:pt x="113" y="21"/>
                  </a:cubicBezTo>
                  <a:cubicBezTo>
                    <a:pt x="112" y="19"/>
                    <a:pt x="110" y="16"/>
                    <a:pt x="107" y="13"/>
                  </a:cubicBezTo>
                  <a:cubicBezTo>
                    <a:pt x="105" y="11"/>
                    <a:pt x="102" y="10"/>
                    <a:pt x="98" y="9"/>
                  </a:cubicBezTo>
                  <a:cubicBezTo>
                    <a:pt x="0" y="0"/>
                    <a:pt x="0" y="0"/>
                    <a:pt x="0" y="0"/>
                  </a:cubicBezTo>
                  <a:cubicBezTo>
                    <a:pt x="4" y="0"/>
                    <a:pt x="7" y="2"/>
                    <a:pt x="9" y="4"/>
                  </a:cubicBezTo>
                  <a:cubicBezTo>
                    <a:pt x="12" y="6"/>
                    <a:pt x="13" y="9"/>
                    <a:pt x="15" y="12"/>
                  </a:cubicBezTo>
                  <a:cubicBezTo>
                    <a:pt x="16" y="15"/>
                    <a:pt x="17" y="17"/>
                    <a:pt x="17" y="20"/>
                  </a:cubicBezTo>
                  <a:cubicBezTo>
                    <a:pt x="18" y="22"/>
                    <a:pt x="18" y="23"/>
                    <a:pt x="18" y="24"/>
                  </a:cubicBezTo>
                  <a:cubicBezTo>
                    <a:pt x="18" y="373"/>
                    <a:pt x="18" y="373"/>
                    <a:pt x="18" y="373"/>
                  </a:cubicBezTo>
                  <a:cubicBezTo>
                    <a:pt x="18" y="373"/>
                    <a:pt x="18" y="376"/>
                    <a:pt x="19" y="379"/>
                  </a:cubicBezTo>
                  <a:cubicBezTo>
                    <a:pt x="20" y="383"/>
                    <a:pt x="22" y="388"/>
                    <a:pt x="24" y="392"/>
                  </a:cubicBezTo>
                  <a:cubicBezTo>
                    <a:pt x="27" y="397"/>
                    <a:pt x="30" y="402"/>
                    <a:pt x="34" y="406"/>
                  </a:cubicBezTo>
                  <a:cubicBezTo>
                    <a:pt x="38" y="410"/>
                    <a:pt x="44" y="413"/>
                    <a:pt x="51" y="414"/>
                  </a:cubicBezTo>
                  <a:cubicBezTo>
                    <a:pt x="149" y="432"/>
                    <a:pt x="149" y="432"/>
                    <a:pt x="149" y="432"/>
                  </a:cubicBezTo>
                  <a:cubicBezTo>
                    <a:pt x="142" y="431"/>
                    <a:pt x="136" y="428"/>
                    <a:pt x="132" y="424"/>
                  </a:cubicBezTo>
                  <a:close/>
                </a:path>
              </a:pathLst>
            </a:custGeom>
            <a:solidFill>
              <a:srgbClr val="38779E"/>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4" name="Freeform 16"/>
            <p:cNvSpPr>
              <a:spLocks/>
            </p:cNvSpPr>
            <p:nvPr/>
          </p:nvSpPr>
          <p:spPr bwMode="gray">
            <a:xfrm>
              <a:off x="-1698626" y="4829176"/>
              <a:ext cx="573088" cy="1946275"/>
            </a:xfrm>
            <a:custGeom>
              <a:avLst/>
              <a:gdLst/>
              <a:ahLst/>
              <a:cxnLst>
                <a:cxn ang="0">
                  <a:pos x="134" y="506"/>
                </a:cxn>
                <a:cxn ang="0">
                  <a:pos x="123" y="486"/>
                </a:cxn>
                <a:cxn ang="0">
                  <a:pos x="117" y="468"/>
                </a:cxn>
                <a:cxn ang="0">
                  <a:pos x="115" y="459"/>
                </a:cxn>
                <a:cxn ang="0">
                  <a:pos x="115" y="60"/>
                </a:cxn>
                <a:cxn ang="0">
                  <a:pos x="115" y="53"/>
                </a:cxn>
                <a:cxn ang="0">
                  <a:pos x="113" y="41"/>
                </a:cxn>
                <a:cxn ang="0">
                  <a:pos x="108" y="28"/>
                </a:cxn>
                <a:cxn ang="0">
                  <a:pos x="96" y="20"/>
                </a:cxn>
                <a:cxn ang="0">
                  <a:pos x="0" y="0"/>
                </a:cxn>
                <a:cxn ang="0">
                  <a:pos x="12" y="8"/>
                </a:cxn>
                <a:cxn ang="0">
                  <a:pos x="18" y="21"/>
                </a:cxn>
                <a:cxn ang="0">
                  <a:pos x="19" y="33"/>
                </a:cxn>
                <a:cxn ang="0">
                  <a:pos x="19" y="39"/>
                </a:cxn>
                <a:cxn ang="0">
                  <a:pos x="20" y="430"/>
                </a:cxn>
                <a:cxn ang="0">
                  <a:pos x="22" y="439"/>
                </a:cxn>
                <a:cxn ang="0">
                  <a:pos x="28" y="457"/>
                </a:cxn>
                <a:cxn ang="0">
                  <a:pos x="39" y="476"/>
                </a:cxn>
                <a:cxn ang="0">
                  <a:pos x="58" y="489"/>
                </a:cxn>
                <a:cxn ang="0">
                  <a:pos x="153" y="519"/>
                </a:cxn>
                <a:cxn ang="0">
                  <a:pos x="134" y="506"/>
                </a:cxn>
              </a:cxnLst>
              <a:rect l="0" t="0" r="r" b="b"/>
              <a:pathLst>
                <a:path w="153" h="519">
                  <a:moveTo>
                    <a:pt x="134" y="506"/>
                  </a:moveTo>
                  <a:cubicBezTo>
                    <a:pt x="129" y="500"/>
                    <a:pt x="126" y="493"/>
                    <a:pt x="123" y="486"/>
                  </a:cubicBezTo>
                  <a:cubicBezTo>
                    <a:pt x="120" y="480"/>
                    <a:pt x="118" y="473"/>
                    <a:pt x="117" y="468"/>
                  </a:cubicBezTo>
                  <a:cubicBezTo>
                    <a:pt x="115" y="463"/>
                    <a:pt x="115" y="460"/>
                    <a:pt x="115" y="459"/>
                  </a:cubicBezTo>
                  <a:cubicBezTo>
                    <a:pt x="115" y="60"/>
                    <a:pt x="115" y="60"/>
                    <a:pt x="115" y="60"/>
                  </a:cubicBezTo>
                  <a:cubicBezTo>
                    <a:pt x="115" y="59"/>
                    <a:pt x="115" y="57"/>
                    <a:pt x="115" y="53"/>
                  </a:cubicBezTo>
                  <a:cubicBezTo>
                    <a:pt x="115" y="50"/>
                    <a:pt x="114" y="45"/>
                    <a:pt x="113" y="41"/>
                  </a:cubicBezTo>
                  <a:cubicBezTo>
                    <a:pt x="112" y="36"/>
                    <a:pt x="111" y="31"/>
                    <a:pt x="108" y="28"/>
                  </a:cubicBezTo>
                  <a:cubicBezTo>
                    <a:pt x="105" y="24"/>
                    <a:pt x="101" y="21"/>
                    <a:pt x="96" y="20"/>
                  </a:cubicBezTo>
                  <a:cubicBezTo>
                    <a:pt x="0" y="0"/>
                    <a:pt x="0" y="0"/>
                    <a:pt x="0" y="0"/>
                  </a:cubicBezTo>
                  <a:cubicBezTo>
                    <a:pt x="6" y="1"/>
                    <a:pt x="9" y="4"/>
                    <a:pt x="12" y="8"/>
                  </a:cubicBezTo>
                  <a:cubicBezTo>
                    <a:pt x="15" y="11"/>
                    <a:pt x="17" y="16"/>
                    <a:pt x="18" y="21"/>
                  </a:cubicBezTo>
                  <a:cubicBezTo>
                    <a:pt x="19" y="25"/>
                    <a:pt x="19" y="30"/>
                    <a:pt x="19" y="33"/>
                  </a:cubicBezTo>
                  <a:cubicBezTo>
                    <a:pt x="19" y="36"/>
                    <a:pt x="19" y="39"/>
                    <a:pt x="19" y="39"/>
                  </a:cubicBezTo>
                  <a:cubicBezTo>
                    <a:pt x="20" y="430"/>
                    <a:pt x="20" y="430"/>
                    <a:pt x="20" y="430"/>
                  </a:cubicBezTo>
                  <a:cubicBezTo>
                    <a:pt x="20" y="431"/>
                    <a:pt x="20" y="434"/>
                    <a:pt x="22" y="439"/>
                  </a:cubicBezTo>
                  <a:cubicBezTo>
                    <a:pt x="23" y="444"/>
                    <a:pt x="25" y="450"/>
                    <a:pt x="28" y="457"/>
                  </a:cubicBezTo>
                  <a:cubicBezTo>
                    <a:pt x="30" y="463"/>
                    <a:pt x="34" y="470"/>
                    <a:pt x="39" y="476"/>
                  </a:cubicBezTo>
                  <a:cubicBezTo>
                    <a:pt x="44" y="482"/>
                    <a:pt x="50" y="486"/>
                    <a:pt x="58" y="489"/>
                  </a:cubicBezTo>
                  <a:cubicBezTo>
                    <a:pt x="153" y="519"/>
                    <a:pt x="153" y="519"/>
                    <a:pt x="153" y="519"/>
                  </a:cubicBezTo>
                  <a:cubicBezTo>
                    <a:pt x="146" y="516"/>
                    <a:pt x="139" y="512"/>
                    <a:pt x="134" y="506"/>
                  </a:cubicBezTo>
                  <a:close/>
                </a:path>
              </a:pathLst>
            </a:custGeom>
            <a:solidFill>
              <a:srgbClr val="38779E"/>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5" name="Freeform 17"/>
            <p:cNvSpPr>
              <a:spLocks/>
            </p:cNvSpPr>
            <p:nvPr/>
          </p:nvSpPr>
          <p:spPr bwMode="gray">
            <a:xfrm>
              <a:off x="-1477963" y="2478088"/>
              <a:ext cx="803275" cy="38100"/>
            </a:xfrm>
            <a:custGeom>
              <a:avLst/>
              <a:gdLst/>
              <a:ahLst/>
              <a:cxnLst>
                <a:cxn ang="0">
                  <a:pos x="116" y="0"/>
                </a:cxn>
                <a:cxn ang="0">
                  <a:pos x="113" y="0"/>
                </a:cxn>
                <a:cxn ang="0">
                  <a:pos x="110" y="0"/>
                </a:cxn>
                <a:cxn ang="0">
                  <a:pos x="107" y="0"/>
                </a:cxn>
                <a:cxn ang="0">
                  <a:pos x="105" y="0"/>
                </a:cxn>
                <a:cxn ang="0">
                  <a:pos x="101" y="0"/>
                </a:cxn>
                <a:cxn ang="0">
                  <a:pos x="99" y="0"/>
                </a:cxn>
                <a:cxn ang="0">
                  <a:pos x="97" y="0"/>
                </a:cxn>
                <a:cxn ang="0">
                  <a:pos x="97" y="0"/>
                </a:cxn>
                <a:cxn ang="0">
                  <a:pos x="0" y="4"/>
                </a:cxn>
                <a:cxn ang="0">
                  <a:pos x="97" y="10"/>
                </a:cxn>
                <a:cxn ang="0">
                  <a:pos x="195" y="6"/>
                </a:cxn>
                <a:cxn ang="0">
                  <a:pos x="196" y="6"/>
                </a:cxn>
                <a:cxn ang="0">
                  <a:pos x="197" y="6"/>
                </a:cxn>
                <a:cxn ang="0">
                  <a:pos x="200" y="6"/>
                </a:cxn>
                <a:cxn ang="0">
                  <a:pos x="203" y="6"/>
                </a:cxn>
                <a:cxn ang="0">
                  <a:pos x="206" y="6"/>
                </a:cxn>
                <a:cxn ang="0">
                  <a:pos x="208" y="6"/>
                </a:cxn>
                <a:cxn ang="0">
                  <a:pos x="211" y="6"/>
                </a:cxn>
                <a:cxn ang="0">
                  <a:pos x="214" y="6"/>
                </a:cxn>
                <a:cxn ang="0">
                  <a:pos x="116" y="0"/>
                </a:cxn>
              </a:cxnLst>
              <a:rect l="0" t="0" r="r" b="b"/>
              <a:pathLst>
                <a:path w="214" h="10">
                  <a:moveTo>
                    <a:pt x="116" y="0"/>
                  </a:moveTo>
                  <a:cubicBezTo>
                    <a:pt x="115" y="0"/>
                    <a:pt x="114" y="0"/>
                    <a:pt x="113" y="0"/>
                  </a:cubicBezTo>
                  <a:cubicBezTo>
                    <a:pt x="112" y="0"/>
                    <a:pt x="111" y="0"/>
                    <a:pt x="110" y="0"/>
                  </a:cubicBezTo>
                  <a:cubicBezTo>
                    <a:pt x="109" y="0"/>
                    <a:pt x="108" y="0"/>
                    <a:pt x="107" y="0"/>
                  </a:cubicBezTo>
                  <a:cubicBezTo>
                    <a:pt x="106" y="0"/>
                    <a:pt x="106" y="0"/>
                    <a:pt x="105" y="0"/>
                  </a:cubicBezTo>
                  <a:cubicBezTo>
                    <a:pt x="104" y="0"/>
                    <a:pt x="102" y="0"/>
                    <a:pt x="101" y="0"/>
                  </a:cubicBezTo>
                  <a:cubicBezTo>
                    <a:pt x="100" y="0"/>
                    <a:pt x="100" y="0"/>
                    <a:pt x="99" y="0"/>
                  </a:cubicBezTo>
                  <a:cubicBezTo>
                    <a:pt x="98" y="0"/>
                    <a:pt x="98" y="0"/>
                    <a:pt x="97" y="0"/>
                  </a:cubicBezTo>
                  <a:cubicBezTo>
                    <a:pt x="97" y="0"/>
                    <a:pt x="97" y="0"/>
                    <a:pt x="97" y="0"/>
                  </a:cubicBezTo>
                  <a:cubicBezTo>
                    <a:pt x="0" y="4"/>
                    <a:pt x="0" y="4"/>
                    <a:pt x="0" y="4"/>
                  </a:cubicBezTo>
                  <a:cubicBezTo>
                    <a:pt x="97" y="10"/>
                    <a:pt x="97" y="10"/>
                    <a:pt x="97" y="10"/>
                  </a:cubicBezTo>
                  <a:cubicBezTo>
                    <a:pt x="195" y="6"/>
                    <a:pt x="195" y="6"/>
                    <a:pt x="195" y="6"/>
                  </a:cubicBezTo>
                  <a:cubicBezTo>
                    <a:pt x="195" y="6"/>
                    <a:pt x="195" y="6"/>
                    <a:pt x="196" y="6"/>
                  </a:cubicBezTo>
                  <a:cubicBezTo>
                    <a:pt x="196" y="6"/>
                    <a:pt x="197" y="6"/>
                    <a:pt x="197" y="6"/>
                  </a:cubicBezTo>
                  <a:cubicBezTo>
                    <a:pt x="198" y="6"/>
                    <a:pt x="199" y="6"/>
                    <a:pt x="200" y="6"/>
                  </a:cubicBezTo>
                  <a:cubicBezTo>
                    <a:pt x="201" y="6"/>
                    <a:pt x="202" y="6"/>
                    <a:pt x="203" y="6"/>
                  </a:cubicBezTo>
                  <a:cubicBezTo>
                    <a:pt x="204" y="6"/>
                    <a:pt x="205" y="6"/>
                    <a:pt x="206" y="6"/>
                  </a:cubicBezTo>
                  <a:cubicBezTo>
                    <a:pt x="207" y="6"/>
                    <a:pt x="207" y="6"/>
                    <a:pt x="208" y="6"/>
                  </a:cubicBezTo>
                  <a:cubicBezTo>
                    <a:pt x="209" y="6"/>
                    <a:pt x="210" y="6"/>
                    <a:pt x="211" y="6"/>
                  </a:cubicBezTo>
                  <a:cubicBezTo>
                    <a:pt x="212" y="6"/>
                    <a:pt x="213" y="6"/>
                    <a:pt x="214" y="6"/>
                  </a:cubicBezTo>
                  <a:lnTo>
                    <a:pt x="116" y="0"/>
                  </a:lnTo>
                  <a:close/>
                </a:path>
              </a:pathLst>
            </a:custGeom>
            <a:solidFill>
              <a:srgbClr val="3E9BC8"/>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6" name="Freeform 14"/>
            <p:cNvSpPr>
              <a:spLocks/>
            </p:cNvSpPr>
            <p:nvPr/>
          </p:nvSpPr>
          <p:spPr bwMode="gray">
            <a:xfrm>
              <a:off x="-2414588" y="1373188"/>
              <a:ext cx="2039938" cy="5500688"/>
            </a:xfrm>
            <a:custGeom>
              <a:avLst/>
              <a:gdLst/>
              <a:ahLst/>
              <a:cxnLst>
                <a:cxn ang="0">
                  <a:pos x="332" y="13"/>
                </a:cxn>
                <a:cxn ang="0">
                  <a:pos x="403" y="100"/>
                </a:cxn>
                <a:cxn ang="0">
                  <a:pos x="409" y="206"/>
                </a:cxn>
                <a:cxn ang="0">
                  <a:pos x="374" y="278"/>
                </a:cxn>
                <a:cxn ang="0">
                  <a:pos x="445" y="301"/>
                </a:cxn>
                <a:cxn ang="0">
                  <a:pos x="447" y="301"/>
                </a:cxn>
                <a:cxn ang="0">
                  <a:pos x="453" y="301"/>
                </a:cxn>
                <a:cxn ang="0">
                  <a:pos x="508" y="313"/>
                </a:cxn>
                <a:cxn ang="0">
                  <a:pos x="543" y="388"/>
                </a:cxn>
                <a:cxn ang="0">
                  <a:pos x="543" y="639"/>
                </a:cxn>
                <a:cxn ang="0">
                  <a:pos x="542" y="845"/>
                </a:cxn>
                <a:cxn ang="0">
                  <a:pos x="534" y="867"/>
                </a:cxn>
                <a:cxn ang="0">
                  <a:pos x="497" y="891"/>
                </a:cxn>
                <a:cxn ang="0">
                  <a:pos x="461" y="872"/>
                </a:cxn>
                <a:cxn ang="0">
                  <a:pos x="453" y="848"/>
                </a:cxn>
                <a:cxn ang="0">
                  <a:pos x="452" y="487"/>
                </a:cxn>
                <a:cxn ang="0">
                  <a:pos x="443" y="470"/>
                </a:cxn>
                <a:cxn ang="0">
                  <a:pos x="422" y="472"/>
                </a:cxn>
                <a:cxn ang="0">
                  <a:pos x="415" y="492"/>
                </a:cxn>
                <a:cxn ang="0">
                  <a:pos x="413" y="1370"/>
                </a:cxn>
                <a:cxn ang="0">
                  <a:pos x="404" y="1405"/>
                </a:cxn>
                <a:cxn ang="0">
                  <a:pos x="362" y="1442"/>
                </a:cxn>
                <a:cxn ang="0">
                  <a:pos x="317" y="1415"/>
                </a:cxn>
                <a:cxn ang="0">
                  <a:pos x="306" y="1381"/>
                </a:cxn>
                <a:cxn ang="0">
                  <a:pos x="306" y="974"/>
                </a:cxn>
                <a:cxn ang="0">
                  <a:pos x="296" y="946"/>
                </a:cxn>
                <a:cxn ang="0">
                  <a:pos x="263" y="949"/>
                </a:cxn>
                <a:cxn ang="0">
                  <a:pos x="253" y="979"/>
                </a:cxn>
                <a:cxn ang="0">
                  <a:pos x="253" y="1388"/>
                </a:cxn>
                <a:cxn ang="0">
                  <a:pos x="242" y="1426"/>
                </a:cxn>
                <a:cxn ang="0">
                  <a:pos x="196" y="1466"/>
                </a:cxn>
                <a:cxn ang="0">
                  <a:pos x="152" y="1440"/>
                </a:cxn>
                <a:cxn ang="0">
                  <a:pos x="142" y="1407"/>
                </a:cxn>
                <a:cxn ang="0">
                  <a:pos x="139" y="505"/>
                </a:cxn>
                <a:cxn ang="0">
                  <a:pos x="132" y="486"/>
                </a:cxn>
                <a:cxn ang="0">
                  <a:pos x="109" y="486"/>
                </a:cxn>
                <a:cxn ang="0">
                  <a:pos x="99" y="504"/>
                </a:cxn>
                <a:cxn ang="0">
                  <a:pos x="100" y="878"/>
                </a:cxn>
                <a:cxn ang="0">
                  <a:pos x="91" y="904"/>
                </a:cxn>
                <a:cxn ang="0">
                  <a:pos x="51" y="930"/>
                </a:cxn>
                <a:cxn ang="0">
                  <a:pos x="11" y="913"/>
                </a:cxn>
                <a:cxn ang="0">
                  <a:pos x="2" y="890"/>
                </a:cxn>
                <a:cxn ang="0">
                  <a:pos x="1" y="673"/>
                </a:cxn>
                <a:cxn ang="0">
                  <a:pos x="0" y="409"/>
                </a:cxn>
                <a:cxn ang="0">
                  <a:pos x="39" y="328"/>
                </a:cxn>
                <a:cxn ang="0">
                  <a:pos x="98" y="311"/>
                </a:cxn>
                <a:cxn ang="0">
                  <a:pos x="104" y="311"/>
                </a:cxn>
                <a:cxn ang="0">
                  <a:pos x="107" y="311"/>
                </a:cxn>
                <a:cxn ang="0">
                  <a:pos x="182" y="284"/>
                </a:cxn>
                <a:cxn ang="0">
                  <a:pos x="145" y="211"/>
                </a:cxn>
                <a:cxn ang="0">
                  <a:pos x="151" y="102"/>
                </a:cxn>
                <a:cxn ang="0">
                  <a:pos x="225" y="13"/>
                </a:cxn>
              </a:cxnLst>
              <a:rect l="0" t="0" r="r" b="b"/>
              <a:pathLst>
                <a:path w="544" h="1467">
                  <a:moveTo>
                    <a:pt x="279" y="0"/>
                  </a:moveTo>
                  <a:cubicBezTo>
                    <a:pt x="297" y="0"/>
                    <a:pt x="315" y="5"/>
                    <a:pt x="332" y="13"/>
                  </a:cubicBezTo>
                  <a:cubicBezTo>
                    <a:pt x="348" y="21"/>
                    <a:pt x="362" y="33"/>
                    <a:pt x="374" y="48"/>
                  </a:cubicBezTo>
                  <a:cubicBezTo>
                    <a:pt x="387" y="63"/>
                    <a:pt x="396" y="80"/>
                    <a:pt x="403" y="100"/>
                  </a:cubicBezTo>
                  <a:cubicBezTo>
                    <a:pt x="410" y="119"/>
                    <a:pt x="413" y="140"/>
                    <a:pt x="413" y="163"/>
                  </a:cubicBezTo>
                  <a:cubicBezTo>
                    <a:pt x="413" y="178"/>
                    <a:pt x="412" y="192"/>
                    <a:pt x="409" y="206"/>
                  </a:cubicBezTo>
                  <a:cubicBezTo>
                    <a:pt x="405" y="220"/>
                    <a:pt x="401" y="233"/>
                    <a:pt x="395" y="245"/>
                  </a:cubicBezTo>
                  <a:cubicBezTo>
                    <a:pt x="389" y="257"/>
                    <a:pt x="382" y="268"/>
                    <a:pt x="374" y="278"/>
                  </a:cubicBezTo>
                  <a:cubicBezTo>
                    <a:pt x="366" y="288"/>
                    <a:pt x="357" y="297"/>
                    <a:pt x="347" y="305"/>
                  </a:cubicBezTo>
                  <a:cubicBezTo>
                    <a:pt x="445" y="301"/>
                    <a:pt x="445" y="301"/>
                    <a:pt x="445" y="301"/>
                  </a:cubicBezTo>
                  <a:cubicBezTo>
                    <a:pt x="445" y="301"/>
                    <a:pt x="445" y="301"/>
                    <a:pt x="446" y="301"/>
                  </a:cubicBezTo>
                  <a:cubicBezTo>
                    <a:pt x="446" y="301"/>
                    <a:pt x="447" y="301"/>
                    <a:pt x="447" y="301"/>
                  </a:cubicBezTo>
                  <a:cubicBezTo>
                    <a:pt x="448" y="301"/>
                    <a:pt x="449" y="301"/>
                    <a:pt x="450" y="301"/>
                  </a:cubicBezTo>
                  <a:cubicBezTo>
                    <a:pt x="451" y="301"/>
                    <a:pt x="452" y="301"/>
                    <a:pt x="453" y="301"/>
                  </a:cubicBezTo>
                  <a:cubicBezTo>
                    <a:pt x="459" y="300"/>
                    <a:pt x="468" y="301"/>
                    <a:pt x="478" y="302"/>
                  </a:cubicBezTo>
                  <a:cubicBezTo>
                    <a:pt x="487" y="304"/>
                    <a:pt x="498" y="307"/>
                    <a:pt x="508" y="313"/>
                  </a:cubicBezTo>
                  <a:cubicBezTo>
                    <a:pt x="517" y="319"/>
                    <a:pt x="526" y="327"/>
                    <a:pt x="533" y="339"/>
                  </a:cubicBezTo>
                  <a:cubicBezTo>
                    <a:pt x="539" y="351"/>
                    <a:pt x="544" y="367"/>
                    <a:pt x="543" y="388"/>
                  </a:cubicBezTo>
                  <a:cubicBezTo>
                    <a:pt x="543" y="407"/>
                    <a:pt x="543" y="444"/>
                    <a:pt x="543" y="489"/>
                  </a:cubicBezTo>
                  <a:cubicBezTo>
                    <a:pt x="543" y="535"/>
                    <a:pt x="543" y="588"/>
                    <a:pt x="543" y="639"/>
                  </a:cubicBezTo>
                  <a:cubicBezTo>
                    <a:pt x="542" y="690"/>
                    <a:pt x="542" y="739"/>
                    <a:pt x="542" y="777"/>
                  </a:cubicBezTo>
                  <a:cubicBezTo>
                    <a:pt x="542" y="814"/>
                    <a:pt x="542" y="840"/>
                    <a:pt x="542" y="845"/>
                  </a:cubicBezTo>
                  <a:cubicBezTo>
                    <a:pt x="542" y="845"/>
                    <a:pt x="541" y="848"/>
                    <a:pt x="540" y="852"/>
                  </a:cubicBezTo>
                  <a:cubicBezTo>
                    <a:pt x="539" y="856"/>
                    <a:pt x="537" y="862"/>
                    <a:pt x="534" y="867"/>
                  </a:cubicBezTo>
                  <a:cubicBezTo>
                    <a:pt x="530" y="873"/>
                    <a:pt x="526" y="878"/>
                    <a:pt x="520" y="882"/>
                  </a:cubicBezTo>
                  <a:cubicBezTo>
                    <a:pt x="514" y="887"/>
                    <a:pt x="507" y="890"/>
                    <a:pt x="497" y="891"/>
                  </a:cubicBezTo>
                  <a:cubicBezTo>
                    <a:pt x="488" y="892"/>
                    <a:pt x="480" y="889"/>
                    <a:pt x="474" y="886"/>
                  </a:cubicBezTo>
                  <a:cubicBezTo>
                    <a:pt x="468" y="882"/>
                    <a:pt x="464" y="877"/>
                    <a:pt x="461" y="872"/>
                  </a:cubicBezTo>
                  <a:cubicBezTo>
                    <a:pt x="458" y="866"/>
                    <a:pt x="456" y="861"/>
                    <a:pt x="454" y="856"/>
                  </a:cubicBezTo>
                  <a:cubicBezTo>
                    <a:pt x="453" y="852"/>
                    <a:pt x="453" y="849"/>
                    <a:pt x="453" y="848"/>
                  </a:cubicBezTo>
                  <a:cubicBezTo>
                    <a:pt x="453" y="492"/>
                    <a:pt x="453" y="492"/>
                    <a:pt x="453" y="492"/>
                  </a:cubicBezTo>
                  <a:cubicBezTo>
                    <a:pt x="453" y="491"/>
                    <a:pt x="453" y="489"/>
                    <a:pt x="452" y="487"/>
                  </a:cubicBezTo>
                  <a:cubicBezTo>
                    <a:pt x="452" y="485"/>
                    <a:pt x="451" y="482"/>
                    <a:pt x="449" y="479"/>
                  </a:cubicBezTo>
                  <a:cubicBezTo>
                    <a:pt x="448" y="476"/>
                    <a:pt x="446" y="473"/>
                    <a:pt x="443" y="470"/>
                  </a:cubicBezTo>
                  <a:cubicBezTo>
                    <a:pt x="440" y="468"/>
                    <a:pt x="437" y="467"/>
                    <a:pt x="432" y="467"/>
                  </a:cubicBezTo>
                  <a:cubicBezTo>
                    <a:pt x="428" y="467"/>
                    <a:pt x="425" y="469"/>
                    <a:pt x="422" y="472"/>
                  </a:cubicBezTo>
                  <a:cubicBezTo>
                    <a:pt x="420" y="475"/>
                    <a:pt x="418" y="478"/>
                    <a:pt x="417" y="482"/>
                  </a:cubicBezTo>
                  <a:cubicBezTo>
                    <a:pt x="416" y="486"/>
                    <a:pt x="415" y="489"/>
                    <a:pt x="415" y="492"/>
                  </a:cubicBezTo>
                  <a:cubicBezTo>
                    <a:pt x="415" y="495"/>
                    <a:pt x="415" y="497"/>
                    <a:pt x="415" y="497"/>
                  </a:cubicBezTo>
                  <a:cubicBezTo>
                    <a:pt x="413" y="1370"/>
                    <a:pt x="413" y="1370"/>
                    <a:pt x="413" y="1370"/>
                  </a:cubicBezTo>
                  <a:cubicBezTo>
                    <a:pt x="413" y="1371"/>
                    <a:pt x="413" y="1375"/>
                    <a:pt x="412" y="1382"/>
                  </a:cubicBezTo>
                  <a:cubicBezTo>
                    <a:pt x="410" y="1388"/>
                    <a:pt x="408" y="1396"/>
                    <a:pt x="404" y="1405"/>
                  </a:cubicBezTo>
                  <a:cubicBezTo>
                    <a:pt x="401" y="1413"/>
                    <a:pt x="396" y="1422"/>
                    <a:pt x="389" y="1429"/>
                  </a:cubicBezTo>
                  <a:cubicBezTo>
                    <a:pt x="382" y="1435"/>
                    <a:pt x="373" y="1440"/>
                    <a:pt x="362" y="1442"/>
                  </a:cubicBezTo>
                  <a:cubicBezTo>
                    <a:pt x="350" y="1444"/>
                    <a:pt x="341" y="1441"/>
                    <a:pt x="334" y="1436"/>
                  </a:cubicBezTo>
                  <a:cubicBezTo>
                    <a:pt x="327" y="1431"/>
                    <a:pt x="321" y="1423"/>
                    <a:pt x="317" y="1415"/>
                  </a:cubicBezTo>
                  <a:cubicBezTo>
                    <a:pt x="313" y="1407"/>
                    <a:pt x="310" y="1399"/>
                    <a:pt x="308" y="1393"/>
                  </a:cubicBezTo>
                  <a:cubicBezTo>
                    <a:pt x="307" y="1386"/>
                    <a:pt x="306" y="1382"/>
                    <a:pt x="306" y="1381"/>
                  </a:cubicBezTo>
                  <a:cubicBezTo>
                    <a:pt x="306" y="982"/>
                    <a:pt x="306" y="982"/>
                    <a:pt x="306" y="982"/>
                  </a:cubicBezTo>
                  <a:cubicBezTo>
                    <a:pt x="306" y="981"/>
                    <a:pt x="306" y="978"/>
                    <a:pt x="306" y="974"/>
                  </a:cubicBezTo>
                  <a:cubicBezTo>
                    <a:pt x="306" y="970"/>
                    <a:pt x="305" y="965"/>
                    <a:pt x="304" y="960"/>
                  </a:cubicBezTo>
                  <a:cubicBezTo>
                    <a:pt x="302" y="955"/>
                    <a:pt x="300" y="950"/>
                    <a:pt x="296" y="946"/>
                  </a:cubicBezTo>
                  <a:cubicBezTo>
                    <a:pt x="292" y="943"/>
                    <a:pt x="287" y="941"/>
                    <a:pt x="279" y="941"/>
                  </a:cubicBezTo>
                  <a:cubicBezTo>
                    <a:pt x="272" y="942"/>
                    <a:pt x="267" y="945"/>
                    <a:pt x="263" y="949"/>
                  </a:cubicBezTo>
                  <a:cubicBezTo>
                    <a:pt x="259" y="954"/>
                    <a:pt x="256" y="959"/>
                    <a:pt x="255" y="964"/>
                  </a:cubicBezTo>
                  <a:cubicBezTo>
                    <a:pt x="253" y="970"/>
                    <a:pt x="253" y="975"/>
                    <a:pt x="253" y="979"/>
                  </a:cubicBezTo>
                  <a:cubicBezTo>
                    <a:pt x="253" y="984"/>
                    <a:pt x="253" y="986"/>
                    <a:pt x="253" y="987"/>
                  </a:cubicBezTo>
                  <a:cubicBezTo>
                    <a:pt x="253" y="1388"/>
                    <a:pt x="253" y="1388"/>
                    <a:pt x="253" y="1388"/>
                  </a:cubicBezTo>
                  <a:cubicBezTo>
                    <a:pt x="253" y="1389"/>
                    <a:pt x="253" y="1394"/>
                    <a:pt x="251" y="1401"/>
                  </a:cubicBezTo>
                  <a:cubicBezTo>
                    <a:pt x="249" y="1408"/>
                    <a:pt x="246" y="1417"/>
                    <a:pt x="242" y="1426"/>
                  </a:cubicBezTo>
                  <a:cubicBezTo>
                    <a:pt x="238" y="1435"/>
                    <a:pt x="232" y="1444"/>
                    <a:pt x="225" y="1451"/>
                  </a:cubicBezTo>
                  <a:cubicBezTo>
                    <a:pt x="217" y="1458"/>
                    <a:pt x="208" y="1464"/>
                    <a:pt x="196" y="1466"/>
                  </a:cubicBezTo>
                  <a:cubicBezTo>
                    <a:pt x="185" y="1467"/>
                    <a:pt x="176" y="1465"/>
                    <a:pt x="168" y="1460"/>
                  </a:cubicBezTo>
                  <a:cubicBezTo>
                    <a:pt x="161" y="1455"/>
                    <a:pt x="156" y="1448"/>
                    <a:pt x="152" y="1440"/>
                  </a:cubicBezTo>
                  <a:cubicBezTo>
                    <a:pt x="148" y="1432"/>
                    <a:pt x="146" y="1425"/>
                    <a:pt x="144" y="1418"/>
                  </a:cubicBezTo>
                  <a:cubicBezTo>
                    <a:pt x="143" y="1412"/>
                    <a:pt x="142" y="1408"/>
                    <a:pt x="142" y="1407"/>
                  </a:cubicBezTo>
                  <a:cubicBezTo>
                    <a:pt x="140" y="511"/>
                    <a:pt x="140" y="511"/>
                    <a:pt x="140" y="511"/>
                  </a:cubicBezTo>
                  <a:cubicBezTo>
                    <a:pt x="139" y="510"/>
                    <a:pt x="139" y="508"/>
                    <a:pt x="139" y="505"/>
                  </a:cubicBezTo>
                  <a:cubicBezTo>
                    <a:pt x="139" y="503"/>
                    <a:pt x="138" y="499"/>
                    <a:pt x="137" y="495"/>
                  </a:cubicBezTo>
                  <a:cubicBezTo>
                    <a:pt x="136" y="492"/>
                    <a:pt x="134" y="488"/>
                    <a:pt x="132" y="486"/>
                  </a:cubicBezTo>
                  <a:cubicBezTo>
                    <a:pt x="129" y="483"/>
                    <a:pt x="125" y="481"/>
                    <a:pt x="121" y="481"/>
                  </a:cubicBezTo>
                  <a:cubicBezTo>
                    <a:pt x="116" y="482"/>
                    <a:pt x="112" y="483"/>
                    <a:pt x="109" y="486"/>
                  </a:cubicBezTo>
                  <a:cubicBezTo>
                    <a:pt x="106" y="488"/>
                    <a:pt x="104" y="492"/>
                    <a:pt x="103" y="495"/>
                  </a:cubicBezTo>
                  <a:cubicBezTo>
                    <a:pt x="101" y="498"/>
                    <a:pt x="100" y="502"/>
                    <a:pt x="99" y="504"/>
                  </a:cubicBezTo>
                  <a:cubicBezTo>
                    <a:pt x="99" y="507"/>
                    <a:pt x="99" y="508"/>
                    <a:pt x="98" y="509"/>
                  </a:cubicBezTo>
                  <a:cubicBezTo>
                    <a:pt x="100" y="878"/>
                    <a:pt x="100" y="878"/>
                    <a:pt x="100" y="878"/>
                  </a:cubicBezTo>
                  <a:cubicBezTo>
                    <a:pt x="100" y="879"/>
                    <a:pt x="99" y="882"/>
                    <a:pt x="98" y="887"/>
                  </a:cubicBezTo>
                  <a:cubicBezTo>
                    <a:pt x="97" y="892"/>
                    <a:pt x="94" y="898"/>
                    <a:pt x="91" y="904"/>
                  </a:cubicBezTo>
                  <a:cubicBezTo>
                    <a:pt x="88" y="910"/>
                    <a:pt x="83" y="916"/>
                    <a:pt x="76" y="921"/>
                  </a:cubicBezTo>
                  <a:cubicBezTo>
                    <a:pt x="70" y="926"/>
                    <a:pt x="62" y="929"/>
                    <a:pt x="51" y="930"/>
                  </a:cubicBezTo>
                  <a:cubicBezTo>
                    <a:pt x="41" y="931"/>
                    <a:pt x="33" y="929"/>
                    <a:pt x="26" y="926"/>
                  </a:cubicBezTo>
                  <a:cubicBezTo>
                    <a:pt x="20" y="923"/>
                    <a:pt x="15" y="918"/>
                    <a:pt x="11" y="913"/>
                  </a:cubicBezTo>
                  <a:cubicBezTo>
                    <a:pt x="8" y="907"/>
                    <a:pt x="6" y="902"/>
                    <a:pt x="4" y="898"/>
                  </a:cubicBezTo>
                  <a:cubicBezTo>
                    <a:pt x="3" y="894"/>
                    <a:pt x="2" y="891"/>
                    <a:pt x="2" y="890"/>
                  </a:cubicBezTo>
                  <a:cubicBezTo>
                    <a:pt x="2" y="885"/>
                    <a:pt x="2" y="858"/>
                    <a:pt x="2" y="819"/>
                  </a:cubicBezTo>
                  <a:cubicBezTo>
                    <a:pt x="2" y="779"/>
                    <a:pt x="1" y="727"/>
                    <a:pt x="1" y="673"/>
                  </a:cubicBezTo>
                  <a:cubicBezTo>
                    <a:pt x="1" y="619"/>
                    <a:pt x="1" y="564"/>
                    <a:pt x="0" y="516"/>
                  </a:cubicBezTo>
                  <a:cubicBezTo>
                    <a:pt x="0" y="468"/>
                    <a:pt x="0" y="429"/>
                    <a:pt x="0" y="409"/>
                  </a:cubicBezTo>
                  <a:cubicBezTo>
                    <a:pt x="0" y="387"/>
                    <a:pt x="4" y="370"/>
                    <a:pt x="11" y="357"/>
                  </a:cubicBezTo>
                  <a:cubicBezTo>
                    <a:pt x="19" y="344"/>
                    <a:pt x="28" y="334"/>
                    <a:pt x="39" y="328"/>
                  </a:cubicBezTo>
                  <a:cubicBezTo>
                    <a:pt x="50" y="321"/>
                    <a:pt x="61" y="317"/>
                    <a:pt x="72" y="314"/>
                  </a:cubicBezTo>
                  <a:cubicBezTo>
                    <a:pt x="82" y="312"/>
                    <a:pt x="92" y="311"/>
                    <a:pt x="98" y="311"/>
                  </a:cubicBezTo>
                  <a:cubicBezTo>
                    <a:pt x="99" y="311"/>
                    <a:pt x="101" y="311"/>
                    <a:pt x="102" y="311"/>
                  </a:cubicBezTo>
                  <a:cubicBezTo>
                    <a:pt x="103" y="311"/>
                    <a:pt x="104" y="311"/>
                    <a:pt x="104" y="311"/>
                  </a:cubicBezTo>
                  <a:cubicBezTo>
                    <a:pt x="105" y="311"/>
                    <a:pt x="106" y="311"/>
                    <a:pt x="106" y="311"/>
                  </a:cubicBezTo>
                  <a:cubicBezTo>
                    <a:pt x="107" y="311"/>
                    <a:pt x="107" y="311"/>
                    <a:pt x="107" y="311"/>
                  </a:cubicBezTo>
                  <a:cubicBezTo>
                    <a:pt x="210" y="309"/>
                    <a:pt x="210" y="309"/>
                    <a:pt x="210" y="309"/>
                  </a:cubicBezTo>
                  <a:cubicBezTo>
                    <a:pt x="200" y="302"/>
                    <a:pt x="190" y="293"/>
                    <a:pt x="182" y="284"/>
                  </a:cubicBezTo>
                  <a:cubicBezTo>
                    <a:pt x="173" y="274"/>
                    <a:pt x="166" y="263"/>
                    <a:pt x="160" y="251"/>
                  </a:cubicBezTo>
                  <a:cubicBezTo>
                    <a:pt x="154" y="238"/>
                    <a:pt x="149" y="225"/>
                    <a:pt x="145" y="211"/>
                  </a:cubicBezTo>
                  <a:cubicBezTo>
                    <a:pt x="142" y="197"/>
                    <a:pt x="140" y="182"/>
                    <a:pt x="140" y="167"/>
                  </a:cubicBezTo>
                  <a:cubicBezTo>
                    <a:pt x="140" y="144"/>
                    <a:pt x="144" y="122"/>
                    <a:pt x="151" y="102"/>
                  </a:cubicBezTo>
                  <a:cubicBezTo>
                    <a:pt x="158" y="82"/>
                    <a:pt x="168" y="64"/>
                    <a:pt x="181" y="49"/>
                  </a:cubicBezTo>
                  <a:cubicBezTo>
                    <a:pt x="193" y="34"/>
                    <a:pt x="208" y="21"/>
                    <a:pt x="225" y="13"/>
                  </a:cubicBezTo>
                  <a:cubicBezTo>
                    <a:pt x="241" y="5"/>
                    <a:pt x="260" y="0"/>
                    <a:pt x="279" y="0"/>
                  </a:cubicBezTo>
                  <a:close/>
                </a:path>
              </a:pathLst>
            </a:custGeom>
            <a:solidFill>
              <a:srgbClr val="3E9BC8"/>
            </a:solidFill>
            <a:ln w="9525">
              <a:solidFill>
                <a:srgbClr val="3E9BC8"/>
              </a:solid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27" name="Gruppieren 126"/>
          <p:cNvGrpSpPr/>
          <p:nvPr/>
        </p:nvGrpSpPr>
        <p:grpSpPr bwMode="gray">
          <a:xfrm>
            <a:off x="2433812" y="3981450"/>
            <a:ext cx="224784" cy="517526"/>
            <a:chOff x="-2763838" y="1373188"/>
            <a:chExt cx="2389188" cy="5500688"/>
          </a:xfrm>
        </p:grpSpPr>
        <p:sp>
          <p:nvSpPr>
            <p:cNvPr id="128" name="Freeform 8"/>
            <p:cNvSpPr>
              <a:spLocks/>
            </p:cNvSpPr>
            <p:nvPr/>
          </p:nvSpPr>
          <p:spPr bwMode="gray">
            <a:xfrm>
              <a:off x="-1150938" y="3089276"/>
              <a:ext cx="558800" cy="1620838"/>
            </a:xfrm>
            <a:custGeom>
              <a:avLst/>
              <a:gdLst/>
              <a:ahLst/>
              <a:cxnLst>
                <a:cxn ang="0">
                  <a:pos x="132" y="424"/>
                </a:cxn>
                <a:cxn ang="0">
                  <a:pos x="122" y="410"/>
                </a:cxn>
                <a:cxn ang="0">
                  <a:pos x="117" y="397"/>
                </a:cxn>
                <a:cxn ang="0">
                  <a:pos x="116" y="390"/>
                </a:cxn>
                <a:cxn ang="0">
                  <a:pos x="116" y="34"/>
                </a:cxn>
                <a:cxn ang="0">
                  <a:pos x="115" y="29"/>
                </a:cxn>
                <a:cxn ang="0">
                  <a:pos x="113" y="21"/>
                </a:cxn>
                <a:cxn ang="0">
                  <a:pos x="107" y="13"/>
                </a:cxn>
                <a:cxn ang="0">
                  <a:pos x="98" y="9"/>
                </a:cxn>
                <a:cxn ang="0">
                  <a:pos x="0" y="0"/>
                </a:cxn>
                <a:cxn ang="0">
                  <a:pos x="9" y="4"/>
                </a:cxn>
                <a:cxn ang="0">
                  <a:pos x="15" y="12"/>
                </a:cxn>
                <a:cxn ang="0">
                  <a:pos x="17" y="20"/>
                </a:cxn>
                <a:cxn ang="0">
                  <a:pos x="18" y="24"/>
                </a:cxn>
                <a:cxn ang="0">
                  <a:pos x="18" y="373"/>
                </a:cxn>
                <a:cxn ang="0">
                  <a:pos x="19" y="379"/>
                </a:cxn>
                <a:cxn ang="0">
                  <a:pos x="24" y="392"/>
                </a:cxn>
                <a:cxn ang="0">
                  <a:pos x="34" y="406"/>
                </a:cxn>
                <a:cxn ang="0">
                  <a:pos x="51" y="414"/>
                </a:cxn>
                <a:cxn ang="0">
                  <a:pos x="149" y="432"/>
                </a:cxn>
                <a:cxn ang="0">
                  <a:pos x="132" y="424"/>
                </a:cxn>
              </a:cxnLst>
              <a:rect l="0" t="0" r="r" b="b"/>
              <a:pathLst>
                <a:path w="149" h="432">
                  <a:moveTo>
                    <a:pt x="132" y="424"/>
                  </a:moveTo>
                  <a:cubicBezTo>
                    <a:pt x="128" y="420"/>
                    <a:pt x="124" y="415"/>
                    <a:pt x="122" y="410"/>
                  </a:cubicBezTo>
                  <a:cubicBezTo>
                    <a:pt x="119" y="405"/>
                    <a:pt x="118" y="401"/>
                    <a:pt x="117" y="397"/>
                  </a:cubicBezTo>
                  <a:cubicBezTo>
                    <a:pt x="116" y="393"/>
                    <a:pt x="116" y="391"/>
                    <a:pt x="116" y="390"/>
                  </a:cubicBezTo>
                  <a:cubicBezTo>
                    <a:pt x="116" y="34"/>
                    <a:pt x="116" y="34"/>
                    <a:pt x="116" y="34"/>
                  </a:cubicBezTo>
                  <a:cubicBezTo>
                    <a:pt x="116" y="33"/>
                    <a:pt x="116" y="32"/>
                    <a:pt x="115" y="29"/>
                  </a:cubicBezTo>
                  <a:cubicBezTo>
                    <a:pt x="115" y="27"/>
                    <a:pt x="114" y="24"/>
                    <a:pt x="113" y="21"/>
                  </a:cubicBezTo>
                  <a:cubicBezTo>
                    <a:pt x="112" y="19"/>
                    <a:pt x="110" y="16"/>
                    <a:pt x="107" y="13"/>
                  </a:cubicBezTo>
                  <a:cubicBezTo>
                    <a:pt x="105" y="11"/>
                    <a:pt x="102" y="10"/>
                    <a:pt x="98" y="9"/>
                  </a:cubicBezTo>
                  <a:cubicBezTo>
                    <a:pt x="0" y="0"/>
                    <a:pt x="0" y="0"/>
                    <a:pt x="0" y="0"/>
                  </a:cubicBezTo>
                  <a:cubicBezTo>
                    <a:pt x="4" y="0"/>
                    <a:pt x="7" y="2"/>
                    <a:pt x="9" y="4"/>
                  </a:cubicBezTo>
                  <a:cubicBezTo>
                    <a:pt x="12" y="6"/>
                    <a:pt x="13" y="9"/>
                    <a:pt x="15" y="12"/>
                  </a:cubicBezTo>
                  <a:cubicBezTo>
                    <a:pt x="16" y="15"/>
                    <a:pt x="17" y="17"/>
                    <a:pt x="17" y="20"/>
                  </a:cubicBezTo>
                  <a:cubicBezTo>
                    <a:pt x="18" y="22"/>
                    <a:pt x="18" y="23"/>
                    <a:pt x="18" y="24"/>
                  </a:cubicBezTo>
                  <a:cubicBezTo>
                    <a:pt x="18" y="373"/>
                    <a:pt x="18" y="373"/>
                    <a:pt x="18" y="373"/>
                  </a:cubicBezTo>
                  <a:cubicBezTo>
                    <a:pt x="18" y="373"/>
                    <a:pt x="18" y="376"/>
                    <a:pt x="19" y="379"/>
                  </a:cubicBezTo>
                  <a:cubicBezTo>
                    <a:pt x="20" y="383"/>
                    <a:pt x="22" y="388"/>
                    <a:pt x="24" y="392"/>
                  </a:cubicBezTo>
                  <a:cubicBezTo>
                    <a:pt x="27" y="397"/>
                    <a:pt x="30" y="402"/>
                    <a:pt x="34" y="406"/>
                  </a:cubicBezTo>
                  <a:cubicBezTo>
                    <a:pt x="38" y="410"/>
                    <a:pt x="44" y="413"/>
                    <a:pt x="51" y="414"/>
                  </a:cubicBezTo>
                  <a:cubicBezTo>
                    <a:pt x="149" y="432"/>
                    <a:pt x="149" y="432"/>
                    <a:pt x="149" y="432"/>
                  </a:cubicBezTo>
                  <a:cubicBezTo>
                    <a:pt x="142" y="431"/>
                    <a:pt x="136" y="428"/>
                    <a:pt x="132" y="424"/>
                  </a:cubicBezTo>
                  <a:close/>
                </a:path>
              </a:pathLst>
            </a:custGeom>
            <a:solidFill>
              <a:srgbClr val="2F6585"/>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9" name="Freeform 9"/>
            <p:cNvSpPr>
              <a:spLocks/>
            </p:cNvSpPr>
            <p:nvPr/>
          </p:nvSpPr>
          <p:spPr bwMode="gray">
            <a:xfrm>
              <a:off x="-1698626" y="4829176"/>
              <a:ext cx="573088" cy="1946275"/>
            </a:xfrm>
            <a:custGeom>
              <a:avLst/>
              <a:gdLst/>
              <a:ahLst/>
              <a:cxnLst>
                <a:cxn ang="0">
                  <a:pos x="134" y="506"/>
                </a:cxn>
                <a:cxn ang="0">
                  <a:pos x="123" y="486"/>
                </a:cxn>
                <a:cxn ang="0">
                  <a:pos x="117" y="468"/>
                </a:cxn>
                <a:cxn ang="0">
                  <a:pos x="115" y="459"/>
                </a:cxn>
                <a:cxn ang="0">
                  <a:pos x="115" y="60"/>
                </a:cxn>
                <a:cxn ang="0">
                  <a:pos x="115" y="53"/>
                </a:cxn>
                <a:cxn ang="0">
                  <a:pos x="113" y="41"/>
                </a:cxn>
                <a:cxn ang="0">
                  <a:pos x="108" y="28"/>
                </a:cxn>
                <a:cxn ang="0">
                  <a:pos x="96" y="20"/>
                </a:cxn>
                <a:cxn ang="0">
                  <a:pos x="0" y="0"/>
                </a:cxn>
                <a:cxn ang="0">
                  <a:pos x="12" y="8"/>
                </a:cxn>
                <a:cxn ang="0">
                  <a:pos x="18" y="21"/>
                </a:cxn>
                <a:cxn ang="0">
                  <a:pos x="19" y="33"/>
                </a:cxn>
                <a:cxn ang="0">
                  <a:pos x="19" y="39"/>
                </a:cxn>
                <a:cxn ang="0">
                  <a:pos x="20" y="430"/>
                </a:cxn>
                <a:cxn ang="0">
                  <a:pos x="22" y="439"/>
                </a:cxn>
                <a:cxn ang="0">
                  <a:pos x="28" y="457"/>
                </a:cxn>
                <a:cxn ang="0">
                  <a:pos x="39" y="476"/>
                </a:cxn>
                <a:cxn ang="0">
                  <a:pos x="58" y="489"/>
                </a:cxn>
                <a:cxn ang="0">
                  <a:pos x="153" y="519"/>
                </a:cxn>
                <a:cxn ang="0">
                  <a:pos x="134" y="506"/>
                </a:cxn>
              </a:cxnLst>
              <a:rect l="0" t="0" r="r" b="b"/>
              <a:pathLst>
                <a:path w="153" h="519">
                  <a:moveTo>
                    <a:pt x="134" y="506"/>
                  </a:moveTo>
                  <a:cubicBezTo>
                    <a:pt x="129" y="500"/>
                    <a:pt x="126" y="493"/>
                    <a:pt x="123" y="486"/>
                  </a:cubicBezTo>
                  <a:cubicBezTo>
                    <a:pt x="120" y="480"/>
                    <a:pt x="118" y="473"/>
                    <a:pt x="117" y="468"/>
                  </a:cubicBezTo>
                  <a:cubicBezTo>
                    <a:pt x="115" y="463"/>
                    <a:pt x="115" y="460"/>
                    <a:pt x="115" y="459"/>
                  </a:cubicBezTo>
                  <a:cubicBezTo>
                    <a:pt x="115" y="60"/>
                    <a:pt x="115" y="60"/>
                    <a:pt x="115" y="60"/>
                  </a:cubicBezTo>
                  <a:cubicBezTo>
                    <a:pt x="115" y="59"/>
                    <a:pt x="115" y="57"/>
                    <a:pt x="115" y="53"/>
                  </a:cubicBezTo>
                  <a:cubicBezTo>
                    <a:pt x="115" y="50"/>
                    <a:pt x="114" y="45"/>
                    <a:pt x="113" y="41"/>
                  </a:cubicBezTo>
                  <a:cubicBezTo>
                    <a:pt x="112" y="36"/>
                    <a:pt x="111" y="31"/>
                    <a:pt x="108" y="28"/>
                  </a:cubicBezTo>
                  <a:cubicBezTo>
                    <a:pt x="105" y="24"/>
                    <a:pt x="101" y="21"/>
                    <a:pt x="96" y="20"/>
                  </a:cubicBezTo>
                  <a:cubicBezTo>
                    <a:pt x="0" y="0"/>
                    <a:pt x="0" y="0"/>
                    <a:pt x="0" y="0"/>
                  </a:cubicBezTo>
                  <a:cubicBezTo>
                    <a:pt x="6" y="1"/>
                    <a:pt x="9" y="4"/>
                    <a:pt x="12" y="8"/>
                  </a:cubicBezTo>
                  <a:cubicBezTo>
                    <a:pt x="15" y="11"/>
                    <a:pt x="17" y="16"/>
                    <a:pt x="18" y="21"/>
                  </a:cubicBezTo>
                  <a:cubicBezTo>
                    <a:pt x="19" y="25"/>
                    <a:pt x="19" y="30"/>
                    <a:pt x="19" y="33"/>
                  </a:cubicBezTo>
                  <a:cubicBezTo>
                    <a:pt x="19" y="36"/>
                    <a:pt x="19" y="39"/>
                    <a:pt x="19" y="39"/>
                  </a:cubicBezTo>
                  <a:cubicBezTo>
                    <a:pt x="20" y="430"/>
                    <a:pt x="20" y="430"/>
                    <a:pt x="20" y="430"/>
                  </a:cubicBezTo>
                  <a:cubicBezTo>
                    <a:pt x="20" y="431"/>
                    <a:pt x="20" y="434"/>
                    <a:pt x="22" y="439"/>
                  </a:cubicBezTo>
                  <a:cubicBezTo>
                    <a:pt x="23" y="444"/>
                    <a:pt x="25" y="450"/>
                    <a:pt x="28" y="457"/>
                  </a:cubicBezTo>
                  <a:cubicBezTo>
                    <a:pt x="30" y="463"/>
                    <a:pt x="34" y="470"/>
                    <a:pt x="39" y="476"/>
                  </a:cubicBezTo>
                  <a:cubicBezTo>
                    <a:pt x="44" y="482"/>
                    <a:pt x="50" y="486"/>
                    <a:pt x="58" y="489"/>
                  </a:cubicBezTo>
                  <a:cubicBezTo>
                    <a:pt x="153" y="519"/>
                    <a:pt x="153" y="519"/>
                    <a:pt x="153" y="519"/>
                  </a:cubicBezTo>
                  <a:cubicBezTo>
                    <a:pt x="146" y="516"/>
                    <a:pt x="139" y="512"/>
                    <a:pt x="134" y="506"/>
                  </a:cubicBezTo>
                  <a:close/>
                </a:path>
              </a:pathLst>
            </a:custGeom>
            <a:solidFill>
              <a:srgbClr val="2F6585"/>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0" name="Freeform 11"/>
            <p:cNvSpPr>
              <a:spLocks/>
            </p:cNvSpPr>
            <p:nvPr/>
          </p:nvSpPr>
          <p:spPr bwMode="gray">
            <a:xfrm>
              <a:off x="-2306638" y="3143251"/>
              <a:ext cx="555625" cy="3719513"/>
            </a:xfrm>
            <a:custGeom>
              <a:avLst/>
              <a:gdLst/>
              <a:ahLst/>
              <a:cxnLst>
                <a:cxn ang="0">
                  <a:pos x="130" y="979"/>
                </a:cxn>
                <a:cxn ang="0">
                  <a:pos x="120" y="961"/>
                </a:cxn>
                <a:cxn ang="0">
                  <a:pos x="115" y="944"/>
                </a:cxn>
                <a:cxn ang="0">
                  <a:pos x="113" y="935"/>
                </a:cxn>
                <a:cxn ang="0">
                  <a:pos x="111" y="39"/>
                </a:cxn>
                <a:cxn ang="0">
                  <a:pos x="110" y="34"/>
                </a:cxn>
                <a:cxn ang="0">
                  <a:pos x="108" y="24"/>
                </a:cxn>
                <a:cxn ang="0">
                  <a:pos x="104" y="15"/>
                </a:cxn>
                <a:cxn ang="0">
                  <a:pos x="94" y="10"/>
                </a:cxn>
                <a:cxn ang="0">
                  <a:pos x="0" y="0"/>
                </a:cxn>
                <a:cxn ang="0">
                  <a:pos x="9" y="5"/>
                </a:cxn>
                <a:cxn ang="0">
                  <a:pos x="14" y="14"/>
                </a:cxn>
                <a:cxn ang="0">
                  <a:pos x="16" y="23"/>
                </a:cxn>
                <a:cxn ang="0">
                  <a:pos x="16" y="28"/>
                </a:cxn>
                <a:cxn ang="0">
                  <a:pos x="20" y="905"/>
                </a:cxn>
                <a:cxn ang="0">
                  <a:pos x="22" y="913"/>
                </a:cxn>
                <a:cxn ang="0">
                  <a:pos x="27" y="930"/>
                </a:cxn>
                <a:cxn ang="0">
                  <a:pos x="37" y="949"/>
                </a:cxn>
                <a:cxn ang="0">
                  <a:pos x="55" y="961"/>
                </a:cxn>
                <a:cxn ang="0">
                  <a:pos x="148" y="992"/>
                </a:cxn>
                <a:cxn ang="0">
                  <a:pos x="130" y="979"/>
                </a:cxn>
              </a:cxnLst>
              <a:rect l="0" t="0" r="r" b="b"/>
              <a:pathLst>
                <a:path w="148" h="992">
                  <a:moveTo>
                    <a:pt x="130" y="979"/>
                  </a:moveTo>
                  <a:cubicBezTo>
                    <a:pt x="126" y="974"/>
                    <a:pt x="122" y="967"/>
                    <a:pt x="120" y="961"/>
                  </a:cubicBezTo>
                  <a:cubicBezTo>
                    <a:pt x="117" y="955"/>
                    <a:pt x="116" y="948"/>
                    <a:pt x="115" y="944"/>
                  </a:cubicBezTo>
                  <a:cubicBezTo>
                    <a:pt x="114" y="939"/>
                    <a:pt x="113" y="936"/>
                    <a:pt x="113" y="935"/>
                  </a:cubicBezTo>
                  <a:cubicBezTo>
                    <a:pt x="111" y="39"/>
                    <a:pt x="111" y="39"/>
                    <a:pt x="111" y="39"/>
                  </a:cubicBezTo>
                  <a:cubicBezTo>
                    <a:pt x="110" y="38"/>
                    <a:pt x="110" y="37"/>
                    <a:pt x="110" y="34"/>
                  </a:cubicBezTo>
                  <a:cubicBezTo>
                    <a:pt x="110" y="31"/>
                    <a:pt x="109" y="28"/>
                    <a:pt x="108" y="24"/>
                  </a:cubicBezTo>
                  <a:cubicBezTo>
                    <a:pt x="107" y="21"/>
                    <a:pt x="106" y="17"/>
                    <a:pt x="104" y="15"/>
                  </a:cubicBezTo>
                  <a:cubicBezTo>
                    <a:pt x="101" y="12"/>
                    <a:pt x="98" y="10"/>
                    <a:pt x="94" y="10"/>
                  </a:cubicBezTo>
                  <a:cubicBezTo>
                    <a:pt x="0" y="0"/>
                    <a:pt x="0" y="0"/>
                    <a:pt x="0" y="0"/>
                  </a:cubicBezTo>
                  <a:cubicBezTo>
                    <a:pt x="4" y="0"/>
                    <a:pt x="7" y="2"/>
                    <a:pt x="9" y="5"/>
                  </a:cubicBezTo>
                  <a:cubicBezTo>
                    <a:pt x="12" y="7"/>
                    <a:pt x="13" y="11"/>
                    <a:pt x="14" y="14"/>
                  </a:cubicBezTo>
                  <a:cubicBezTo>
                    <a:pt x="15" y="17"/>
                    <a:pt x="16" y="21"/>
                    <a:pt x="16" y="23"/>
                  </a:cubicBezTo>
                  <a:cubicBezTo>
                    <a:pt x="16" y="26"/>
                    <a:pt x="16" y="28"/>
                    <a:pt x="16" y="28"/>
                  </a:cubicBezTo>
                  <a:cubicBezTo>
                    <a:pt x="20" y="905"/>
                    <a:pt x="20" y="905"/>
                    <a:pt x="20" y="905"/>
                  </a:cubicBezTo>
                  <a:cubicBezTo>
                    <a:pt x="20" y="906"/>
                    <a:pt x="21" y="909"/>
                    <a:pt x="22" y="913"/>
                  </a:cubicBezTo>
                  <a:cubicBezTo>
                    <a:pt x="23" y="918"/>
                    <a:pt x="24" y="924"/>
                    <a:pt x="27" y="930"/>
                  </a:cubicBezTo>
                  <a:cubicBezTo>
                    <a:pt x="29" y="937"/>
                    <a:pt x="33" y="943"/>
                    <a:pt x="37" y="949"/>
                  </a:cubicBezTo>
                  <a:cubicBezTo>
                    <a:pt x="42" y="954"/>
                    <a:pt x="48" y="959"/>
                    <a:pt x="55" y="961"/>
                  </a:cubicBezTo>
                  <a:cubicBezTo>
                    <a:pt x="148" y="992"/>
                    <a:pt x="148" y="992"/>
                    <a:pt x="148" y="992"/>
                  </a:cubicBezTo>
                  <a:cubicBezTo>
                    <a:pt x="141" y="990"/>
                    <a:pt x="135" y="985"/>
                    <a:pt x="130" y="979"/>
                  </a:cubicBezTo>
                  <a:close/>
                </a:path>
              </a:pathLst>
            </a:custGeom>
            <a:solidFill>
              <a:srgbClr val="38779E"/>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1" name="Freeform 12"/>
            <p:cNvSpPr>
              <a:spLocks/>
            </p:cNvSpPr>
            <p:nvPr/>
          </p:nvSpPr>
          <p:spPr bwMode="gray">
            <a:xfrm>
              <a:off x="-2246313" y="1373188"/>
              <a:ext cx="877888" cy="1158875"/>
            </a:xfrm>
            <a:custGeom>
              <a:avLst/>
              <a:gdLst/>
              <a:ahLst/>
              <a:cxnLst>
                <a:cxn ang="0">
                  <a:pos x="165" y="309"/>
                </a:cxn>
                <a:cxn ang="0">
                  <a:pos x="69" y="302"/>
                </a:cxn>
                <a:cxn ang="0">
                  <a:pos x="41" y="278"/>
                </a:cxn>
                <a:cxn ang="0">
                  <a:pos x="20" y="246"/>
                </a:cxn>
                <a:cxn ang="0">
                  <a:pos x="6" y="207"/>
                </a:cxn>
                <a:cxn ang="0">
                  <a:pos x="0" y="164"/>
                </a:cxn>
                <a:cxn ang="0">
                  <a:pos x="11" y="100"/>
                </a:cxn>
                <a:cxn ang="0">
                  <a:pos x="40" y="48"/>
                </a:cxn>
                <a:cxn ang="0">
                  <a:pos x="84" y="13"/>
                </a:cxn>
                <a:cxn ang="0">
                  <a:pos x="137" y="1"/>
                </a:cxn>
                <a:cxn ang="0">
                  <a:pos x="234" y="0"/>
                </a:cxn>
                <a:cxn ang="0">
                  <a:pos x="180" y="13"/>
                </a:cxn>
                <a:cxn ang="0">
                  <a:pos x="136" y="49"/>
                </a:cxn>
                <a:cxn ang="0">
                  <a:pos x="106" y="102"/>
                </a:cxn>
                <a:cxn ang="0">
                  <a:pos x="95" y="167"/>
                </a:cxn>
                <a:cxn ang="0">
                  <a:pos x="100" y="211"/>
                </a:cxn>
                <a:cxn ang="0">
                  <a:pos x="115" y="251"/>
                </a:cxn>
                <a:cxn ang="0">
                  <a:pos x="137" y="284"/>
                </a:cxn>
                <a:cxn ang="0">
                  <a:pos x="165" y="309"/>
                </a:cxn>
              </a:cxnLst>
              <a:rect l="0" t="0" r="r" b="b"/>
              <a:pathLst>
                <a:path w="234" h="309">
                  <a:moveTo>
                    <a:pt x="165" y="309"/>
                  </a:moveTo>
                  <a:cubicBezTo>
                    <a:pt x="69" y="302"/>
                    <a:pt x="69" y="302"/>
                    <a:pt x="69" y="302"/>
                  </a:cubicBezTo>
                  <a:cubicBezTo>
                    <a:pt x="59" y="296"/>
                    <a:pt x="50" y="287"/>
                    <a:pt x="41" y="278"/>
                  </a:cubicBezTo>
                  <a:cubicBezTo>
                    <a:pt x="33" y="268"/>
                    <a:pt x="26" y="258"/>
                    <a:pt x="20" y="246"/>
                  </a:cubicBezTo>
                  <a:cubicBezTo>
                    <a:pt x="14" y="234"/>
                    <a:pt x="9" y="221"/>
                    <a:pt x="6" y="207"/>
                  </a:cubicBezTo>
                  <a:cubicBezTo>
                    <a:pt x="2" y="193"/>
                    <a:pt x="0" y="179"/>
                    <a:pt x="0" y="164"/>
                  </a:cubicBezTo>
                  <a:cubicBezTo>
                    <a:pt x="0" y="141"/>
                    <a:pt x="4" y="120"/>
                    <a:pt x="11" y="100"/>
                  </a:cubicBezTo>
                  <a:cubicBezTo>
                    <a:pt x="18" y="81"/>
                    <a:pt x="28" y="63"/>
                    <a:pt x="40" y="48"/>
                  </a:cubicBezTo>
                  <a:cubicBezTo>
                    <a:pt x="53" y="33"/>
                    <a:pt x="67" y="22"/>
                    <a:pt x="84" y="13"/>
                  </a:cubicBezTo>
                  <a:cubicBezTo>
                    <a:pt x="100" y="5"/>
                    <a:pt x="118" y="1"/>
                    <a:pt x="137" y="1"/>
                  </a:cubicBezTo>
                  <a:cubicBezTo>
                    <a:pt x="234" y="0"/>
                    <a:pt x="234" y="0"/>
                    <a:pt x="234" y="0"/>
                  </a:cubicBezTo>
                  <a:cubicBezTo>
                    <a:pt x="215" y="0"/>
                    <a:pt x="196" y="5"/>
                    <a:pt x="180" y="13"/>
                  </a:cubicBezTo>
                  <a:cubicBezTo>
                    <a:pt x="163" y="21"/>
                    <a:pt x="148" y="34"/>
                    <a:pt x="136" y="49"/>
                  </a:cubicBezTo>
                  <a:cubicBezTo>
                    <a:pt x="123" y="64"/>
                    <a:pt x="113" y="82"/>
                    <a:pt x="106" y="102"/>
                  </a:cubicBezTo>
                  <a:cubicBezTo>
                    <a:pt x="99" y="122"/>
                    <a:pt x="95" y="144"/>
                    <a:pt x="95" y="167"/>
                  </a:cubicBezTo>
                  <a:cubicBezTo>
                    <a:pt x="95" y="182"/>
                    <a:pt x="97" y="197"/>
                    <a:pt x="100" y="211"/>
                  </a:cubicBezTo>
                  <a:cubicBezTo>
                    <a:pt x="104" y="225"/>
                    <a:pt x="109" y="238"/>
                    <a:pt x="115" y="251"/>
                  </a:cubicBezTo>
                  <a:cubicBezTo>
                    <a:pt x="121" y="263"/>
                    <a:pt x="128" y="274"/>
                    <a:pt x="137" y="284"/>
                  </a:cubicBezTo>
                  <a:cubicBezTo>
                    <a:pt x="145" y="293"/>
                    <a:pt x="155" y="302"/>
                    <a:pt x="165" y="309"/>
                  </a:cubicBezTo>
                  <a:close/>
                </a:path>
              </a:pathLst>
            </a:custGeom>
            <a:solidFill>
              <a:srgbClr val="38779E"/>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2" name="Freeform 13"/>
            <p:cNvSpPr>
              <a:spLocks/>
            </p:cNvSpPr>
            <p:nvPr/>
          </p:nvSpPr>
          <p:spPr bwMode="gray">
            <a:xfrm>
              <a:off x="-2763838" y="2505076"/>
              <a:ext cx="1136650" cy="2354263"/>
            </a:xfrm>
            <a:custGeom>
              <a:avLst/>
              <a:gdLst/>
              <a:ahLst/>
              <a:cxnLst>
                <a:cxn ang="0">
                  <a:pos x="303" y="7"/>
                </a:cxn>
                <a:cxn ang="0">
                  <a:pos x="207" y="0"/>
                </a:cxn>
                <a:cxn ang="0">
                  <a:pos x="106" y="3"/>
                </a:cxn>
                <a:cxn ang="0">
                  <a:pos x="106" y="3"/>
                </a:cxn>
                <a:cxn ang="0">
                  <a:pos x="105" y="3"/>
                </a:cxn>
                <a:cxn ang="0">
                  <a:pos x="103" y="3"/>
                </a:cxn>
                <a:cxn ang="0">
                  <a:pos x="100" y="3"/>
                </a:cxn>
                <a:cxn ang="0">
                  <a:pos x="97" y="3"/>
                </a:cxn>
                <a:cxn ang="0">
                  <a:pos x="71" y="6"/>
                </a:cxn>
                <a:cxn ang="0">
                  <a:pos x="39" y="19"/>
                </a:cxn>
                <a:cxn ang="0">
                  <a:pos x="12" y="47"/>
                </a:cxn>
                <a:cxn ang="0">
                  <a:pos x="0" y="98"/>
                </a:cxn>
                <a:cxn ang="0">
                  <a:pos x="1" y="203"/>
                </a:cxn>
                <a:cxn ang="0">
                  <a:pos x="2" y="357"/>
                </a:cxn>
                <a:cxn ang="0">
                  <a:pos x="3" y="499"/>
                </a:cxn>
                <a:cxn ang="0">
                  <a:pos x="3" y="569"/>
                </a:cxn>
                <a:cxn ang="0">
                  <a:pos x="5" y="575"/>
                </a:cxn>
                <a:cxn ang="0">
                  <a:pos x="10" y="587"/>
                </a:cxn>
                <a:cxn ang="0">
                  <a:pos x="20" y="599"/>
                </a:cxn>
                <a:cxn ang="0">
                  <a:pos x="37" y="608"/>
                </a:cxn>
                <a:cxn ang="0">
                  <a:pos x="129" y="628"/>
                </a:cxn>
                <a:cxn ang="0">
                  <a:pos x="112" y="619"/>
                </a:cxn>
                <a:cxn ang="0">
                  <a:pos x="102" y="606"/>
                </a:cxn>
                <a:cxn ang="0">
                  <a:pos x="97" y="594"/>
                </a:cxn>
                <a:cxn ang="0">
                  <a:pos x="95" y="588"/>
                </a:cxn>
                <a:cxn ang="0">
                  <a:pos x="95" y="517"/>
                </a:cxn>
                <a:cxn ang="0">
                  <a:pos x="94" y="371"/>
                </a:cxn>
                <a:cxn ang="0">
                  <a:pos x="93" y="214"/>
                </a:cxn>
                <a:cxn ang="0">
                  <a:pos x="93" y="107"/>
                </a:cxn>
                <a:cxn ang="0">
                  <a:pos x="104" y="55"/>
                </a:cxn>
                <a:cxn ang="0">
                  <a:pos x="132" y="26"/>
                </a:cxn>
                <a:cxn ang="0">
                  <a:pos x="165" y="12"/>
                </a:cxn>
                <a:cxn ang="0">
                  <a:pos x="191" y="9"/>
                </a:cxn>
                <a:cxn ang="0">
                  <a:pos x="194" y="9"/>
                </a:cxn>
                <a:cxn ang="0">
                  <a:pos x="197" y="9"/>
                </a:cxn>
                <a:cxn ang="0">
                  <a:pos x="199" y="9"/>
                </a:cxn>
                <a:cxn ang="0">
                  <a:pos x="200" y="9"/>
                </a:cxn>
                <a:cxn ang="0">
                  <a:pos x="200" y="9"/>
                </a:cxn>
                <a:cxn ang="0">
                  <a:pos x="303" y="7"/>
                </a:cxn>
              </a:cxnLst>
              <a:rect l="0" t="0" r="r" b="b"/>
              <a:pathLst>
                <a:path w="303" h="628">
                  <a:moveTo>
                    <a:pt x="303" y="7"/>
                  </a:moveTo>
                  <a:cubicBezTo>
                    <a:pt x="207" y="0"/>
                    <a:pt x="207" y="0"/>
                    <a:pt x="207" y="0"/>
                  </a:cubicBezTo>
                  <a:cubicBezTo>
                    <a:pt x="106" y="3"/>
                    <a:pt x="106" y="3"/>
                    <a:pt x="106" y="3"/>
                  </a:cubicBezTo>
                  <a:cubicBezTo>
                    <a:pt x="106" y="3"/>
                    <a:pt x="106" y="3"/>
                    <a:pt x="106" y="3"/>
                  </a:cubicBezTo>
                  <a:cubicBezTo>
                    <a:pt x="105" y="3"/>
                    <a:pt x="105" y="3"/>
                    <a:pt x="105" y="3"/>
                  </a:cubicBezTo>
                  <a:cubicBezTo>
                    <a:pt x="104" y="3"/>
                    <a:pt x="103" y="3"/>
                    <a:pt x="103" y="3"/>
                  </a:cubicBezTo>
                  <a:cubicBezTo>
                    <a:pt x="102" y="3"/>
                    <a:pt x="101" y="3"/>
                    <a:pt x="100" y="3"/>
                  </a:cubicBezTo>
                  <a:cubicBezTo>
                    <a:pt x="99" y="3"/>
                    <a:pt x="98" y="3"/>
                    <a:pt x="97" y="3"/>
                  </a:cubicBezTo>
                  <a:cubicBezTo>
                    <a:pt x="91" y="3"/>
                    <a:pt x="81" y="4"/>
                    <a:pt x="71" y="6"/>
                  </a:cubicBezTo>
                  <a:cubicBezTo>
                    <a:pt x="61" y="8"/>
                    <a:pt x="49" y="12"/>
                    <a:pt x="39" y="19"/>
                  </a:cubicBezTo>
                  <a:cubicBezTo>
                    <a:pt x="28" y="25"/>
                    <a:pt x="19" y="35"/>
                    <a:pt x="12" y="47"/>
                  </a:cubicBezTo>
                  <a:cubicBezTo>
                    <a:pt x="4" y="60"/>
                    <a:pt x="0" y="77"/>
                    <a:pt x="0" y="98"/>
                  </a:cubicBezTo>
                  <a:cubicBezTo>
                    <a:pt x="0" y="118"/>
                    <a:pt x="1" y="156"/>
                    <a:pt x="1" y="203"/>
                  </a:cubicBezTo>
                  <a:cubicBezTo>
                    <a:pt x="1" y="250"/>
                    <a:pt x="2" y="304"/>
                    <a:pt x="2" y="357"/>
                  </a:cubicBezTo>
                  <a:cubicBezTo>
                    <a:pt x="2" y="410"/>
                    <a:pt x="3" y="460"/>
                    <a:pt x="3" y="499"/>
                  </a:cubicBezTo>
                  <a:cubicBezTo>
                    <a:pt x="3" y="538"/>
                    <a:pt x="3" y="564"/>
                    <a:pt x="3" y="569"/>
                  </a:cubicBezTo>
                  <a:cubicBezTo>
                    <a:pt x="3" y="570"/>
                    <a:pt x="4" y="572"/>
                    <a:pt x="5" y="575"/>
                  </a:cubicBezTo>
                  <a:cubicBezTo>
                    <a:pt x="6" y="578"/>
                    <a:pt x="7" y="583"/>
                    <a:pt x="10" y="587"/>
                  </a:cubicBezTo>
                  <a:cubicBezTo>
                    <a:pt x="12" y="591"/>
                    <a:pt x="16" y="596"/>
                    <a:pt x="20" y="599"/>
                  </a:cubicBezTo>
                  <a:cubicBezTo>
                    <a:pt x="24" y="603"/>
                    <a:pt x="30" y="606"/>
                    <a:pt x="37" y="608"/>
                  </a:cubicBezTo>
                  <a:cubicBezTo>
                    <a:pt x="129" y="628"/>
                    <a:pt x="129" y="628"/>
                    <a:pt x="129" y="628"/>
                  </a:cubicBezTo>
                  <a:cubicBezTo>
                    <a:pt x="122" y="626"/>
                    <a:pt x="117" y="623"/>
                    <a:pt x="112" y="619"/>
                  </a:cubicBezTo>
                  <a:cubicBezTo>
                    <a:pt x="108" y="615"/>
                    <a:pt x="104" y="611"/>
                    <a:pt x="102" y="606"/>
                  </a:cubicBezTo>
                  <a:cubicBezTo>
                    <a:pt x="99" y="602"/>
                    <a:pt x="98" y="598"/>
                    <a:pt x="97" y="594"/>
                  </a:cubicBezTo>
                  <a:cubicBezTo>
                    <a:pt x="96" y="591"/>
                    <a:pt x="95" y="589"/>
                    <a:pt x="95" y="588"/>
                  </a:cubicBezTo>
                  <a:cubicBezTo>
                    <a:pt x="95" y="583"/>
                    <a:pt x="95" y="556"/>
                    <a:pt x="95" y="517"/>
                  </a:cubicBezTo>
                  <a:cubicBezTo>
                    <a:pt x="95" y="477"/>
                    <a:pt x="94" y="425"/>
                    <a:pt x="94" y="371"/>
                  </a:cubicBezTo>
                  <a:cubicBezTo>
                    <a:pt x="94" y="317"/>
                    <a:pt x="94" y="262"/>
                    <a:pt x="93" y="214"/>
                  </a:cubicBezTo>
                  <a:cubicBezTo>
                    <a:pt x="93" y="166"/>
                    <a:pt x="93" y="127"/>
                    <a:pt x="93" y="107"/>
                  </a:cubicBezTo>
                  <a:cubicBezTo>
                    <a:pt x="93" y="85"/>
                    <a:pt x="97" y="68"/>
                    <a:pt x="104" y="55"/>
                  </a:cubicBezTo>
                  <a:cubicBezTo>
                    <a:pt x="112" y="42"/>
                    <a:pt x="121" y="32"/>
                    <a:pt x="132" y="26"/>
                  </a:cubicBezTo>
                  <a:cubicBezTo>
                    <a:pt x="143" y="19"/>
                    <a:pt x="154" y="15"/>
                    <a:pt x="165" y="12"/>
                  </a:cubicBezTo>
                  <a:cubicBezTo>
                    <a:pt x="175" y="10"/>
                    <a:pt x="185" y="9"/>
                    <a:pt x="191" y="9"/>
                  </a:cubicBezTo>
                  <a:cubicBezTo>
                    <a:pt x="192" y="9"/>
                    <a:pt x="193" y="9"/>
                    <a:pt x="194" y="9"/>
                  </a:cubicBezTo>
                  <a:cubicBezTo>
                    <a:pt x="195" y="9"/>
                    <a:pt x="196" y="9"/>
                    <a:pt x="197" y="9"/>
                  </a:cubicBezTo>
                  <a:cubicBezTo>
                    <a:pt x="198" y="9"/>
                    <a:pt x="198" y="9"/>
                    <a:pt x="199" y="9"/>
                  </a:cubicBezTo>
                  <a:cubicBezTo>
                    <a:pt x="199" y="9"/>
                    <a:pt x="199" y="9"/>
                    <a:pt x="200" y="9"/>
                  </a:cubicBezTo>
                  <a:cubicBezTo>
                    <a:pt x="200" y="9"/>
                    <a:pt x="200" y="9"/>
                    <a:pt x="200" y="9"/>
                  </a:cubicBezTo>
                  <a:lnTo>
                    <a:pt x="303" y="7"/>
                  </a:lnTo>
                  <a:close/>
                </a:path>
              </a:pathLst>
            </a:custGeom>
            <a:solidFill>
              <a:srgbClr val="38779E"/>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3" name="Freeform 15"/>
            <p:cNvSpPr>
              <a:spLocks/>
            </p:cNvSpPr>
            <p:nvPr/>
          </p:nvSpPr>
          <p:spPr bwMode="gray">
            <a:xfrm>
              <a:off x="-1150938" y="3089276"/>
              <a:ext cx="558800" cy="1620838"/>
            </a:xfrm>
            <a:custGeom>
              <a:avLst/>
              <a:gdLst/>
              <a:ahLst/>
              <a:cxnLst>
                <a:cxn ang="0">
                  <a:pos x="132" y="424"/>
                </a:cxn>
                <a:cxn ang="0">
                  <a:pos x="122" y="410"/>
                </a:cxn>
                <a:cxn ang="0">
                  <a:pos x="117" y="397"/>
                </a:cxn>
                <a:cxn ang="0">
                  <a:pos x="116" y="390"/>
                </a:cxn>
                <a:cxn ang="0">
                  <a:pos x="116" y="34"/>
                </a:cxn>
                <a:cxn ang="0">
                  <a:pos x="115" y="29"/>
                </a:cxn>
                <a:cxn ang="0">
                  <a:pos x="113" y="21"/>
                </a:cxn>
                <a:cxn ang="0">
                  <a:pos x="107" y="13"/>
                </a:cxn>
                <a:cxn ang="0">
                  <a:pos x="98" y="9"/>
                </a:cxn>
                <a:cxn ang="0">
                  <a:pos x="0" y="0"/>
                </a:cxn>
                <a:cxn ang="0">
                  <a:pos x="9" y="4"/>
                </a:cxn>
                <a:cxn ang="0">
                  <a:pos x="15" y="12"/>
                </a:cxn>
                <a:cxn ang="0">
                  <a:pos x="17" y="20"/>
                </a:cxn>
                <a:cxn ang="0">
                  <a:pos x="18" y="24"/>
                </a:cxn>
                <a:cxn ang="0">
                  <a:pos x="18" y="373"/>
                </a:cxn>
                <a:cxn ang="0">
                  <a:pos x="19" y="379"/>
                </a:cxn>
                <a:cxn ang="0">
                  <a:pos x="24" y="392"/>
                </a:cxn>
                <a:cxn ang="0">
                  <a:pos x="34" y="406"/>
                </a:cxn>
                <a:cxn ang="0">
                  <a:pos x="51" y="414"/>
                </a:cxn>
                <a:cxn ang="0">
                  <a:pos x="149" y="432"/>
                </a:cxn>
                <a:cxn ang="0">
                  <a:pos x="132" y="424"/>
                </a:cxn>
              </a:cxnLst>
              <a:rect l="0" t="0" r="r" b="b"/>
              <a:pathLst>
                <a:path w="149" h="432">
                  <a:moveTo>
                    <a:pt x="132" y="424"/>
                  </a:moveTo>
                  <a:cubicBezTo>
                    <a:pt x="128" y="420"/>
                    <a:pt x="124" y="415"/>
                    <a:pt x="122" y="410"/>
                  </a:cubicBezTo>
                  <a:cubicBezTo>
                    <a:pt x="119" y="405"/>
                    <a:pt x="118" y="401"/>
                    <a:pt x="117" y="397"/>
                  </a:cubicBezTo>
                  <a:cubicBezTo>
                    <a:pt x="116" y="393"/>
                    <a:pt x="116" y="391"/>
                    <a:pt x="116" y="390"/>
                  </a:cubicBezTo>
                  <a:cubicBezTo>
                    <a:pt x="116" y="34"/>
                    <a:pt x="116" y="34"/>
                    <a:pt x="116" y="34"/>
                  </a:cubicBezTo>
                  <a:cubicBezTo>
                    <a:pt x="116" y="33"/>
                    <a:pt x="116" y="32"/>
                    <a:pt x="115" y="29"/>
                  </a:cubicBezTo>
                  <a:cubicBezTo>
                    <a:pt x="115" y="27"/>
                    <a:pt x="114" y="24"/>
                    <a:pt x="113" y="21"/>
                  </a:cubicBezTo>
                  <a:cubicBezTo>
                    <a:pt x="112" y="19"/>
                    <a:pt x="110" y="16"/>
                    <a:pt x="107" y="13"/>
                  </a:cubicBezTo>
                  <a:cubicBezTo>
                    <a:pt x="105" y="11"/>
                    <a:pt x="102" y="10"/>
                    <a:pt x="98" y="9"/>
                  </a:cubicBezTo>
                  <a:cubicBezTo>
                    <a:pt x="0" y="0"/>
                    <a:pt x="0" y="0"/>
                    <a:pt x="0" y="0"/>
                  </a:cubicBezTo>
                  <a:cubicBezTo>
                    <a:pt x="4" y="0"/>
                    <a:pt x="7" y="2"/>
                    <a:pt x="9" y="4"/>
                  </a:cubicBezTo>
                  <a:cubicBezTo>
                    <a:pt x="12" y="6"/>
                    <a:pt x="13" y="9"/>
                    <a:pt x="15" y="12"/>
                  </a:cubicBezTo>
                  <a:cubicBezTo>
                    <a:pt x="16" y="15"/>
                    <a:pt x="17" y="17"/>
                    <a:pt x="17" y="20"/>
                  </a:cubicBezTo>
                  <a:cubicBezTo>
                    <a:pt x="18" y="22"/>
                    <a:pt x="18" y="23"/>
                    <a:pt x="18" y="24"/>
                  </a:cubicBezTo>
                  <a:cubicBezTo>
                    <a:pt x="18" y="373"/>
                    <a:pt x="18" y="373"/>
                    <a:pt x="18" y="373"/>
                  </a:cubicBezTo>
                  <a:cubicBezTo>
                    <a:pt x="18" y="373"/>
                    <a:pt x="18" y="376"/>
                    <a:pt x="19" y="379"/>
                  </a:cubicBezTo>
                  <a:cubicBezTo>
                    <a:pt x="20" y="383"/>
                    <a:pt x="22" y="388"/>
                    <a:pt x="24" y="392"/>
                  </a:cubicBezTo>
                  <a:cubicBezTo>
                    <a:pt x="27" y="397"/>
                    <a:pt x="30" y="402"/>
                    <a:pt x="34" y="406"/>
                  </a:cubicBezTo>
                  <a:cubicBezTo>
                    <a:pt x="38" y="410"/>
                    <a:pt x="44" y="413"/>
                    <a:pt x="51" y="414"/>
                  </a:cubicBezTo>
                  <a:cubicBezTo>
                    <a:pt x="149" y="432"/>
                    <a:pt x="149" y="432"/>
                    <a:pt x="149" y="432"/>
                  </a:cubicBezTo>
                  <a:cubicBezTo>
                    <a:pt x="142" y="431"/>
                    <a:pt x="136" y="428"/>
                    <a:pt x="132" y="424"/>
                  </a:cubicBezTo>
                  <a:close/>
                </a:path>
              </a:pathLst>
            </a:custGeom>
            <a:solidFill>
              <a:srgbClr val="38779E"/>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4" name="Freeform 16"/>
            <p:cNvSpPr>
              <a:spLocks/>
            </p:cNvSpPr>
            <p:nvPr/>
          </p:nvSpPr>
          <p:spPr bwMode="gray">
            <a:xfrm>
              <a:off x="-1698626" y="4829176"/>
              <a:ext cx="573088" cy="1946275"/>
            </a:xfrm>
            <a:custGeom>
              <a:avLst/>
              <a:gdLst/>
              <a:ahLst/>
              <a:cxnLst>
                <a:cxn ang="0">
                  <a:pos x="134" y="506"/>
                </a:cxn>
                <a:cxn ang="0">
                  <a:pos x="123" y="486"/>
                </a:cxn>
                <a:cxn ang="0">
                  <a:pos x="117" y="468"/>
                </a:cxn>
                <a:cxn ang="0">
                  <a:pos x="115" y="459"/>
                </a:cxn>
                <a:cxn ang="0">
                  <a:pos x="115" y="60"/>
                </a:cxn>
                <a:cxn ang="0">
                  <a:pos x="115" y="53"/>
                </a:cxn>
                <a:cxn ang="0">
                  <a:pos x="113" y="41"/>
                </a:cxn>
                <a:cxn ang="0">
                  <a:pos x="108" y="28"/>
                </a:cxn>
                <a:cxn ang="0">
                  <a:pos x="96" y="20"/>
                </a:cxn>
                <a:cxn ang="0">
                  <a:pos x="0" y="0"/>
                </a:cxn>
                <a:cxn ang="0">
                  <a:pos x="12" y="8"/>
                </a:cxn>
                <a:cxn ang="0">
                  <a:pos x="18" y="21"/>
                </a:cxn>
                <a:cxn ang="0">
                  <a:pos x="19" y="33"/>
                </a:cxn>
                <a:cxn ang="0">
                  <a:pos x="19" y="39"/>
                </a:cxn>
                <a:cxn ang="0">
                  <a:pos x="20" y="430"/>
                </a:cxn>
                <a:cxn ang="0">
                  <a:pos x="22" y="439"/>
                </a:cxn>
                <a:cxn ang="0">
                  <a:pos x="28" y="457"/>
                </a:cxn>
                <a:cxn ang="0">
                  <a:pos x="39" y="476"/>
                </a:cxn>
                <a:cxn ang="0">
                  <a:pos x="58" y="489"/>
                </a:cxn>
                <a:cxn ang="0">
                  <a:pos x="153" y="519"/>
                </a:cxn>
                <a:cxn ang="0">
                  <a:pos x="134" y="506"/>
                </a:cxn>
              </a:cxnLst>
              <a:rect l="0" t="0" r="r" b="b"/>
              <a:pathLst>
                <a:path w="153" h="519">
                  <a:moveTo>
                    <a:pt x="134" y="506"/>
                  </a:moveTo>
                  <a:cubicBezTo>
                    <a:pt x="129" y="500"/>
                    <a:pt x="126" y="493"/>
                    <a:pt x="123" y="486"/>
                  </a:cubicBezTo>
                  <a:cubicBezTo>
                    <a:pt x="120" y="480"/>
                    <a:pt x="118" y="473"/>
                    <a:pt x="117" y="468"/>
                  </a:cubicBezTo>
                  <a:cubicBezTo>
                    <a:pt x="115" y="463"/>
                    <a:pt x="115" y="460"/>
                    <a:pt x="115" y="459"/>
                  </a:cubicBezTo>
                  <a:cubicBezTo>
                    <a:pt x="115" y="60"/>
                    <a:pt x="115" y="60"/>
                    <a:pt x="115" y="60"/>
                  </a:cubicBezTo>
                  <a:cubicBezTo>
                    <a:pt x="115" y="59"/>
                    <a:pt x="115" y="57"/>
                    <a:pt x="115" y="53"/>
                  </a:cubicBezTo>
                  <a:cubicBezTo>
                    <a:pt x="115" y="50"/>
                    <a:pt x="114" y="45"/>
                    <a:pt x="113" y="41"/>
                  </a:cubicBezTo>
                  <a:cubicBezTo>
                    <a:pt x="112" y="36"/>
                    <a:pt x="111" y="31"/>
                    <a:pt x="108" y="28"/>
                  </a:cubicBezTo>
                  <a:cubicBezTo>
                    <a:pt x="105" y="24"/>
                    <a:pt x="101" y="21"/>
                    <a:pt x="96" y="20"/>
                  </a:cubicBezTo>
                  <a:cubicBezTo>
                    <a:pt x="0" y="0"/>
                    <a:pt x="0" y="0"/>
                    <a:pt x="0" y="0"/>
                  </a:cubicBezTo>
                  <a:cubicBezTo>
                    <a:pt x="6" y="1"/>
                    <a:pt x="9" y="4"/>
                    <a:pt x="12" y="8"/>
                  </a:cubicBezTo>
                  <a:cubicBezTo>
                    <a:pt x="15" y="11"/>
                    <a:pt x="17" y="16"/>
                    <a:pt x="18" y="21"/>
                  </a:cubicBezTo>
                  <a:cubicBezTo>
                    <a:pt x="19" y="25"/>
                    <a:pt x="19" y="30"/>
                    <a:pt x="19" y="33"/>
                  </a:cubicBezTo>
                  <a:cubicBezTo>
                    <a:pt x="19" y="36"/>
                    <a:pt x="19" y="39"/>
                    <a:pt x="19" y="39"/>
                  </a:cubicBezTo>
                  <a:cubicBezTo>
                    <a:pt x="20" y="430"/>
                    <a:pt x="20" y="430"/>
                    <a:pt x="20" y="430"/>
                  </a:cubicBezTo>
                  <a:cubicBezTo>
                    <a:pt x="20" y="431"/>
                    <a:pt x="20" y="434"/>
                    <a:pt x="22" y="439"/>
                  </a:cubicBezTo>
                  <a:cubicBezTo>
                    <a:pt x="23" y="444"/>
                    <a:pt x="25" y="450"/>
                    <a:pt x="28" y="457"/>
                  </a:cubicBezTo>
                  <a:cubicBezTo>
                    <a:pt x="30" y="463"/>
                    <a:pt x="34" y="470"/>
                    <a:pt x="39" y="476"/>
                  </a:cubicBezTo>
                  <a:cubicBezTo>
                    <a:pt x="44" y="482"/>
                    <a:pt x="50" y="486"/>
                    <a:pt x="58" y="489"/>
                  </a:cubicBezTo>
                  <a:cubicBezTo>
                    <a:pt x="153" y="519"/>
                    <a:pt x="153" y="519"/>
                    <a:pt x="153" y="519"/>
                  </a:cubicBezTo>
                  <a:cubicBezTo>
                    <a:pt x="146" y="516"/>
                    <a:pt x="139" y="512"/>
                    <a:pt x="134" y="506"/>
                  </a:cubicBezTo>
                  <a:close/>
                </a:path>
              </a:pathLst>
            </a:custGeom>
            <a:solidFill>
              <a:srgbClr val="38779E"/>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5" name="Freeform 17"/>
            <p:cNvSpPr>
              <a:spLocks/>
            </p:cNvSpPr>
            <p:nvPr/>
          </p:nvSpPr>
          <p:spPr bwMode="gray">
            <a:xfrm>
              <a:off x="-1477963" y="2478088"/>
              <a:ext cx="803275" cy="38100"/>
            </a:xfrm>
            <a:custGeom>
              <a:avLst/>
              <a:gdLst/>
              <a:ahLst/>
              <a:cxnLst>
                <a:cxn ang="0">
                  <a:pos x="116" y="0"/>
                </a:cxn>
                <a:cxn ang="0">
                  <a:pos x="113" y="0"/>
                </a:cxn>
                <a:cxn ang="0">
                  <a:pos x="110" y="0"/>
                </a:cxn>
                <a:cxn ang="0">
                  <a:pos x="107" y="0"/>
                </a:cxn>
                <a:cxn ang="0">
                  <a:pos x="105" y="0"/>
                </a:cxn>
                <a:cxn ang="0">
                  <a:pos x="101" y="0"/>
                </a:cxn>
                <a:cxn ang="0">
                  <a:pos x="99" y="0"/>
                </a:cxn>
                <a:cxn ang="0">
                  <a:pos x="97" y="0"/>
                </a:cxn>
                <a:cxn ang="0">
                  <a:pos x="97" y="0"/>
                </a:cxn>
                <a:cxn ang="0">
                  <a:pos x="0" y="4"/>
                </a:cxn>
                <a:cxn ang="0">
                  <a:pos x="97" y="10"/>
                </a:cxn>
                <a:cxn ang="0">
                  <a:pos x="195" y="6"/>
                </a:cxn>
                <a:cxn ang="0">
                  <a:pos x="196" y="6"/>
                </a:cxn>
                <a:cxn ang="0">
                  <a:pos x="197" y="6"/>
                </a:cxn>
                <a:cxn ang="0">
                  <a:pos x="200" y="6"/>
                </a:cxn>
                <a:cxn ang="0">
                  <a:pos x="203" y="6"/>
                </a:cxn>
                <a:cxn ang="0">
                  <a:pos x="206" y="6"/>
                </a:cxn>
                <a:cxn ang="0">
                  <a:pos x="208" y="6"/>
                </a:cxn>
                <a:cxn ang="0">
                  <a:pos x="211" y="6"/>
                </a:cxn>
                <a:cxn ang="0">
                  <a:pos x="214" y="6"/>
                </a:cxn>
                <a:cxn ang="0">
                  <a:pos x="116" y="0"/>
                </a:cxn>
              </a:cxnLst>
              <a:rect l="0" t="0" r="r" b="b"/>
              <a:pathLst>
                <a:path w="214" h="10">
                  <a:moveTo>
                    <a:pt x="116" y="0"/>
                  </a:moveTo>
                  <a:cubicBezTo>
                    <a:pt x="115" y="0"/>
                    <a:pt x="114" y="0"/>
                    <a:pt x="113" y="0"/>
                  </a:cubicBezTo>
                  <a:cubicBezTo>
                    <a:pt x="112" y="0"/>
                    <a:pt x="111" y="0"/>
                    <a:pt x="110" y="0"/>
                  </a:cubicBezTo>
                  <a:cubicBezTo>
                    <a:pt x="109" y="0"/>
                    <a:pt x="108" y="0"/>
                    <a:pt x="107" y="0"/>
                  </a:cubicBezTo>
                  <a:cubicBezTo>
                    <a:pt x="106" y="0"/>
                    <a:pt x="106" y="0"/>
                    <a:pt x="105" y="0"/>
                  </a:cubicBezTo>
                  <a:cubicBezTo>
                    <a:pt x="104" y="0"/>
                    <a:pt x="102" y="0"/>
                    <a:pt x="101" y="0"/>
                  </a:cubicBezTo>
                  <a:cubicBezTo>
                    <a:pt x="100" y="0"/>
                    <a:pt x="100" y="0"/>
                    <a:pt x="99" y="0"/>
                  </a:cubicBezTo>
                  <a:cubicBezTo>
                    <a:pt x="98" y="0"/>
                    <a:pt x="98" y="0"/>
                    <a:pt x="97" y="0"/>
                  </a:cubicBezTo>
                  <a:cubicBezTo>
                    <a:pt x="97" y="0"/>
                    <a:pt x="97" y="0"/>
                    <a:pt x="97" y="0"/>
                  </a:cubicBezTo>
                  <a:cubicBezTo>
                    <a:pt x="0" y="4"/>
                    <a:pt x="0" y="4"/>
                    <a:pt x="0" y="4"/>
                  </a:cubicBezTo>
                  <a:cubicBezTo>
                    <a:pt x="97" y="10"/>
                    <a:pt x="97" y="10"/>
                    <a:pt x="97" y="10"/>
                  </a:cubicBezTo>
                  <a:cubicBezTo>
                    <a:pt x="195" y="6"/>
                    <a:pt x="195" y="6"/>
                    <a:pt x="195" y="6"/>
                  </a:cubicBezTo>
                  <a:cubicBezTo>
                    <a:pt x="195" y="6"/>
                    <a:pt x="195" y="6"/>
                    <a:pt x="196" y="6"/>
                  </a:cubicBezTo>
                  <a:cubicBezTo>
                    <a:pt x="196" y="6"/>
                    <a:pt x="197" y="6"/>
                    <a:pt x="197" y="6"/>
                  </a:cubicBezTo>
                  <a:cubicBezTo>
                    <a:pt x="198" y="6"/>
                    <a:pt x="199" y="6"/>
                    <a:pt x="200" y="6"/>
                  </a:cubicBezTo>
                  <a:cubicBezTo>
                    <a:pt x="201" y="6"/>
                    <a:pt x="202" y="6"/>
                    <a:pt x="203" y="6"/>
                  </a:cubicBezTo>
                  <a:cubicBezTo>
                    <a:pt x="204" y="6"/>
                    <a:pt x="205" y="6"/>
                    <a:pt x="206" y="6"/>
                  </a:cubicBezTo>
                  <a:cubicBezTo>
                    <a:pt x="207" y="6"/>
                    <a:pt x="207" y="6"/>
                    <a:pt x="208" y="6"/>
                  </a:cubicBezTo>
                  <a:cubicBezTo>
                    <a:pt x="209" y="6"/>
                    <a:pt x="210" y="6"/>
                    <a:pt x="211" y="6"/>
                  </a:cubicBezTo>
                  <a:cubicBezTo>
                    <a:pt x="212" y="6"/>
                    <a:pt x="213" y="6"/>
                    <a:pt x="214" y="6"/>
                  </a:cubicBezTo>
                  <a:lnTo>
                    <a:pt x="116" y="0"/>
                  </a:lnTo>
                  <a:close/>
                </a:path>
              </a:pathLst>
            </a:custGeom>
            <a:solidFill>
              <a:srgbClr val="3E9BC8"/>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48" name="Freeform 14"/>
            <p:cNvSpPr>
              <a:spLocks/>
            </p:cNvSpPr>
            <p:nvPr/>
          </p:nvSpPr>
          <p:spPr bwMode="gray">
            <a:xfrm>
              <a:off x="-2414588" y="1373188"/>
              <a:ext cx="2039938" cy="5500688"/>
            </a:xfrm>
            <a:custGeom>
              <a:avLst/>
              <a:gdLst/>
              <a:ahLst/>
              <a:cxnLst>
                <a:cxn ang="0">
                  <a:pos x="332" y="13"/>
                </a:cxn>
                <a:cxn ang="0">
                  <a:pos x="403" y="100"/>
                </a:cxn>
                <a:cxn ang="0">
                  <a:pos x="409" y="206"/>
                </a:cxn>
                <a:cxn ang="0">
                  <a:pos x="374" y="278"/>
                </a:cxn>
                <a:cxn ang="0">
                  <a:pos x="445" y="301"/>
                </a:cxn>
                <a:cxn ang="0">
                  <a:pos x="447" y="301"/>
                </a:cxn>
                <a:cxn ang="0">
                  <a:pos x="453" y="301"/>
                </a:cxn>
                <a:cxn ang="0">
                  <a:pos x="508" y="313"/>
                </a:cxn>
                <a:cxn ang="0">
                  <a:pos x="543" y="388"/>
                </a:cxn>
                <a:cxn ang="0">
                  <a:pos x="543" y="639"/>
                </a:cxn>
                <a:cxn ang="0">
                  <a:pos x="542" y="845"/>
                </a:cxn>
                <a:cxn ang="0">
                  <a:pos x="534" y="867"/>
                </a:cxn>
                <a:cxn ang="0">
                  <a:pos x="497" y="891"/>
                </a:cxn>
                <a:cxn ang="0">
                  <a:pos x="461" y="872"/>
                </a:cxn>
                <a:cxn ang="0">
                  <a:pos x="453" y="848"/>
                </a:cxn>
                <a:cxn ang="0">
                  <a:pos x="452" y="487"/>
                </a:cxn>
                <a:cxn ang="0">
                  <a:pos x="443" y="470"/>
                </a:cxn>
                <a:cxn ang="0">
                  <a:pos x="422" y="472"/>
                </a:cxn>
                <a:cxn ang="0">
                  <a:pos x="415" y="492"/>
                </a:cxn>
                <a:cxn ang="0">
                  <a:pos x="413" y="1370"/>
                </a:cxn>
                <a:cxn ang="0">
                  <a:pos x="404" y="1405"/>
                </a:cxn>
                <a:cxn ang="0">
                  <a:pos x="362" y="1442"/>
                </a:cxn>
                <a:cxn ang="0">
                  <a:pos x="317" y="1415"/>
                </a:cxn>
                <a:cxn ang="0">
                  <a:pos x="306" y="1381"/>
                </a:cxn>
                <a:cxn ang="0">
                  <a:pos x="306" y="974"/>
                </a:cxn>
                <a:cxn ang="0">
                  <a:pos x="296" y="946"/>
                </a:cxn>
                <a:cxn ang="0">
                  <a:pos x="263" y="949"/>
                </a:cxn>
                <a:cxn ang="0">
                  <a:pos x="253" y="979"/>
                </a:cxn>
                <a:cxn ang="0">
                  <a:pos x="253" y="1388"/>
                </a:cxn>
                <a:cxn ang="0">
                  <a:pos x="242" y="1426"/>
                </a:cxn>
                <a:cxn ang="0">
                  <a:pos x="196" y="1466"/>
                </a:cxn>
                <a:cxn ang="0">
                  <a:pos x="152" y="1440"/>
                </a:cxn>
                <a:cxn ang="0">
                  <a:pos x="142" y="1407"/>
                </a:cxn>
                <a:cxn ang="0">
                  <a:pos x="139" y="505"/>
                </a:cxn>
                <a:cxn ang="0">
                  <a:pos x="132" y="486"/>
                </a:cxn>
                <a:cxn ang="0">
                  <a:pos x="109" y="486"/>
                </a:cxn>
                <a:cxn ang="0">
                  <a:pos x="99" y="504"/>
                </a:cxn>
                <a:cxn ang="0">
                  <a:pos x="100" y="878"/>
                </a:cxn>
                <a:cxn ang="0">
                  <a:pos x="91" y="904"/>
                </a:cxn>
                <a:cxn ang="0">
                  <a:pos x="51" y="930"/>
                </a:cxn>
                <a:cxn ang="0">
                  <a:pos x="11" y="913"/>
                </a:cxn>
                <a:cxn ang="0">
                  <a:pos x="2" y="890"/>
                </a:cxn>
                <a:cxn ang="0">
                  <a:pos x="1" y="673"/>
                </a:cxn>
                <a:cxn ang="0">
                  <a:pos x="0" y="409"/>
                </a:cxn>
                <a:cxn ang="0">
                  <a:pos x="39" y="328"/>
                </a:cxn>
                <a:cxn ang="0">
                  <a:pos x="98" y="311"/>
                </a:cxn>
                <a:cxn ang="0">
                  <a:pos x="104" y="311"/>
                </a:cxn>
                <a:cxn ang="0">
                  <a:pos x="107" y="311"/>
                </a:cxn>
                <a:cxn ang="0">
                  <a:pos x="182" y="284"/>
                </a:cxn>
                <a:cxn ang="0">
                  <a:pos x="145" y="211"/>
                </a:cxn>
                <a:cxn ang="0">
                  <a:pos x="151" y="102"/>
                </a:cxn>
                <a:cxn ang="0">
                  <a:pos x="225" y="13"/>
                </a:cxn>
              </a:cxnLst>
              <a:rect l="0" t="0" r="r" b="b"/>
              <a:pathLst>
                <a:path w="544" h="1467">
                  <a:moveTo>
                    <a:pt x="279" y="0"/>
                  </a:moveTo>
                  <a:cubicBezTo>
                    <a:pt x="297" y="0"/>
                    <a:pt x="315" y="5"/>
                    <a:pt x="332" y="13"/>
                  </a:cubicBezTo>
                  <a:cubicBezTo>
                    <a:pt x="348" y="21"/>
                    <a:pt x="362" y="33"/>
                    <a:pt x="374" y="48"/>
                  </a:cubicBezTo>
                  <a:cubicBezTo>
                    <a:pt x="387" y="63"/>
                    <a:pt x="396" y="80"/>
                    <a:pt x="403" y="100"/>
                  </a:cubicBezTo>
                  <a:cubicBezTo>
                    <a:pt x="410" y="119"/>
                    <a:pt x="413" y="140"/>
                    <a:pt x="413" y="163"/>
                  </a:cubicBezTo>
                  <a:cubicBezTo>
                    <a:pt x="413" y="178"/>
                    <a:pt x="412" y="192"/>
                    <a:pt x="409" y="206"/>
                  </a:cubicBezTo>
                  <a:cubicBezTo>
                    <a:pt x="405" y="220"/>
                    <a:pt x="401" y="233"/>
                    <a:pt x="395" y="245"/>
                  </a:cubicBezTo>
                  <a:cubicBezTo>
                    <a:pt x="389" y="257"/>
                    <a:pt x="382" y="268"/>
                    <a:pt x="374" y="278"/>
                  </a:cubicBezTo>
                  <a:cubicBezTo>
                    <a:pt x="366" y="288"/>
                    <a:pt x="357" y="297"/>
                    <a:pt x="347" y="305"/>
                  </a:cubicBezTo>
                  <a:cubicBezTo>
                    <a:pt x="445" y="301"/>
                    <a:pt x="445" y="301"/>
                    <a:pt x="445" y="301"/>
                  </a:cubicBezTo>
                  <a:cubicBezTo>
                    <a:pt x="445" y="301"/>
                    <a:pt x="445" y="301"/>
                    <a:pt x="446" y="301"/>
                  </a:cubicBezTo>
                  <a:cubicBezTo>
                    <a:pt x="446" y="301"/>
                    <a:pt x="447" y="301"/>
                    <a:pt x="447" y="301"/>
                  </a:cubicBezTo>
                  <a:cubicBezTo>
                    <a:pt x="448" y="301"/>
                    <a:pt x="449" y="301"/>
                    <a:pt x="450" y="301"/>
                  </a:cubicBezTo>
                  <a:cubicBezTo>
                    <a:pt x="451" y="301"/>
                    <a:pt x="452" y="301"/>
                    <a:pt x="453" y="301"/>
                  </a:cubicBezTo>
                  <a:cubicBezTo>
                    <a:pt x="459" y="300"/>
                    <a:pt x="468" y="301"/>
                    <a:pt x="478" y="302"/>
                  </a:cubicBezTo>
                  <a:cubicBezTo>
                    <a:pt x="487" y="304"/>
                    <a:pt x="498" y="307"/>
                    <a:pt x="508" y="313"/>
                  </a:cubicBezTo>
                  <a:cubicBezTo>
                    <a:pt x="517" y="319"/>
                    <a:pt x="526" y="327"/>
                    <a:pt x="533" y="339"/>
                  </a:cubicBezTo>
                  <a:cubicBezTo>
                    <a:pt x="539" y="351"/>
                    <a:pt x="544" y="367"/>
                    <a:pt x="543" y="388"/>
                  </a:cubicBezTo>
                  <a:cubicBezTo>
                    <a:pt x="543" y="407"/>
                    <a:pt x="543" y="444"/>
                    <a:pt x="543" y="489"/>
                  </a:cubicBezTo>
                  <a:cubicBezTo>
                    <a:pt x="543" y="535"/>
                    <a:pt x="543" y="588"/>
                    <a:pt x="543" y="639"/>
                  </a:cubicBezTo>
                  <a:cubicBezTo>
                    <a:pt x="542" y="690"/>
                    <a:pt x="542" y="739"/>
                    <a:pt x="542" y="777"/>
                  </a:cubicBezTo>
                  <a:cubicBezTo>
                    <a:pt x="542" y="814"/>
                    <a:pt x="542" y="840"/>
                    <a:pt x="542" y="845"/>
                  </a:cubicBezTo>
                  <a:cubicBezTo>
                    <a:pt x="542" y="845"/>
                    <a:pt x="541" y="848"/>
                    <a:pt x="540" y="852"/>
                  </a:cubicBezTo>
                  <a:cubicBezTo>
                    <a:pt x="539" y="856"/>
                    <a:pt x="537" y="862"/>
                    <a:pt x="534" y="867"/>
                  </a:cubicBezTo>
                  <a:cubicBezTo>
                    <a:pt x="530" y="873"/>
                    <a:pt x="526" y="878"/>
                    <a:pt x="520" y="882"/>
                  </a:cubicBezTo>
                  <a:cubicBezTo>
                    <a:pt x="514" y="887"/>
                    <a:pt x="507" y="890"/>
                    <a:pt x="497" y="891"/>
                  </a:cubicBezTo>
                  <a:cubicBezTo>
                    <a:pt x="488" y="892"/>
                    <a:pt x="480" y="889"/>
                    <a:pt x="474" y="886"/>
                  </a:cubicBezTo>
                  <a:cubicBezTo>
                    <a:pt x="468" y="882"/>
                    <a:pt x="464" y="877"/>
                    <a:pt x="461" y="872"/>
                  </a:cubicBezTo>
                  <a:cubicBezTo>
                    <a:pt x="458" y="866"/>
                    <a:pt x="456" y="861"/>
                    <a:pt x="454" y="856"/>
                  </a:cubicBezTo>
                  <a:cubicBezTo>
                    <a:pt x="453" y="852"/>
                    <a:pt x="453" y="849"/>
                    <a:pt x="453" y="848"/>
                  </a:cubicBezTo>
                  <a:cubicBezTo>
                    <a:pt x="453" y="492"/>
                    <a:pt x="453" y="492"/>
                    <a:pt x="453" y="492"/>
                  </a:cubicBezTo>
                  <a:cubicBezTo>
                    <a:pt x="453" y="491"/>
                    <a:pt x="453" y="489"/>
                    <a:pt x="452" y="487"/>
                  </a:cubicBezTo>
                  <a:cubicBezTo>
                    <a:pt x="452" y="485"/>
                    <a:pt x="451" y="482"/>
                    <a:pt x="449" y="479"/>
                  </a:cubicBezTo>
                  <a:cubicBezTo>
                    <a:pt x="448" y="476"/>
                    <a:pt x="446" y="473"/>
                    <a:pt x="443" y="470"/>
                  </a:cubicBezTo>
                  <a:cubicBezTo>
                    <a:pt x="440" y="468"/>
                    <a:pt x="437" y="467"/>
                    <a:pt x="432" y="467"/>
                  </a:cubicBezTo>
                  <a:cubicBezTo>
                    <a:pt x="428" y="467"/>
                    <a:pt x="425" y="469"/>
                    <a:pt x="422" y="472"/>
                  </a:cubicBezTo>
                  <a:cubicBezTo>
                    <a:pt x="420" y="475"/>
                    <a:pt x="418" y="478"/>
                    <a:pt x="417" y="482"/>
                  </a:cubicBezTo>
                  <a:cubicBezTo>
                    <a:pt x="416" y="486"/>
                    <a:pt x="415" y="489"/>
                    <a:pt x="415" y="492"/>
                  </a:cubicBezTo>
                  <a:cubicBezTo>
                    <a:pt x="415" y="495"/>
                    <a:pt x="415" y="497"/>
                    <a:pt x="415" y="497"/>
                  </a:cubicBezTo>
                  <a:cubicBezTo>
                    <a:pt x="413" y="1370"/>
                    <a:pt x="413" y="1370"/>
                    <a:pt x="413" y="1370"/>
                  </a:cubicBezTo>
                  <a:cubicBezTo>
                    <a:pt x="413" y="1371"/>
                    <a:pt x="413" y="1375"/>
                    <a:pt x="412" y="1382"/>
                  </a:cubicBezTo>
                  <a:cubicBezTo>
                    <a:pt x="410" y="1388"/>
                    <a:pt x="408" y="1396"/>
                    <a:pt x="404" y="1405"/>
                  </a:cubicBezTo>
                  <a:cubicBezTo>
                    <a:pt x="401" y="1413"/>
                    <a:pt x="396" y="1422"/>
                    <a:pt x="389" y="1429"/>
                  </a:cubicBezTo>
                  <a:cubicBezTo>
                    <a:pt x="382" y="1435"/>
                    <a:pt x="373" y="1440"/>
                    <a:pt x="362" y="1442"/>
                  </a:cubicBezTo>
                  <a:cubicBezTo>
                    <a:pt x="350" y="1444"/>
                    <a:pt x="341" y="1441"/>
                    <a:pt x="334" y="1436"/>
                  </a:cubicBezTo>
                  <a:cubicBezTo>
                    <a:pt x="327" y="1431"/>
                    <a:pt x="321" y="1423"/>
                    <a:pt x="317" y="1415"/>
                  </a:cubicBezTo>
                  <a:cubicBezTo>
                    <a:pt x="313" y="1407"/>
                    <a:pt x="310" y="1399"/>
                    <a:pt x="308" y="1393"/>
                  </a:cubicBezTo>
                  <a:cubicBezTo>
                    <a:pt x="307" y="1386"/>
                    <a:pt x="306" y="1382"/>
                    <a:pt x="306" y="1381"/>
                  </a:cubicBezTo>
                  <a:cubicBezTo>
                    <a:pt x="306" y="982"/>
                    <a:pt x="306" y="982"/>
                    <a:pt x="306" y="982"/>
                  </a:cubicBezTo>
                  <a:cubicBezTo>
                    <a:pt x="306" y="981"/>
                    <a:pt x="306" y="978"/>
                    <a:pt x="306" y="974"/>
                  </a:cubicBezTo>
                  <a:cubicBezTo>
                    <a:pt x="306" y="970"/>
                    <a:pt x="305" y="965"/>
                    <a:pt x="304" y="960"/>
                  </a:cubicBezTo>
                  <a:cubicBezTo>
                    <a:pt x="302" y="955"/>
                    <a:pt x="300" y="950"/>
                    <a:pt x="296" y="946"/>
                  </a:cubicBezTo>
                  <a:cubicBezTo>
                    <a:pt x="292" y="943"/>
                    <a:pt x="287" y="941"/>
                    <a:pt x="279" y="941"/>
                  </a:cubicBezTo>
                  <a:cubicBezTo>
                    <a:pt x="272" y="942"/>
                    <a:pt x="267" y="945"/>
                    <a:pt x="263" y="949"/>
                  </a:cubicBezTo>
                  <a:cubicBezTo>
                    <a:pt x="259" y="954"/>
                    <a:pt x="256" y="959"/>
                    <a:pt x="255" y="964"/>
                  </a:cubicBezTo>
                  <a:cubicBezTo>
                    <a:pt x="253" y="970"/>
                    <a:pt x="253" y="975"/>
                    <a:pt x="253" y="979"/>
                  </a:cubicBezTo>
                  <a:cubicBezTo>
                    <a:pt x="253" y="984"/>
                    <a:pt x="253" y="986"/>
                    <a:pt x="253" y="987"/>
                  </a:cubicBezTo>
                  <a:cubicBezTo>
                    <a:pt x="253" y="1388"/>
                    <a:pt x="253" y="1388"/>
                    <a:pt x="253" y="1388"/>
                  </a:cubicBezTo>
                  <a:cubicBezTo>
                    <a:pt x="253" y="1389"/>
                    <a:pt x="253" y="1394"/>
                    <a:pt x="251" y="1401"/>
                  </a:cubicBezTo>
                  <a:cubicBezTo>
                    <a:pt x="249" y="1408"/>
                    <a:pt x="246" y="1417"/>
                    <a:pt x="242" y="1426"/>
                  </a:cubicBezTo>
                  <a:cubicBezTo>
                    <a:pt x="238" y="1435"/>
                    <a:pt x="232" y="1444"/>
                    <a:pt x="225" y="1451"/>
                  </a:cubicBezTo>
                  <a:cubicBezTo>
                    <a:pt x="217" y="1458"/>
                    <a:pt x="208" y="1464"/>
                    <a:pt x="196" y="1466"/>
                  </a:cubicBezTo>
                  <a:cubicBezTo>
                    <a:pt x="185" y="1467"/>
                    <a:pt x="176" y="1465"/>
                    <a:pt x="168" y="1460"/>
                  </a:cubicBezTo>
                  <a:cubicBezTo>
                    <a:pt x="161" y="1455"/>
                    <a:pt x="156" y="1448"/>
                    <a:pt x="152" y="1440"/>
                  </a:cubicBezTo>
                  <a:cubicBezTo>
                    <a:pt x="148" y="1432"/>
                    <a:pt x="146" y="1425"/>
                    <a:pt x="144" y="1418"/>
                  </a:cubicBezTo>
                  <a:cubicBezTo>
                    <a:pt x="143" y="1412"/>
                    <a:pt x="142" y="1408"/>
                    <a:pt x="142" y="1407"/>
                  </a:cubicBezTo>
                  <a:cubicBezTo>
                    <a:pt x="140" y="511"/>
                    <a:pt x="140" y="511"/>
                    <a:pt x="140" y="511"/>
                  </a:cubicBezTo>
                  <a:cubicBezTo>
                    <a:pt x="139" y="510"/>
                    <a:pt x="139" y="508"/>
                    <a:pt x="139" y="505"/>
                  </a:cubicBezTo>
                  <a:cubicBezTo>
                    <a:pt x="139" y="503"/>
                    <a:pt x="138" y="499"/>
                    <a:pt x="137" y="495"/>
                  </a:cubicBezTo>
                  <a:cubicBezTo>
                    <a:pt x="136" y="492"/>
                    <a:pt x="134" y="488"/>
                    <a:pt x="132" y="486"/>
                  </a:cubicBezTo>
                  <a:cubicBezTo>
                    <a:pt x="129" y="483"/>
                    <a:pt x="125" y="481"/>
                    <a:pt x="121" y="481"/>
                  </a:cubicBezTo>
                  <a:cubicBezTo>
                    <a:pt x="116" y="482"/>
                    <a:pt x="112" y="483"/>
                    <a:pt x="109" y="486"/>
                  </a:cubicBezTo>
                  <a:cubicBezTo>
                    <a:pt x="106" y="488"/>
                    <a:pt x="104" y="492"/>
                    <a:pt x="103" y="495"/>
                  </a:cubicBezTo>
                  <a:cubicBezTo>
                    <a:pt x="101" y="498"/>
                    <a:pt x="100" y="502"/>
                    <a:pt x="99" y="504"/>
                  </a:cubicBezTo>
                  <a:cubicBezTo>
                    <a:pt x="99" y="507"/>
                    <a:pt x="99" y="508"/>
                    <a:pt x="98" y="509"/>
                  </a:cubicBezTo>
                  <a:cubicBezTo>
                    <a:pt x="100" y="878"/>
                    <a:pt x="100" y="878"/>
                    <a:pt x="100" y="878"/>
                  </a:cubicBezTo>
                  <a:cubicBezTo>
                    <a:pt x="100" y="879"/>
                    <a:pt x="99" y="882"/>
                    <a:pt x="98" y="887"/>
                  </a:cubicBezTo>
                  <a:cubicBezTo>
                    <a:pt x="97" y="892"/>
                    <a:pt x="94" y="898"/>
                    <a:pt x="91" y="904"/>
                  </a:cubicBezTo>
                  <a:cubicBezTo>
                    <a:pt x="88" y="910"/>
                    <a:pt x="83" y="916"/>
                    <a:pt x="76" y="921"/>
                  </a:cubicBezTo>
                  <a:cubicBezTo>
                    <a:pt x="70" y="926"/>
                    <a:pt x="62" y="929"/>
                    <a:pt x="51" y="930"/>
                  </a:cubicBezTo>
                  <a:cubicBezTo>
                    <a:pt x="41" y="931"/>
                    <a:pt x="33" y="929"/>
                    <a:pt x="26" y="926"/>
                  </a:cubicBezTo>
                  <a:cubicBezTo>
                    <a:pt x="20" y="923"/>
                    <a:pt x="15" y="918"/>
                    <a:pt x="11" y="913"/>
                  </a:cubicBezTo>
                  <a:cubicBezTo>
                    <a:pt x="8" y="907"/>
                    <a:pt x="6" y="902"/>
                    <a:pt x="4" y="898"/>
                  </a:cubicBezTo>
                  <a:cubicBezTo>
                    <a:pt x="3" y="894"/>
                    <a:pt x="2" y="891"/>
                    <a:pt x="2" y="890"/>
                  </a:cubicBezTo>
                  <a:cubicBezTo>
                    <a:pt x="2" y="885"/>
                    <a:pt x="2" y="858"/>
                    <a:pt x="2" y="819"/>
                  </a:cubicBezTo>
                  <a:cubicBezTo>
                    <a:pt x="2" y="779"/>
                    <a:pt x="1" y="727"/>
                    <a:pt x="1" y="673"/>
                  </a:cubicBezTo>
                  <a:cubicBezTo>
                    <a:pt x="1" y="619"/>
                    <a:pt x="1" y="564"/>
                    <a:pt x="0" y="516"/>
                  </a:cubicBezTo>
                  <a:cubicBezTo>
                    <a:pt x="0" y="468"/>
                    <a:pt x="0" y="429"/>
                    <a:pt x="0" y="409"/>
                  </a:cubicBezTo>
                  <a:cubicBezTo>
                    <a:pt x="0" y="387"/>
                    <a:pt x="4" y="370"/>
                    <a:pt x="11" y="357"/>
                  </a:cubicBezTo>
                  <a:cubicBezTo>
                    <a:pt x="19" y="344"/>
                    <a:pt x="28" y="334"/>
                    <a:pt x="39" y="328"/>
                  </a:cubicBezTo>
                  <a:cubicBezTo>
                    <a:pt x="50" y="321"/>
                    <a:pt x="61" y="317"/>
                    <a:pt x="72" y="314"/>
                  </a:cubicBezTo>
                  <a:cubicBezTo>
                    <a:pt x="82" y="312"/>
                    <a:pt x="92" y="311"/>
                    <a:pt x="98" y="311"/>
                  </a:cubicBezTo>
                  <a:cubicBezTo>
                    <a:pt x="99" y="311"/>
                    <a:pt x="101" y="311"/>
                    <a:pt x="102" y="311"/>
                  </a:cubicBezTo>
                  <a:cubicBezTo>
                    <a:pt x="103" y="311"/>
                    <a:pt x="104" y="311"/>
                    <a:pt x="104" y="311"/>
                  </a:cubicBezTo>
                  <a:cubicBezTo>
                    <a:pt x="105" y="311"/>
                    <a:pt x="106" y="311"/>
                    <a:pt x="106" y="311"/>
                  </a:cubicBezTo>
                  <a:cubicBezTo>
                    <a:pt x="107" y="311"/>
                    <a:pt x="107" y="311"/>
                    <a:pt x="107" y="311"/>
                  </a:cubicBezTo>
                  <a:cubicBezTo>
                    <a:pt x="210" y="309"/>
                    <a:pt x="210" y="309"/>
                    <a:pt x="210" y="309"/>
                  </a:cubicBezTo>
                  <a:cubicBezTo>
                    <a:pt x="200" y="302"/>
                    <a:pt x="190" y="293"/>
                    <a:pt x="182" y="284"/>
                  </a:cubicBezTo>
                  <a:cubicBezTo>
                    <a:pt x="173" y="274"/>
                    <a:pt x="166" y="263"/>
                    <a:pt x="160" y="251"/>
                  </a:cubicBezTo>
                  <a:cubicBezTo>
                    <a:pt x="154" y="238"/>
                    <a:pt x="149" y="225"/>
                    <a:pt x="145" y="211"/>
                  </a:cubicBezTo>
                  <a:cubicBezTo>
                    <a:pt x="142" y="197"/>
                    <a:pt x="140" y="182"/>
                    <a:pt x="140" y="167"/>
                  </a:cubicBezTo>
                  <a:cubicBezTo>
                    <a:pt x="140" y="144"/>
                    <a:pt x="144" y="122"/>
                    <a:pt x="151" y="102"/>
                  </a:cubicBezTo>
                  <a:cubicBezTo>
                    <a:pt x="158" y="82"/>
                    <a:pt x="168" y="64"/>
                    <a:pt x="181" y="49"/>
                  </a:cubicBezTo>
                  <a:cubicBezTo>
                    <a:pt x="193" y="34"/>
                    <a:pt x="208" y="21"/>
                    <a:pt x="225" y="13"/>
                  </a:cubicBezTo>
                  <a:cubicBezTo>
                    <a:pt x="241" y="5"/>
                    <a:pt x="260" y="0"/>
                    <a:pt x="279" y="0"/>
                  </a:cubicBezTo>
                  <a:close/>
                </a:path>
              </a:pathLst>
            </a:custGeom>
            <a:solidFill>
              <a:srgbClr val="3E9BC8"/>
            </a:solidFill>
            <a:ln w="9525">
              <a:solidFill>
                <a:srgbClr val="3E9BC8"/>
              </a:solidFill>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31" name="Title 30"/>
          <p:cNvSpPr>
            <a:spLocks noGrp="1"/>
          </p:cNvSpPr>
          <p:nvPr>
            <p:ph type="title"/>
          </p:nvPr>
        </p:nvSpPr>
        <p:spPr bwMode="gray"/>
        <p:txBody>
          <a:bodyPr/>
          <a:lstStyle/>
          <a:p>
            <a:r>
              <a:rPr lang="de-DE" sz="2400" noProof="0" smtClean="0"/>
              <a:t>Mathematische Grundlagen - 1</a:t>
            </a:r>
            <a:endParaRPr lang="de-DE" sz="2400" noProof="0"/>
          </a:p>
        </p:txBody>
      </p:sp>
      <p:sp>
        <p:nvSpPr>
          <p:cNvPr id="33" name="Content Placeholder 32"/>
          <p:cNvSpPr>
            <a:spLocks noGrp="1"/>
          </p:cNvSpPr>
          <p:nvPr>
            <p:ph idx="1"/>
          </p:nvPr>
        </p:nvSpPr>
        <p:spPr bwMode="gray">
          <a:xfrm>
            <a:off x="457200" y="1095375"/>
            <a:ext cx="6670110" cy="2333625"/>
          </a:xfrm>
        </p:spPr>
        <p:txBody>
          <a:bodyPr>
            <a:normAutofit/>
          </a:bodyPr>
          <a:lstStyle/>
          <a:p>
            <a:r>
              <a:rPr lang="de-DE" noProof="0" dirty="0" smtClean="0"/>
              <a:t>Der Modulo-Operator</a:t>
            </a:r>
          </a:p>
          <a:p>
            <a:pPr lvl="1"/>
            <a:r>
              <a:rPr lang="de-DE" noProof="0" dirty="0" smtClean="0"/>
              <a:t>Dieses Zeichen stellt den Modulo-Operator dar. Beim Modulo-Rechnen </a:t>
            </a:r>
            <a:br>
              <a:rPr lang="de-DE" noProof="0" dirty="0" smtClean="0"/>
            </a:br>
            <a:r>
              <a:rPr lang="de-DE" noProof="0" dirty="0" smtClean="0"/>
              <a:t>betrachtet man den Rest der ganzzahligen Division. </a:t>
            </a:r>
            <a:br>
              <a:rPr lang="de-DE" noProof="0" dirty="0" smtClean="0"/>
            </a:br>
            <a:r>
              <a:rPr lang="de-DE" noProof="0" dirty="0" smtClean="0"/>
              <a:t>D.h. man interessiert sich nur für den Rest, der beim Teilen entsteht, </a:t>
            </a:r>
            <a:br>
              <a:rPr lang="de-DE" noProof="0" dirty="0" smtClean="0"/>
            </a:br>
            <a:r>
              <a:rPr lang="de-DE" noProof="0" dirty="0" smtClean="0"/>
              <a:t>wenn man keine Nachkommastellen zulässt. </a:t>
            </a:r>
          </a:p>
          <a:p>
            <a:pPr lvl="1"/>
            <a:r>
              <a:rPr lang="de-DE" noProof="0" dirty="0" smtClean="0"/>
              <a:t>Um es besser zu verstehen, können Sie sich folgendes Beispiel anschauen. </a:t>
            </a:r>
          </a:p>
        </p:txBody>
      </p:sp>
      <p:sp>
        <p:nvSpPr>
          <p:cNvPr id="7" name="Rounded Rectangle 6"/>
          <p:cNvSpPr/>
          <p:nvPr/>
        </p:nvSpPr>
        <p:spPr bwMode="gray">
          <a:xfrm>
            <a:off x="554038" y="5791200"/>
            <a:ext cx="8151812" cy="436563"/>
          </a:xfrm>
          <a:prstGeom prst="roundRect">
            <a:avLst/>
          </a:prstGeom>
          <a:solidFill>
            <a:schemeClr val="bg1"/>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1600" b="1" dirty="0" smtClean="0">
                <a:solidFill>
                  <a:srgbClr val="00B050"/>
                </a:solidFill>
              </a:rPr>
              <a:t>Man möchte sich zu fünft einen Kuchen teilen, der in 16 Stücke aufgeteilt ist.</a:t>
            </a:r>
            <a:endParaRPr lang="de-DE" sz="1600" b="1" dirty="0">
              <a:solidFill>
                <a:srgbClr val="00B050"/>
              </a:solidFill>
            </a:endParaRPr>
          </a:p>
        </p:txBody>
      </p:sp>
      <p:sp>
        <p:nvSpPr>
          <p:cNvPr id="10" name="Rounded Rectangle 7"/>
          <p:cNvSpPr/>
          <p:nvPr/>
        </p:nvSpPr>
        <p:spPr bwMode="gray">
          <a:xfrm>
            <a:off x="554038" y="5799137"/>
            <a:ext cx="8151812" cy="436563"/>
          </a:xfrm>
          <a:prstGeom prst="roundRect">
            <a:avLst/>
          </a:prstGeom>
          <a:solidFill>
            <a:schemeClr val="bg1"/>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1600" b="1" dirty="0" smtClean="0">
                <a:solidFill>
                  <a:srgbClr val="00B050"/>
                </a:solidFill>
              </a:rPr>
              <a:t>Jeder kann somit drei Stücke essen. Ein Stück bleibt übrig.</a:t>
            </a:r>
            <a:endParaRPr lang="de-DE" sz="1600" b="1" dirty="0">
              <a:solidFill>
                <a:srgbClr val="00B050"/>
              </a:solidFill>
            </a:endParaRPr>
          </a:p>
        </p:txBody>
      </p:sp>
      <p:grpSp>
        <p:nvGrpSpPr>
          <p:cNvPr id="136" name="Gruppieren 135"/>
          <p:cNvGrpSpPr/>
          <p:nvPr/>
        </p:nvGrpSpPr>
        <p:grpSpPr bwMode="gray">
          <a:xfrm rot="10800000">
            <a:off x="3822012" y="3670040"/>
            <a:ext cx="1487278" cy="1487277"/>
            <a:chOff x="3013974" y="3584371"/>
            <a:chExt cx="1487278" cy="1487277"/>
          </a:xfrm>
        </p:grpSpPr>
        <p:sp>
          <p:nvSpPr>
            <p:cNvPr id="146" name="Torte 145"/>
            <p:cNvSpPr/>
            <p:nvPr/>
          </p:nvSpPr>
          <p:spPr bwMode="gray">
            <a:xfrm rot="10787269">
              <a:off x="3013974" y="3584371"/>
              <a:ext cx="1487278" cy="1487277"/>
            </a:xfrm>
            <a:prstGeom prst="pie">
              <a:avLst>
                <a:gd name="adj1" fmla="val 16238735"/>
                <a:gd name="adj2" fmla="val 17518736"/>
              </a:avLst>
            </a:prstGeom>
            <a:gradFill flip="none" rotWithShape="1">
              <a:gsLst>
                <a:gs pos="100000">
                  <a:srgbClr val="F7BD2D"/>
                </a:gs>
                <a:gs pos="81000">
                  <a:schemeClr val="accent6"/>
                </a:gs>
                <a:gs pos="32000">
                  <a:srgbClr val="C00000"/>
                </a:gs>
              </a:gsLst>
              <a:path path="circle">
                <a:fillToRect l="100000" t="100000"/>
              </a:path>
              <a:tileRect r="-100000" b="-10000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47" name="Ellipse 146"/>
            <p:cNvSpPr/>
            <p:nvPr/>
          </p:nvSpPr>
          <p:spPr bwMode="gray">
            <a:xfrm>
              <a:off x="3595687" y="4903788"/>
              <a:ext cx="82550" cy="825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aphicFrame>
        <p:nvGraphicFramePr>
          <p:cNvPr id="20" name="Object 19"/>
          <p:cNvGraphicFramePr>
            <a:graphicFrameLocks noChangeAspect="1"/>
          </p:cNvGraphicFramePr>
          <p:nvPr/>
        </p:nvGraphicFramePr>
        <p:xfrm>
          <a:off x="7226368" y="1549010"/>
          <a:ext cx="854342" cy="767670"/>
        </p:xfrm>
        <a:graphic>
          <a:graphicData uri="http://schemas.openxmlformats.org/presentationml/2006/ole">
            <p:oleObj spid="_x0000_s3074" name="Equation" r:id="rId10" imgW="126720" imgH="114120" progId="Equation.3">
              <p:embed/>
            </p:oleObj>
          </a:graphicData>
        </a:graphic>
      </p:graphicFrame>
      <p:grpSp>
        <p:nvGrpSpPr>
          <p:cNvPr id="164" name="Gruppieren 163"/>
          <p:cNvGrpSpPr/>
          <p:nvPr/>
        </p:nvGrpSpPr>
        <p:grpSpPr bwMode="gray">
          <a:xfrm>
            <a:off x="3837887" y="3666865"/>
            <a:ext cx="1487278" cy="1487278"/>
            <a:chOff x="3837887" y="3920865"/>
            <a:chExt cx="1487278" cy="1487278"/>
          </a:xfrm>
        </p:grpSpPr>
        <p:grpSp>
          <p:nvGrpSpPr>
            <p:cNvPr id="72" name="Gruppieren 56"/>
            <p:cNvGrpSpPr/>
            <p:nvPr/>
          </p:nvGrpSpPr>
          <p:grpSpPr bwMode="gray">
            <a:xfrm rot="6720000">
              <a:off x="3837887" y="3920865"/>
              <a:ext cx="1487278" cy="1487277"/>
              <a:chOff x="3013974" y="3584371"/>
              <a:chExt cx="1487278" cy="1487277"/>
            </a:xfrm>
          </p:grpSpPr>
          <p:sp>
            <p:nvSpPr>
              <p:cNvPr id="79" name="Torte 78"/>
              <p:cNvSpPr/>
              <p:nvPr/>
            </p:nvSpPr>
            <p:spPr bwMode="gray">
              <a:xfrm rot="10787269">
                <a:off x="3013974" y="3584371"/>
                <a:ext cx="1487278" cy="1487277"/>
              </a:xfrm>
              <a:prstGeom prst="pie">
                <a:avLst>
                  <a:gd name="adj1" fmla="val 16238735"/>
                  <a:gd name="adj2" fmla="val 17518736"/>
                </a:avLst>
              </a:prstGeom>
              <a:gradFill flip="none" rotWithShape="1">
                <a:gsLst>
                  <a:gs pos="100000">
                    <a:srgbClr val="F7BD2D"/>
                  </a:gs>
                  <a:gs pos="81000">
                    <a:schemeClr val="accent6"/>
                  </a:gs>
                  <a:gs pos="32000">
                    <a:srgbClr val="C00000"/>
                  </a:gs>
                </a:gsLst>
                <a:path path="circle">
                  <a:fillToRect l="100000" t="100000"/>
                </a:path>
                <a:tileRect r="-100000" b="-10000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80" name="Ellipse 79"/>
              <p:cNvSpPr/>
              <p:nvPr/>
            </p:nvSpPr>
            <p:spPr bwMode="gray">
              <a:xfrm>
                <a:off x="3595687" y="4903787"/>
                <a:ext cx="82550" cy="825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73" name="Gruppieren 59"/>
            <p:cNvGrpSpPr/>
            <p:nvPr/>
          </p:nvGrpSpPr>
          <p:grpSpPr bwMode="gray">
            <a:xfrm rot="8100000">
              <a:off x="3837887" y="3920865"/>
              <a:ext cx="1487278" cy="1487277"/>
              <a:chOff x="3013974" y="3584371"/>
              <a:chExt cx="1487278" cy="1487277"/>
            </a:xfrm>
          </p:grpSpPr>
          <p:sp>
            <p:nvSpPr>
              <p:cNvPr id="77" name="Torte 76"/>
              <p:cNvSpPr/>
              <p:nvPr/>
            </p:nvSpPr>
            <p:spPr bwMode="gray">
              <a:xfrm rot="10787269">
                <a:off x="3013974" y="3584371"/>
                <a:ext cx="1487278" cy="1487277"/>
              </a:xfrm>
              <a:prstGeom prst="pie">
                <a:avLst>
                  <a:gd name="adj1" fmla="val 16238735"/>
                  <a:gd name="adj2" fmla="val 17518736"/>
                </a:avLst>
              </a:prstGeom>
              <a:gradFill flip="none" rotWithShape="1">
                <a:gsLst>
                  <a:gs pos="100000">
                    <a:srgbClr val="F7BD2D"/>
                  </a:gs>
                  <a:gs pos="81000">
                    <a:schemeClr val="accent6"/>
                  </a:gs>
                  <a:gs pos="32000">
                    <a:srgbClr val="C00000"/>
                  </a:gs>
                </a:gsLst>
                <a:path path="circle">
                  <a:fillToRect l="100000" t="100000"/>
                </a:path>
                <a:tileRect r="-100000" b="-10000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78" name="Ellipse 77"/>
              <p:cNvSpPr/>
              <p:nvPr/>
            </p:nvSpPr>
            <p:spPr bwMode="gray">
              <a:xfrm>
                <a:off x="3595688" y="4903788"/>
                <a:ext cx="82550" cy="825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74" name="Gruppieren 62"/>
            <p:cNvGrpSpPr/>
            <p:nvPr/>
          </p:nvGrpSpPr>
          <p:grpSpPr bwMode="gray">
            <a:xfrm rot="9420000">
              <a:off x="3837887" y="3920865"/>
              <a:ext cx="1487278" cy="1487277"/>
              <a:chOff x="3013974" y="3584371"/>
              <a:chExt cx="1487278" cy="1487277"/>
            </a:xfrm>
          </p:grpSpPr>
          <p:sp>
            <p:nvSpPr>
              <p:cNvPr id="75" name="Torte 74"/>
              <p:cNvSpPr/>
              <p:nvPr/>
            </p:nvSpPr>
            <p:spPr bwMode="gray">
              <a:xfrm rot="10787269">
                <a:off x="3013974" y="3584371"/>
                <a:ext cx="1487278" cy="1487277"/>
              </a:xfrm>
              <a:prstGeom prst="pie">
                <a:avLst>
                  <a:gd name="adj1" fmla="val 16238735"/>
                  <a:gd name="adj2" fmla="val 17518736"/>
                </a:avLst>
              </a:prstGeom>
              <a:gradFill flip="none" rotWithShape="1">
                <a:gsLst>
                  <a:gs pos="100000">
                    <a:srgbClr val="F7BD2D"/>
                  </a:gs>
                  <a:gs pos="81000">
                    <a:schemeClr val="accent6"/>
                  </a:gs>
                  <a:gs pos="32000">
                    <a:srgbClr val="C00000"/>
                  </a:gs>
                </a:gsLst>
                <a:path path="circle">
                  <a:fillToRect l="100000" t="100000"/>
                </a:path>
                <a:tileRect r="-100000" b="-10000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76" name="Ellipse 75"/>
              <p:cNvSpPr/>
              <p:nvPr/>
            </p:nvSpPr>
            <p:spPr bwMode="gray">
              <a:xfrm>
                <a:off x="3595687" y="4903788"/>
                <a:ext cx="82550" cy="825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165" name="Gruppieren 164"/>
          <p:cNvGrpSpPr/>
          <p:nvPr/>
        </p:nvGrpSpPr>
        <p:grpSpPr bwMode="gray">
          <a:xfrm>
            <a:off x="3837886" y="3660514"/>
            <a:ext cx="1487278" cy="1493630"/>
            <a:chOff x="3837886" y="3914514"/>
            <a:chExt cx="1487278" cy="1493630"/>
          </a:xfrm>
        </p:grpSpPr>
        <p:grpSp>
          <p:nvGrpSpPr>
            <p:cNvPr id="60" name="Gruppieren 59"/>
            <p:cNvGrpSpPr/>
            <p:nvPr/>
          </p:nvGrpSpPr>
          <p:grpSpPr bwMode="gray">
            <a:xfrm rot="2700000">
              <a:off x="3837886" y="3914514"/>
              <a:ext cx="1487278" cy="1487277"/>
              <a:chOff x="3013974" y="3584371"/>
              <a:chExt cx="1487278" cy="1487277"/>
            </a:xfrm>
          </p:grpSpPr>
          <p:sp>
            <p:nvSpPr>
              <p:cNvPr id="61" name="Torte 60"/>
              <p:cNvSpPr/>
              <p:nvPr/>
            </p:nvSpPr>
            <p:spPr bwMode="gray">
              <a:xfrm rot="10787269">
                <a:off x="3013974" y="3584371"/>
                <a:ext cx="1487278" cy="1487277"/>
              </a:xfrm>
              <a:prstGeom prst="pie">
                <a:avLst>
                  <a:gd name="adj1" fmla="val 16238735"/>
                  <a:gd name="adj2" fmla="val 17518736"/>
                </a:avLst>
              </a:prstGeom>
              <a:gradFill flip="none" rotWithShape="1">
                <a:gsLst>
                  <a:gs pos="100000">
                    <a:srgbClr val="F7BD2D"/>
                  </a:gs>
                  <a:gs pos="81000">
                    <a:schemeClr val="accent6"/>
                  </a:gs>
                  <a:gs pos="32000">
                    <a:srgbClr val="C00000"/>
                  </a:gs>
                </a:gsLst>
                <a:path path="circle">
                  <a:fillToRect l="100000" t="100000"/>
                </a:path>
                <a:tileRect r="-100000" b="-10000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62" name="Ellipse 61"/>
              <p:cNvSpPr/>
              <p:nvPr/>
            </p:nvSpPr>
            <p:spPr bwMode="gray">
              <a:xfrm>
                <a:off x="3595687" y="4903788"/>
                <a:ext cx="82550" cy="825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63" name="Gruppieren 62"/>
            <p:cNvGrpSpPr/>
            <p:nvPr/>
          </p:nvGrpSpPr>
          <p:grpSpPr bwMode="gray">
            <a:xfrm rot="4020000">
              <a:off x="3837886" y="3914514"/>
              <a:ext cx="1487278" cy="1487277"/>
              <a:chOff x="3013974" y="3584371"/>
              <a:chExt cx="1487278" cy="1487277"/>
            </a:xfrm>
          </p:grpSpPr>
          <p:sp>
            <p:nvSpPr>
              <p:cNvPr id="64" name="Torte 63"/>
              <p:cNvSpPr/>
              <p:nvPr/>
            </p:nvSpPr>
            <p:spPr bwMode="gray">
              <a:xfrm rot="10787269">
                <a:off x="3013974" y="3584371"/>
                <a:ext cx="1487278" cy="1487277"/>
              </a:xfrm>
              <a:prstGeom prst="pie">
                <a:avLst>
                  <a:gd name="adj1" fmla="val 16238735"/>
                  <a:gd name="adj2" fmla="val 17518736"/>
                </a:avLst>
              </a:prstGeom>
              <a:gradFill flip="none" rotWithShape="1">
                <a:gsLst>
                  <a:gs pos="100000">
                    <a:srgbClr val="F7BD2D"/>
                  </a:gs>
                  <a:gs pos="81000">
                    <a:schemeClr val="accent6"/>
                  </a:gs>
                  <a:gs pos="32000">
                    <a:srgbClr val="C00000"/>
                  </a:gs>
                </a:gsLst>
                <a:path path="circle">
                  <a:fillToRect l="100000" t="100000"/>
                </a:path>
                <a:tileRect r="-100000" b="-10000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65" name="Ellipse 64"/>
              <p:cNvSpPr/>
              <p:nvPr/>
            </p:nvSpPr>
            <p:spPr bwMode="gray">
              <a:xfrm>
                <a:off x="3595687" y="4903788"/>
                <a:ext cx="82550" cy="825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71" name="Gruppieren 55"/>
            <p:cNvGrpSpPr/>
            <p:nvPr/>
          </p:nvGrpSpPr>
          <p:grpSpPr bwMode="gray">
            <a:xfrm rot="5400000">
              <a:off x="3837887" y="3920866"/>
              <a:ext cx="1487278" cy="1487277"/>
              <a:chOff x="3013974" y="3584372"/>
              <a:chExt cx="1487278" cy="1487277"/>
            </a:xfrm>
          </p:grpSpPr>
          <p:sp>
            <p:nvSpPr>
              <p:cNvPr id="81" name="Torte 80"/>
              <p:cNvSpPr/>
              <p:nvPr/>
            </p:nvSpPr>
            <p:spPr bwMode="gray">
              <a:xfrm rot="10787269">
                <a:off x="3013974" y="3584372"/>
                <a:ext cx="1487278" cy="1487277"/>
              </a:xfrm>
              <a:prstGeom prst="pie">
                <a:avLst>
                  <a:gd name="adj1" fmla="val 16238735"/>
                  <a:gd name="adj2" fmla="val 17518736"/>
                </a:avLst>
              </a:prstGeom>
              <a:gradFill flip="none" rotWithShape="1">
                <a:gsLst>
                  <a:gs pos="100000">
                    <a:srgbClr val="F7BD2D"/>
                  </a:gs>
                  <a:gs pos="81000">
                    <a:schemeClr val="accent6"/>
                  </a:gs>
                  <a:gs pos="32000">
                    <a:srgbClr val="C00000"/>
                  </a:gs>
                </a:gsLst>
                <a:path path="circle">
                  <a:fillToRect l="100000" t="100000"/>
                </a:path>
                <a:tileRect r="-100000" b="-10000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82" name="Ellipse 81"/>
              <p:cNvSpPr/>
              <p:nvPr/>
            </p:nvSpPr>
            <p:spPr bwMode="gray">
              <a:xfrm>
                <a:off x="3595688" y="4903788"/>
                <a:ext cx="82550" cy="825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166" name="Gruppieren 165"/>
          <p:cNvGrpSpPr/>
          <p:nvPr/>
        </p:nvGrpSpPr>
        <p:grpSpPr bwMode="gray">
          <a:xfrm>
            <a:off x="3822014" y="3660514"/>
            <a:ext cx="1503150" cy="1487279"/>
            <a:chOff x="3822014" y="3914514"/>
            <a:chExt cx="1503150" cy="1487279"/>
          </a:xfrm>
        </p:grpSpPr>
        <p:grpSp>
          <p:nvGrpSpPr>
            <p:cNvPr id="56" name="Gruppieren 55"/>
            <p:cNvGrpSpPr/>
            <p:nvPr/>
          </p:nvGrpSpPr>
          <p:grpSpPr bwMode="gray">
            <a:xfrm>
              <a:off x="3837886" y="3914514"/>
              <a:ext cx="1487278" cy="1487277"/>
              <a:chOff x="3013974" y="3584371"/>
              <a:chExt cx="1487278" cy="1487277"/>
            </a:xfrm>
          </p:grpSpPr>
          <p:sp>
            <p:nvSpPr>
              <p:cNvPr id="30" name="Torte 29"/>
              <p:cNvSpPr/>
              <p:nvPr/>
            </p:nvSpPr>
            <p:spPr bwMode="gray">
              <a:xfrm rot="10787269">
                <a:off x="3013974" y="3584371"/>
                <a:ext cx="1487278" cy="1487277"/>
              </a:xfrm>
              <a:prstGeom prst="pie">
                <a:avLst>
                  <a:gd name="adj1" fmla="val 16238735"/>
                  <a:gd name="adj2" fmla="val 17518736"/>
                </a:avLst>
              </a:prstGeom>
              <a:gradFill flip="none" rotWithShape="1">
                <a:gsLst>
                  <a:gs pos="100000">
                    <a:srgbClr val="F7BD2D"/>
                  </a:gs>
                  <a:gs pos="81000">
                    <a:schemeClr val="accent6"/>
                  </a:gs>
                  <a:gs pos="32000">
                    <a:srgbClr val="C00000"/>
                  </a:gs>
                </a:gsLst>
                <a:path path="circle">
                  <a:fillToRect l="100000" t="100000"/>
                </a:path>
                <a:tileRect r="-100000" b="-10000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53" name="Ellipse 52"/>
              <p:cNvSpPr/>
              <p:nvPr/>
            </p:nvSpPr>
            <p:spPr bwMode="gray">
              <a:xfrm>
                <a:off x="3595687" y="4903788"/>
                <a:ext cx="82550" cy="825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57" name="Gruppieren 56"/>
            <p:cNvGrpSpPr/>
            <p:nvPr/>
          </p:nvGrpSpPr>
          <p:grpSpPr bwMode="gray">
            <a:xfrm rot="1320000">
              <a:off x="3837886" y="3914514"/>
              <a:ext cx="1487278" cy="1487277"/>
              <a:chOff x="3013974" y="3584371"/>
              <a:chExt cx="1487278" cy="1487277"/>
            </a:xfrm>
          </p:grpSpPr>
          <p:sp>
            <p:nvSpPr>
              <p:cNvPr id="58" name="Torte 57"/>
              <p:cNvSpPr/>
              <p:nvPr/>
            </p:nvSpPr>
            <p:spPr bwMode="gray">
              <a:xfrm rot="10787269">
                <a:off x="3013974" y="3584371"/>
                <a:ext cx="1487278" cy="1487277"/>
              </a:xfrm>
              <a:prstGeom prst="pie">
                <a:avLst>
                  <a:gd name="adj1" fmla="val 16238735"/>
                  <a:gd name="adj2" fmla="val 17518736"/>
                </a:avLst>
              </a:prstGeom>
              <a:gradFill flip="none" rotWithShape="1">
                <a:gsLst>
                  <a:gs pos="100000">
                    <a:srgbClr val="F7BD2D"/>
                  </a:gs>
                  <a:gs pos="81000">
                    <a:schemeClr val="accent6"/>
                  </a:gs>
                  <a:gs pos="32000">
                    <a:srgbClr val="C00000"/>
                  </a:gs>
                </a:gsLst>
                <a:path path="circle">
                  <a:fillToRect l="100000" t="100000"/>
                </a:path>
                <a:tileRect r="-100000" b="-10000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59" name="Ellipse 58"/>
              <p:cNvSpPr/>
              <p:nvPr/>
            </p:nvSpPr>
            <p:spPr bwMode="gray">
              <a:xfrm>
                <a:off x="3595687" y="4903788"/>
                <a:ext cx="82550" cy="825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52" name="Gruppieren 62"/>
            <p:cNvGrpSpPr/>
            <p:nvPr/>
          </p:nvGrpSpPr>
          <p:grpSpPr bwMode="gray">
            <a:xfrm rot="20220000">
              <a:off x="3822014" y="3914516"/>
              <a:ext cx="1487278" cy="1487277"/>
              <a:chOff x="3013974" y="3584371"/>
              <a:chExt cx="1487278" cy="1487277"/>
            </a:xfrm>
          </p:grpSpPr>
          <p:sp>
            <p:nvSpPr>
              <p:cNvPr id="153" name="Torte 152"/>
              <p:cNvSpPr/>
              <p:nvPr/>
            </p:nvSpPr>
            <p:spPr bwMode="gray">
              <a:xfrm rot="10787269">
                <a:off x="3013974" y="3584371"/>
                <a:ext cx="1487278" cy="1487277"/>
              </a:xfrm>
              <a:prstGeom prst="pie">
                <a:avLst>
                  <a:gd name="adj1" fmla="val 16238735"/>
                  <a:gd name="adj2" fmla="val 17518736"/>
                </a:avLst>
              </a:prstGeom>
              <a:gradFill flip="none" rotWithShape="1">
                <a:gsLst>
                  <a:gs pos="100000">
                    <a:srgbClr val="F7BD2D"/>
                  </a:gs>
                  <a:gs pos="81000">
                    <a:schemeClr val="accent6"/>
                  </a:gs>
                  <a:gs pos="32000">
                    <a:srgbClr val="C00000"/>
                  </a:gs>
                </a:gsLst>
                <a:path path="circle">
                  <a:fillToRect l="100000" t="100000"/>
                </a:path>
                <a:tileRect r="-100000" b="-10000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54" name="Ellipse 153"/>
              <p:cNvSpPr/>
              <p:nvPr/>
            </p:nvSpPr>
            <p:spPr bwMode="gray">
              <a:xfrm>
                <a:off x="3595687" y="4903788"/>
                <a:ext cx="82550" cy="825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167" name="Gruppieren 166"/>
          <p:cNvGrpSpPr/>
          <p:nvPr/>
        </p:nvGrpSpPr>
        <p:grpSpPr bwMode="gray">
          <a:xfrm>
            <a:off x="3822013" y="3660515"/>
            <a:ext cx="1487278" cy="1487278"/>
            <a:chOff x="3822013" y="3914515"/>
            <a:chExt cx="1487278" cy="1487278"/>
          </a:xfrm>
        </p:grpSpPr>
        <p:grpSp>
          <p:nvGrpSpPr>
            <p:cNvPr id="149" name="Gruppieren 55"/>
            <p:cNvGrpSpPr/>
            <p:nvPr/>
          </p:nvGrpSpPr>
          <p:grpSpPr bwMode="gray">
            <a:xfrm rot="16200000">
              <a:off x="3822013" y="3914515"/>
              <a:ext cx="1487278" cy="1487277"/>
              <a:chOff x="3013974" y="3584371"/>
              <a:chExt cx="1487278" cy="1487277"/>
            </a:xfrm>
          </p:grpSpPr>
          <p:sp>
            <p:nvSpPr>
              <p:cNvPr id="159" name="Torte 158"/>
              <p:cNvSpPr/>
              <p:nvPr/>
            </p:nvSpPr>
            <p:spPr bwMode="gray">
              <a:xfrm rot="10787269">
                <a:off x="3013974" y="3584371"/>
                <a:ext cx="1487278" cy="1487277"/>
              </a:xfrm>
              <a:prstGeom prst="pie">
                <a:avLst>
                  <a:gd name="adj1" fmla="val 16238735"/>
                  <a:gd name="adj2" fmla="val 17518736"/>
                </a:avLst>
              </a:prstGeom>
              <a:gradFill flip="none" rotWithShape="1">
                <a:gsLst>
                  <a:gs pos="100000">
                    <a:srgbClr val="F7BD2D"/>
                  </a:gs>
                  <a:gs pos="81000">
                    <a:schemeClr val="accent6"/>
                  </a:gs>
                  <a:gs pos="32000">
                    <a:srgbClr val="C00000"/>
                  </a:gs>
                </a:gsLst>
                <a:path path="circle">
                  <a:fillToRect l="100000" t="100000"/>
                </a:path>
                <a:tileRect r="-100000" b="-10000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60" name="Ellipse 159"/>
              <p:cNvSpPr/>
              <p:nvPr/>
            </p:nvSpPr>
            <p:spPr bwMode="gray">
              <a:xfrm>
                <a:off x="3595687" y="4903789"/>
                <a:ext cx="82550" cy="825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50" name="Gruppieren 56"/>
            <p:cNvGrpSpPr/>
            <p:nvPr/>
          </p:nvGrpSpPr>
          <p:grpSpPr bwMode="gray">
            <a:xfrm rot="17520000">
              <a:off x="3822013" y="3914515"/>
              <a:ext cx="1487278" cy="1487277"/>
              <a:chOff x="3013974" y="3584371"/>
              <a:chExt cx="1487278" cy="1487277"/>
            </a:xfrm>
          </p:grpSpPr>
          <p:sp>
            <p:nvSpPr>
              <p:cNvPr id="157" name="Torte 156"/>
              <p:cNvSpPr/>
              <p:nvPr/>
            </p:nvSpPr>
            <p:spPr bwMode="gray">
              <a:xfrm rot="10787269">
                <a:off x="3013974" y="3584371"/>
                <a:ext cx="1487278" cy="1487277"/>
              </a:xfrm>
              <a:prstGeom prst="pie">
                <a:avLst>
                  <a:gd name="adj1" fmla="val 16238735"/>
                  <a:gd name="adj2" fmla="val 17518736"/>
                </a:avLst>
              </a:prstGeom>
              <a:gradFill flip="none" rotWithShape="1">
                <a:gsLst>
                  <a:gs pos="100000">
                    <a:srgbClr val="F7BD2D"/>
                  </a:gs>
                  <a:gs pos="81000">
                    <a:schemeClr val="accent6"/>
                  </a:gs>
                  <a:gs pos="32000">
                    <a:srgbClr val="C00000"/>
                  </a:gs>
                </a:gsLst>
                <a:path path="circle">
                  <a:fillToRect l="100000" t="100000"/>
                </a:path>
                <a:tileRect r="-100000" b="-10000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58" name="Ellipse 157"/>
              <p:cNvSpPr/>
              <p:nvPr/>
            </p:nvSpPr>
            <p:spPr bwMode="gray">
              <a:xfrm>
                <a:off x="3595687" y="4903787"/>
                <a:ext cx="82550" cy="825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51" name="Gruppieren 59"/>
            <p:cNvGrpSpPr/>
            <p:nvPr/>
          </p:nvGrpSpPr>
          <p:grpSpPr bwMode="gray">
            <a:xfrm rot="18900000">
              <a:off x="3822013" y="3914515"/>
              <a:ext cx="1487278" cy="1487277"/>
              <a:chOff x="3013974" y="3584371"/>
              <a:chExt cx="1487278" cy="1487277"/>
            </a:xfrm>
          </p:grpSpPr>
          <p:sp>
            <p:nvSpPr>
              <p:cNvPr id="155" name="Torte 154"/>
              <p:cNvSpPr/>
              <p:nvPr/>
            </p:nvSpPr>
            <p:spPr bwMode="gray">
              <a:xfrm rot="10787269">
                <a:off x="3013974" y="3584371"/>
                <a:ext cx="1487278" cy="1487277"/>
              </a:xfrm>
              <a:prstGeom prst="pie">
                <a:avLst>
                  <a:gd name="adj1" fmla="val 16238735"/>
                  <a:gd name="adj2" fmla="val 17518736"/>
                </a:avLst>
              </a:prstGeom>
              <a:gradFill flip="none" rotWithShape="1">
                <a:gsLst>
                  <a:gs pos="100000">
                    <a:srgbClr val="F7BD2D"/>
                  </a:gs>
                  <a:gs pos="81000">
                    <a:schemeClr val="accent6"/>
                  </a:gs>
                  <a:gs pos="32000">
                    <a:srgbClr val="C00000"/>
                  </a:gs>
                </a:gsLst>
                <a:path path="circle">
                  <a:fillToRect l="100000" t="100000"/>
                </a:path>
                <a:tileRect r="-100000" b="-10000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56" name="Ellipse 155"/>
              <p:cNvSpPr/>
              <p:nvPr/>
            </p:nvSpPr>
            <p:spPr bwMode="gray">
              <a:xfrm>
                <a:off x="3595688" y="4903788"/>
                <a:ext cx="82550" cy="825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168" name="Gruppieren 167"/>
          <p:cNvGrpSpPr/>
          <p:nvPr/>
        </p:nvGrpSpPr>
        <p:grpSpPr bwMode="gray">
          <a:xfrm>
            <a:off x="3822012" y="3670040"/>
            <a:ext cx="1487278" cy="1487278"/>
            <a:chOff x="3822012" y="3924040"/>
            <a:chExt cx="1487278" cy="1487278"/>
          </a:xfrm>
        </p:grpSpPr>
        <p:grpSp>
          <p:nvGrpSpPr>
            <p:cNvPr id="137" name="Gruppieren 136"/>
            <p:cNvGrpSpPr/>
            <p:nvPr/>
          </p:nvGrpSpPr>
          <p:grpSpPr bwMode="gray">
            <a:xfrm rot="12120000">
              <a:off x="3822012" y="3924040"/>
              <a:ext cx="1487278" cy="1487277"/>
              <a:chOff x="3013974" y="3584371"/>
              <a:chExt cx="1487278" cy="1487277"/>
            </a:xfrm>
          </p:grpSpPr>
          <p:sp>
            <p:nvSpPr>
              <p:cNvPr id="144" name="Torte 143"/>
              <p:cNvSpPr/>
              <p:nvPr/>
            </p:nvSpPr>
            <p:spPr bwMode="gray">
              <a:xfrm rot="10787269">
                <a:off x="3013974" y="3584371"/>
                <a:ext cx="1487278" cy="1487277"/>
              </a:xfrm>
              <a:prstGeom prst="pie">
                <a:avLst>
                  <a:gd name="adj1" fmla="val 16238735"/>
                  <a:gd name="adj2" fmla="val 17518736"/>
                </a:avLst>
              </a:prstGeom>
              <a:gradFill flip="none" rotWithShape="1">
                <a:gsLst>
                  <a:gs pos="100000">
                    <a:srgbClr val="F7BD2D"/>
                  </a:gs>
                  <a:gs pos="81000">
                    <a:schemeClr val="accent6"/>
                  </a:gs>
                  <a:gs pos="32000">
                    <a:srgbClr val="C00000"/>
                  </a:gs>
                </a:gsLst>
                <a:path path="circle">
                  <a:fillToRect l="100000" t="100000"/>
                </a:path>
                <a:tileRect r="-100000" b="-10000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45" name="Ellipse 144"/>
              <p:cNvSpPr/>
              <p:nvPr/>
            </p:nvSpPr>
            <p:spPr bwMode="gray">
              <a:xfrm>
                <a:off x="3595687" y="4903788"/>
                <a:ext cx="82550" cy="825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38" name="Gruppieren 137"/>
            <p:cNvGrpSpPr/>
            <p:nvPr/>
          </p:nvGrpSpPr>
          <p:grpSpPr bwMode="gray">
            <a:xfrm rot="13500000">
              <a:off x="3822012" y="3924040"/>
              <a:ext cx="1487278" cy="1487277"/>
              <a:chOff x="3013974" y="3584371"/>
              <a:chExt cx="1487278" cy="1487277"/>
            </a:xfrm>
          </p:grpSpPr>
          <p:sp>
            <p:nvSpPr>
              <p:cNvPr id="142" name="Torte 141"/>
              <p:cNvSpPr/>
              <p:nvPr/>
            </p:nvSpPr>
            <p:spPr bwMode="gray">
              <a:xfrm rot="10787269">
                <a:off x="3013974" y="3584371"/>
                <a:ext cx="1487278" cy="1487277"/>
              </a:xfrm>
              <a:prstGeom prst="pie">
                <a:avLst>
                  <a:gd name="adj1" fmla="val 16238735"/>
                  <a:gd name="adj2" fmla="val 17518736"/>
                </a:avLst>
              </a:prstGeom>
              <a:gradFill flip="none" rotWithShape="1">
                <a:gsLst>
                  <a:gs pos="100000">
                    <a:srgbClr val="F7BD2D"/>
                  </a:gs>
                  <a:gs pos="81000">
                    <a:schemeClr val="accent6"/>
                  </a:gs>
                  <a:gs pos="32000">
                    <a:srgbClr val="C00000"/>
                  </a:gs>
                </a:gsLst>
                <a:path path="circle">
                  <a:fillToRect l="100000" t="100000"/>
                </a:path>
                <a:tileRect r="-100000" b="-10000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43" name="Ellipse 142"/>
              <p:cNvSpPr/>
              <p:nvPr/>
            </p:nvSpPr>
            <p:spPr bwMode="gray">
              <a:xfrm>
                <a:off x="3595687" y="4903788"/>
                <a:ext cx="82550" cy="825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39" name="Gruppieren 138"/>
            <p:cNvGrpSpPr/>
            <p:nvPr/>
          </p:nvGrpSpPr>
          <p:grpSpPr bwMode="gray">
            <a:xfrm rot="14820000">
              <a:off x="3822012" y="3924040"/>
              <a:ext cx="1487278" cy="1487277"/>
              <a:chOff x="3013974" y="3584371"/>
              <a:chExt cx="1487278" cy="1487277"/>
            </a:xfrm>
          </p:grpSpPr>
          <p:sp>
            <p:nvSpPr>
              <p:cNvPr id="140" name="Torte 139"/>
              <p:cNvSpPr/>
              <p:nvPr/>
            </p:nvSpPr>
            <p:spPr bwMode="gray">
              <a:xfrm rot="10787269">
                <a:off x="3013974" y="3584371"/>
                <a:ext cx="1487278" cy="1487277"/>
              </a:xfrm>
              <a:prstGeom prst="pie">
                <a:avLst>
                  <a:gd name="adj1" fmla="val 16238735"/>
                  <a:gd name="adj2" fmla="val 17518736"/>
                </a:avLst>
              </a:prstGeom>
              <a:gradFill flip="none" rotWithShape="1">
                <a:gsLst>
                  <a:gs pos="100000">
                    <a:srgbClr val="F7BD2D"/>
                  </a:gs>
                  <a:gs pos="81000">
                    <a:schemeClr val="accent6"/>
                  </a:gs>
                  <a:gs pos="32000">
                    <a:srgbClr val="C00000"/>
                  </a:gs>
                </a:gsLst>
                <a:path path="circle">
                  <a:fillToRect l="100000" t="100000"/>
                </a:path>
                <a:tileRect r="-100000" b="-10000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41" name="Ellipse 140"/>
              <p:cNvSpPr/>
              <p:nvPr/>
            </p:nvSpPr>
            <p:spPr bwMode="gray">
              <a:xfrm>
                <a:off x="3595687" y="4903788"/>
                <a:ext cx="82550" cy="825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175" name="Rounded Rectangle 6"/>
          <p:cNvSpPr/>
          <p:nvPr/>
        </p:nvSpPr>
        <p:spPr bwMode="gray">
          <a:xfrm>
            <a:off x="554038" y="5799137"/>
            <a:ext cx="8151812" cy="436563"/>
          </a:xfrm>
          <a:prstGeom prst="roundRect">
            <a:avLst/>
          </a:prstGeom>
          <a:solidFill>
            <a:schemeClr val="bg1"/>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1600" b="1" dirty="0" smtClean="0">
                <a:solidFill>
                  <a:srgbClr val="00B050"/>
                </a:solidFill>
              </a:rPr>
              <a:t>Genau diesen Rest berechnet der Modulo-Operator.</a:t>
            </a:r>
            <a:endParaRPr lang="de-DE" sz="1600" b="1" dirty="0">
              <a:solidFill>
                <a:srgbClr val="00B050"/>
              </a:solidFill>
            </a:endParaRPr>
          </a:p>
        </p:txBody>
      </p:sp>
      <p:sp>
        <p:nvSpPr>
          <p:cNvPr id="161" name="Foliennummernplatzhalter 160"/>
          <p:cNvSpPr>
            <a:spLocks noGrp="1"/>
          </p:cNvSpPr>
          <p:nvPr>
            <p:ph type="sldNum" sz="quarter" idx="4"/>
          </p:nvPr>
        </p:nvSpPr>
        <p:spPr>
          <a:xfrm>
            <a:off x="554038" y="6548120"/>
            <a:ext cx="1092200" cy="219075"/>
          </a:xfrm>
        </p:spPr>
        <p:txBody>
          <a:bodyPr/>
          <a:lstStyle/>
          <a:p>
            <a:fld id="{9DE08E51-56CF-4C15-BAC0-8C0D6423660B}" type="slidenum">
              <a:rPr lang="de-DE" smtClean="0"/>
              <a:pPr/>
              <a:t>8</a:t>
            </a:fld>
            <a:endParaRPr lang="de-DE"/>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500"/>
                                        <p:tgtEl>
                                          <p:spTgt spid="3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xEl>
                                              <p:pRg st="1" end="1"/>
                                            </p:txEl>
                                          </p:spTgt>
                                        </p:tgtEl>
                                        <p:attrNameLst>
                                          <p:attrName>style.visibility</p:attrName>
                                        </p:attrNameLst>
                                      </p:cBhvr>
                                      <p:to>
                                        <p:strVal val="visible"/>
                                      </p:to>
                                    </p:set>
                                    <p:animEffect transition="in" filter="fade">
                                      <p:cBhvr>
                                        <p:cTn id="10" dur="500"/>
                                        <p:tgtEl>
                                          <p:spTgt spid="33">
                                            <p:txEl>
                                              <p:pRg st="1" end="1"/>
                                            </p:txEl>
                                          </p:spTgt>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195"/>
                                        </p:tgtEl>
                                        <p:attrNameLst>
                                          <p:attrName>style.visibility</p:attrName>
                                        </p:attrNameLst>
                                      </p:cBhvr>
                                      <p:to>
                                        <p:strVal val="visible"/>
                                      </p:to>
                                    </p:set>
                                    <p:animEffect transition="in" filter="fade">
                                      <p:cBhvr>
                                        <p:cTn id="13" dur="500"/>
                                        <p:tgtEl>
                                          <p:spTgt spid="195"/>
                                        </p:tgtEl>
                                      </p:cBhvr>
                                    </p:animEffect>
                                  </p:childTnLst>
                                </p:cTn>
                              </p:par>
                              <p:par>
                                <p:cTn id="14" presetID="10" presetClass="entr" presetSubtype="0" fill="hold" nodeType="withEffect">
                                  <p:stCondLst>
                                    <p:cond delay="40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3">
                                            <p:txEl>
                                              <p:pRg st="2" end="2"/>
                                            </p:txEl>
                                          </p:spTgt>
                                        </p:tgtEl>
                                        <p:attrNameLst>
                                          <p:attrName>style.visibility</p:attrName>
                                        </p:attrNameLst>
                                      </p:cBhvr>
                                      <p:to>
                                        <p:strVal val="visible"/>
                                      </p:to>
                                    </p:set>
                                    <p:animEffect transition="in" filter="fade">
                                      <p:cBhvr>
                                        <p:cTn id="21" dur="500"/>
                                        <p:tgtEl>
                                          <p:spTgt spid="3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165"/>
                                        </p:tgtEl>
                                        <p:attrNameLst>
                                          <p:attrName>style.visibility</p:attrName>
                                        </p:attrNameLst>
                                      </p:cBhvr>
                                      <p:to>
                                        <p:strVal val="visible"/>
                                      </p:to>
                                    </p:set>
                                    <p:animEffect transition="in" filter="fade">
                                      <p:cBhvr>
                                        <p:cTn id="29" dur="500"/>
                                        <p:tgtEl>
                                          <p:spTgt spid="165"/>
                                        </p:tgtEl>
                                      </p:cBhvr>
                                    </p:animEffect>
                                  </p:childTnLst>
                                </p:cTn>
                              </p:par>
                              <p:par>
                                <p:cTn id="30" presetID="10" presetClass="entr" presetSubtype="0" fill="hold" nodeType="withEffect">
                                  <p:stCondLst>
                                    <p:cond delay="0"/>
                                  </p:stCondLst>
                                  <p:childTnLst>
                                    <p:set>
                                      <p:cBhvr>
                                        <p:cTn id="31" dur="1" fill="hold">
                                          <p:stCondLst>
                                            <p:cond delay="0"/>
                                          </p:stCondLst>
                                        </p:cTn>
                                        <p:tgtEl>
                                          <p:spTgt spid="164"/>
                                        </p:tgtEl>
                                        <p:attrNameLst>
                                          <p:attrName>style.visibility</p:attrName>
                                        </p:attrNameLst>
                                      </p:cBhvr>
                                      <p:to>
                                        <p:strVal val="visible"/>
                                      </p:to>
                                    </p:set>
                                    <p:animEffect transition="in" filter="fade">
                                      <p:cBhvr>
                                        <p:cTn id="32" dur="500"/>
                                        <p:tgtEl>
                                          <p:spTgt spid="164"/>
                                        </p:tgtEl>
                                      </p:cBhvr>
                                    </p:animEffect>
                                  </p:childTnLst>
                                </p:cTn>
                              </p:par>
                              <p:par>
                                <p:cTn id="33" presetID="10" presetClass="entr" presetSubtype="0" fill="hold" nodeType="withEffect">
                                  <p:stCondLst>
                                    <p:cond delay="0"/>
                                  </p:stCondLst>
                                  <p:childTnLst>
                                    <p:set>
                                      <p:cBhvr>
                                        <p:cTn id="34" dur="1" fill="hold">
                                          <p:stCondLst>
                                            <p:cond delay="0"/>
                                          </p:stCondLst>
                                        </p:cTn>
                                        <p:tgtEl>
                                          <p:spTgt spid="136"/>
                                        </p:tgtEl>
                                        <p:attrNameLst>
                                          <p:attrName>style.visibility</p:attrName>
                                        </p:attrNameLst>
                                      </p:cBhvr>
                                      <p:to>
                                        <p:strVal val="visible"/>
                                      </p:to>
                                    </p:set>
                                    <p:animEffect transition="in" filter="fade">
                                      <p:cBhvr>
                                        <p:cTn id="35" dur="500"/>
                                        <p:tgtEl>
                                          <p:spTgt spid="136"/>
                                        </p:tgtEl>
                                      </p:cBhvr>
                                    </p:animEffect>
                                  </p:childTnLst>
                                </p:cTn>
                              </p:par>
                              <p:par>
                                <p:cTn id="36" presetID="10" presetClass="entr" presetSubtype="0" fill="hold" nodeType="withEffect">
                                  <p:stCondLst>
                                    <p:cond delay="0"/>
                                  </p:stCondLst>
                                  <p:childTnLst>
                                    <p:set>
                                      <p:cBhvr>
                                        <p:cTn id="37" dur="1" fill="hold">
                                          <p:stCondLst>
                                            <p:cond delay="0"/>
                                          </p:stCondLst>
                                        </p:cTn>
                                        <p:tgtEl>
                                          <p:spTgt spid="168"/>
                                        </p:tgtEl>
                                        <p:attrNameLst>
                                          <p:attrName>style.visibility</p:attrName>
                                        </p:attrNameLst>
                                      </p:cBhvr>
                                      <p:to>
                                        <p:strVal val="visible"/>
                                      </p:to>
                                    </p:set>
                                    <p:animEffect transition="in" filter="fade">
                                      <p:cBhvr>
                                        <p:cTn id="38" dur="500"/>
                                        <p:tgtEl>
                                          <p:spTgt spid="168"/>
                                        </p:tgtEl>
                                      </p:cBhvr>
                                    </p:animEffect>
                                  </p:childTnLst>
                                </p:cTn>
                              </p:par>
                              <p:par>
                                <p:cTn id="39" presetID="10" presetClass="entr" presetSubtype="0" fill="hold" nodeType="withEffect">
                                  <p:stCondLst>
                                    <p:cond delay="0"/>
                                  </p:stCondLst>
                                  <p:childTnLst>
                                    <p:set>
                                      <p:cBhvr>
                                        <p:cTn id="40" dur="1" fill="hold">
                                          <p:stCondLst>
                                            <p:cond delay="0"/>
                                          </p:stCondLst>
                                        </p:cTn>
                                        <p:tgtEl>
                                          <p:spTgt spid="167"/>
                                        </p:tgtEl>
                                        <p:attrNameLst>
                                          <p:attrName>style.visibility</p:attrName>
                                        </p:attrNameLst>
                                      </p:cBhvr>
                                      <p:to>
                                        <p:strVal val="visible"/>
                                      </p:to>
                                    </p:set>
                                    <p:animEffect transition="in" filter="fade">
                                      <p:cBhvr>
                                        <p:cTn id="41" dur="500"/>
                                        <p:tgtEl>
                                          <p:spTgt spid="167"/>
                                        </p:tgtEl>
                                      </p:cBhvr>
                                    </p:animEffect>
                                  </p:childTnLst>
                                </p:cTn>
                              </p:par>
                              <p:par>
                                <p:cTn id="42" presetID="10" presetClass="entr" presetSubtype="0" fill="hold" nodeType="with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500"/>
                                        <p:tgtEl>
                                          <p:spTgt spid="107"/>
                                        </p:tgtEl>
                                      </p:cBhvr>
                                    </p:animEffect>
                                  </p:childTnLst>
                                </p:cTn>
                              </p:par>
                              <p:par>
                                <p:cTn id="45" presetID="10" presetClass="entr" presetSubtype="0" fill="hold" nodeType="with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fade">
                                      <p:cBhvr>
                                        <p:cTn id="47" dur="500"/>
                                        <p:tgtEl>
                                          <p:spTgt spid="87"/>
                                        </p:tgtEl>
                                      </p:cBhvr>
                                    </p:animEffect>
                                  </p:childTnLst>
                                </p:cTn>
                              </p:par>
                              <p:par>
                                <p:cTn id="48" presetID="10" presetClass="entr" presetSubtype="0" fill="hold" nodeType="withEffect">
                                  <p:stCondLst>
                                    <p:cond delay="0"/>
                                  </p:stCondLst>
                                  <p:childTnLst>
                                    <p:set>
                                      <p:cBhvr>
                                        <p:cTn id="49" dur="1" fill="hold">
                                          <p:stCondLst>
                                            <p:cond delay="0"/>
                                          </p:stCondLst>
                                        </p:cTn>
                                        <p:tgtEl>
                                          <p:spTgt spid="85"/>
                                        </p:tgtEl>
                                        <p:attrNameLst>
                                          <p:attrName>style.visibility</p:attrName>
                                        </p:attrNameLst>
                                      </p:cBhvr>
                                      <p:to>
                                        <p:strVal val="visible"/>
                                      </p:to>
                                    </p:set>
                                    <p:animEffect transition="in" filter="fade">
                                      <p:cBhvr>
                                        <p:cTn id="50" dur="500"/>
                                        <p:tgtEl>
                                          <p:spTgt spid="85"/>
                                        </p:tgtEl>
                                      </p:cBhvr>
                                    </p:animEffect>
                                  </p:childTnLst>
                                </p:cTn>
                              </p:par>
                              <p:par>
                                <p:cTn id="51" presetID="10" presetClass="entr" presetSubtype="0" fill="hold" nodeType="withEffect">
                                  <p:stCondLst>
                                    <p:cond delay="0"/>
                                  </p:stCondLst>
                                  <p:childTnLst>
                                    <p:set>
                                      <p:cBhvr>
                                        <p:cTn id="52" dur="1" fill="hold">
                                          <p:stCondLst>
                                            <p:cond delay="0"/>
                                          </p:stCondLst>
                                        </p:cTn>
                                        <p:tgtEl>
                                          <p:spTgt spid="117"/>
                                        </p:tgtEl>
                                        <p:attrNameLst>
                                          <p:attrName>style.visibility</p:attrName>
                                        </p:attrNameLst>
                                      </p:cBhvr>
                                      <p:to>
                                        <p:strVal val="visible"/>
                                      </p:to>
                                    </p:set>
                                    <p:animEffect transition="in" filter="fade">
                                      <p:cBhvr>
                                        <p:cTn id="53" dur="500"/>
                                        <p:tgtEl>
                                          <p:spTgt spid="117"/>
                                        </p:tgtEl>
                                      </p:cBhvr>
                                    </p:animEffect>
                                  </p:childTnLst>
                                </p:cTn>
                              </p:par>
                              <p:par>
                                <p:cTn id="54" presetID="10" presetClass="entr" presetSubtype="0" fill="hold" nodeType="withEffect">
                                  <p:stCondLst>
                                    <p:cond delay="0"/>
                                  </p:stCondLst>
                                  <p:childTnLst>
                                    <p:set>
                                      <p:cBhvr>
                                        <p:cTn id="55" dur="1" fill="hold">
                                          <p:stCondLst>
                                            <p:cond delay="0"/>
                                          </p:stCondLst>
                                        </p:cTn>
                                        <p:tgtEl>
                                          <p:spTgt spid="127"/>
                                        </p:tgtEl>
                                        <p:attrNameLst>
                                          <p:attrName>style.visibility</p:attrName>
                                        </p:attrNameLst>
                                      </p:cBhvr>
                                      <p:to>
                                        <p:strVal val="visible"/>
                                      </p:to>
                                    </p:set>
                                    <p:animEffect transition="in" filter="fade">
                                      <p:cBhvr>
                                        <p:cTn id="56" dur="500"/>
                                        <p:tgtEl>
                                          <p:spTgt spid="127"/>
                                        </p:tgtEl>
                                      </p:cBhvr>
                                    </p:animEffect>
                                  </p:childTnLst>
                                </p:cTn>
                              </p:par>
                              <p:par>
                                <p:cTn id="57" presetID="10" presetClass="entr" presetSubtype="0" fill="hold" nodeType="withEffect">
                                  <p:stCondLst>
                                    <p:cond delay="0"/>
                                  </p:stCondLst>
                                  <p:childTnLst>
                                    <p:set>
                                      <p:cBhvr>
                                        <p:cTn id="58" dur="1" fill="hold">
                                          <p:stCondLst>
                                            <p:cond delay="0"/>
                                          </p:stCondLst>
                                        </p:cTn>
                                        <p:tgtEl>
                                          <p:spTgt spid="3094"/>
                                        </p:tgtEl>
                                        <p:attrNameLst>
                                          <p:attrName>style.visibility</p:attrName>
                                        </p:attrNameLst>
                                      </p:cBhvr>
                                      <p:to>
                                        <p:strVal val="visible"/>
                                      </p:to>
                                    </p:set>
                                    <p:animEffect transition="in" filter="fade">
                                      <p:cBhvr>
                                        <p:cTn id="59" dur="500"/>
                                        <p:tgtEl>
                                          <p:spTgt spid="3094"/>
                                        </p:tgtEl>
                                      </p:cBhvr>
                                    </p:animEffect>
                                  </p:childTnLst>
                                </p:cTn>
                              </p:par>
                              <p:par>
                                <p:cTn id="60" presetID="10" presetClass="entr" presetSubtype="0" fill="hold" nodeType="withEffect">
                                  <p:stCondLst>
                                    <p:cond delay="0"/>
                                  </p:stCondLst>
                                  <p:childTnLst>
                                    <p:set>
                                      <p:cBhvr>
                                        <p:cTn id="61" dur="1" fill="hold">
                                          <p:stCondLst>
                                            <p:cond delay="0"/>
                                          </p:stCondLst>
                                        </p:cTn>
                                        <p:tgtEl>
                                          <p:spTgt spid="162"/>
                                        </p:tgtEl>
                                        <p:attrNameLst>
                                          <p:attrName>style.visibility</p:attrName>
                                        </p:attrNameLst>
                                      </p:cBhvr>
                                      <p:to>
                                        <p:strVal val="visible"/>
                                      </p:to>
                                    </p:set>
                                    <p:animEffect transition="in" filter="fade">
                                      <p:cBhvr>
                                        <p:cTn id="62" dur="500"/>
                                        <p:tgtEl>
                                          <p:spTgt spid="162"/>
                                        </p:tgtEl>
                                      </p:cBhvr>
                                    </p:animEffect>
                                  </p:childTnLst>
                                </p:cTn>
                              </p:par>
                              <p:par>
                                <p:cTn id="63" presetID="10" presetClass="entr" presetSubtype="0" fill="hold" nodeType="withEffect">
                                  <p:stCondLst>
                                    <p:cond delay="0"/>
                                  </p:stCondLst>
                                  <p:childTnLst>
                                    <p:set>
                                      <p:cBhvr>
                                        <p:cTn id="64" dur="1" fill="hold">
                                          <p:stCondLst>
                                            <p:cond delay="0"/>
                                          </p:stCondLst>
                                        </p:cTn>
                                        <p:tgtEl>
                                          <p:spTgt spid="170"/>
                                        </p:tgtEl>
                                        <p:attrNameLst>
                                          <p:attrName>style.visibility</p:attrName>
                                        </p:attrNameLst>
                                      </p:cBhvr>
                                      <p:to>
                                        <p:strVal val="visible"/>
                                      </p:to>
                                    </p:set>
                                    <p:animEffect transition="in" filter="fade">
                                      <p:cBhvr>
                                        <p:cTn id="65" dur="500"/>
                                        <p:tgtEl>
                                          <p:spTgt spid="170"/>
                                        </p:tgtEl>
                                      </p:cBhvr>
                                    </p:animEffect>
                                  </p:childTnLst>
                                </p:cTn>
                              </p:par>
                              <p:par>
                                <p:cTn id="66" presetID="10" presetClass="entr" presetSubtype="0" fill="hold" nodeType="withEffect">
                                  <p:stCondLst>
                                    <p:cond delay="0"/>
                                  </p:stCondLst>
                                  <p:childTnLst>
                                    <p:set>
                                      <p:cBhvr>
                                        <p:cTn id="67" dur="1" fill="hold">
                                          <p:stCondLst>
                                            <p:cond delay="0"/>
                                          </p:stCondLst>
                                        </p:cTn>
                                        <p:tgtEl>
                                          <p:spTgt spid="169"/>
                                        </p:tgtEl>
                                        <p:attrNameLst>
                                          <p:attrName>style.visibility</p:attrName>
                                        </p:attrNameLst>
                                      </p:cBhvr>
                                      <p:to>
                                        <p:strVal val="visible"/>
                                      </p:to>
                                    </p:set>
                                    <p:animEffect transition="in" filter="fade">
                                      <p:cBhvr>
                                        <p:cTn id="68" dur="500"/>
                                        <p:tgtEl>
                                          <p:spTgt spid="169"/>
                                        </p:tgtEl>
                                      </p:cBhvr>
                                    </p:animEffect>
                                  </p:childTnLst>
                                </p:cTn>
                              </p:par>
                              <p:par>
                                <p:cTn id="69" presetID="10" presetClass="entr" presetSubtype="0" fill="hold" nodeType="with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par>
                                <p:cTn id="72" presetID="10" presetClass="entr" presetSubtype="0" fill="hold" nodeType="withEffect">
                                  <p:stCondLst>
                                    <p:cond delay="0"/>
                                  </p:stCondLst>
                                  <p:childTnLst>
                                    <p:set>
                                      <p:cBhvr>
                                        <p:cTn id="73" dur="1" fill="hold">
                                          <p:stCondLst>
                                            <p:cond delay="0"/>
                                          </p:stCondLst>
                                        </p:cTn>
                                        <p:tgtEl>
                                          <p:spTgt spid="166"/>
                                        </p:tgtEl>
                                        <p:attrNameLst>
                                          <p:attrName>style.visibility</p:attrName>
                                        </p:attrNameLst>
                                      </p:cBhvr>
                                      <p:to>
                                        <p:strVal val="visible"/>
                                      </p:to>
                                    </p:set>
                                    <p:animEffect transition="in" filter="fade">
                                      <p:cBhvr>
                                        <p:cTn id="74" dur="500"/>
                                        <p:tgtEl>
                                          <p:spTgt spid="16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7"/>
                                        </p:tgtEl>
                                      </p:cBhvr>
                                    </p:animEffect>
                                    <p:set>
                                      <p:cBhvr>
                                        <p:cTn id="79" dur="1" fill="hold">
                                          <p:stCondLst>
                                            <p:cond delay="499"/>
                                          </p:stCondLst>
                                        </p:cTn>
                                        <p:tgtEl>
                                          <p:spTgt spid="7"/>
                                        </p:tgtEl>
                                        <p:attrNameLst>
                                          <p:attrName>style.visibility</p:attrName>
                                        </p:attrNameLst>
                                      </p:cBhvr>
                                      <p:to>
                                        <p:strVal val="hidden"/>
                                      </p:to>
                                    </p:se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fade">
                                      <p:cBhvr>
                                        <p:cTn id="83" dur="500"/>
                                        <p:tgtEl>
                                          <p:spTgt spid="10"/>
                                        </p:tgtEl>
                                      </p:cBhvr>
                                    </p:animEffect>
                                  </p:childTnLst>
                                </p:cTn>
                              </p:par>
                              <p:par>
                                <p:cTn id="84" presetID="0" presetClass="path" presetSubtype="0" accel="50000" decel="50000" fill="hold" nodeType="withEffect">
                                  <p:stCondLst>
                                    <p:cond delay="0"/>
                                  </p:stCondLst>
                                  <p:childTnLst>
                                    <p:animMotion origin="layout" path="M -0.00017 -2.59259E-6 C -0.02969 0.00533 -0.1158 0.01042 -0.17795 0.03218 C -0.2401 0.05394 -0.33264 0.11042 -0.37326 0.13102 " pathEditMode="relative" rAng="0" ptsTypes="aaa">
                                      <p:cBhvr>
                                        <p:cTn id="85" dur="1000" fill="hold"/>
                                        <p:tgtEl>
                                          <p:spTgt spid="164"/>
                                        </p:tgtEl>
                                        <p:attrNameLst>
                                          <p:attrName>ppt_x</p:attrName>
                                          <p:attrName>ppt_y</p:attrName>
                                        </p:attrNameLst>
                                      </p:cBhvr>
                                      <p:rCtr x="-187" y="66"/>
                                    </p:animMotion>
                                  </p:childTnLst>
                                </p:cTn>
                              </p:par>
                              <p:par>
                                <p:cTn id="86" presetID="8" presetClass="emph" presetSubtype="0" fill="hold" nodeType="withEffect">
                                  <p:stCondLst>
                                    <p:cond delay="0"/>
                                  </p:stCondLst>
                                  <p:childTnLst>
                                    <p:animRot by="-8775000">
                                      <p:cBhvr>
                                        <p:cTn id="87" dur="1000" fill="hold"/>
                                        <p:tgtEl>
                                          <p:spTgt spid="164"/>
                                        </p:tgtEl>
                                        <p:attrNameLst>
                                          <p:attrName>r</p:attrName>
                                        </p:attrNameLst>
                                      </p:cBhvr>
                                    </p:animRot>
                                  </p:childTnLst>
                                </p:cTn>
                              </p:par>
                              <p:par>
                                <p:cTn id="88" presetID="6" presetClass="emph" presetSubtype="0" fill="hold" nodeType="withEffect">
                                  <p:stCondLst>
                                    <p:cond delay="0"/>
                                  </p:stCondLst>
                                  <p:childTnLst>
                                    <p:animScale>
                                      <p:cBhvr>
                                        <p:cTn id="89" dur="1000" fill="hold"/>
                                        <p:tgtEl>
                                          <p:spTgt spid="164"/>
                                        </p:tgtEl>
                                      </p:cBhvr>
                                      <p:by x="30000" y="30000"/>
                                    </p:animScale>
                                  </p:childTnLst>
                                </p:cTn>
                              </p:par>
                              <p:par>
                                <p:cTn id="90" presetID="0" presetClass="path" presetSubtype="0" accel="50000" decel="50000" fill="hold" nodeType="withEffect">
                                  <p:stCondLst>
                                    <p:cond delay="300"/>
                                  </p:stCondLst>
                                  <p:childTnLst>
                                    <p:animMotion origin="layout" path="M -1.66667E-6 3.7037E-7 C -0.05469 0.00787 -0.09757 0.01505 -0.1493 0.00926 C -0.20104 0.00347 -0.27691 -0.02593 -0.31041 -0.03519 " pathEditMode="relative" rAng="0" ptsTypes="aaa">
                                      <p:cBhvr>
                                        <p:cTn id="91" dur="1000" fill="hold"/>
                                        <p:tgtEl>
                                          <p:spTgt spid="165"/>
                                        </p:tgtEl>
                                        <p:attrNameLst>
                                          <p:attrName>ppt_x</p:attrName>
                                          <p:attrName>ppt_y</p:attrName>
                                        </p:attrNameLst>
                                      </p:cBhvr>
                                      <p:rCtr x="-155" y="-10"/>
                                    </p:animMotion>
                                  </p:childTnLst>
                                </p:cTn>
                              </p:par>
                              <p:par>
                                <p:cTn id="92" presetID="8" presetClass="emph" presetSubtype="0" fill="hold" nodeType="withEffect">
                                  <p:stCondLst>
                                    <p:cond delay="300"/>
                                  </p:stCondLst>
                                  <p:childTnLst>
                                    <p:animRot by="-4725000">
                                      <p:cBhvr>
                                        <p:cTn id="93" dur="1000" fill="hold"/>
                                        <p:tgtEl>
                                          <p:spTgt spid="165"/>
                                        </p:tgtEl>
                                        <p:attrNameLst>
                                          <p:attrName>r</p:attrName>
                                        </p:attrNameLst>
                                      </p:cBhvr>
                                    </p:animRot>
                                  </p:childTnLst>
                                </p:cTn>
                              </p:par>
                              <p:par>
                                <p:cTn id="94" presetID="6" presetClass="emph" presetSubtype="0" fill="hold" nodeType="withEffect">
                                  <p:stCondLst>
                                    <p:cond delay="300"/>
                                  </p:stCondLst>
                                  <p:childTnLst>
                                    <p:animScale>
                                      <p:cBhvr>
                                        <p:cTn id="95" dur="1000" fill="hold"/>
                                        <p:tgtEl>
                                          <p:spTgt spid="165"/>
                                        </p:tgtEl>
                                      </p:cBhvr>
                                      <p:by x="25000" y="25000"/>
                                    </p:animScale>
                                  </p:childTnLst>
                                </p:cTn>
                              </p:par>
                              <p:par>
                                <p:cTn id="96" presetID="0" presetClass="path" presetSubtype="0" accel="50000" decel="50000" fill="hold" nodeType="withEffect">
                                  <p:stCondLst>
                                    <p:cond delay="600"/>
                                  </p:stCondLst>
                                  <p:childTnLst>
                                    <p:animMotion origin="layout" path="M -3.61111E-6 3.33333E-6 C -0.046 0.00324 -0.09427 0.01134 -0.13142 3.33333E-6 C -0.16857 -0.01135 -0.20347 -0.05394 -0.22239 -0.06806 " pathEditMode="relative" rAng="0" ptsTypes="aaa">
                                      <p:cBhvr>
                                        <p:cTn id="97" dur="1000" fill="hold"/>
                                        <p:tgtEl>
                                          <p:spTgt spid="166"/>
                                        </p:tgtEl>
                                        <p:attrNameLst>
                                          <p:attrName>ppt_x</p:attrName>
                                          <p:attrName>ppt_y</p:attrName>
                                        </p:attrNameLst>
                                      </p:cBhvr>
                                      <p:rCtr x="-111" y="-28"/>
                                    </p:animMotion>
                                  </p:childTnLst>
                                </p:cTn>
                              </p:par>
                              <p:par>
                                <p:cTn id="98" presetID="8" presetClass="emph" presetSubtype="0" fill="hold" nodeType="withEffect">
                                  <p:stCondLst>
                                    <p:cond delay="600"/>
                                  </p:stCondLst>
                                  <p:childTnLst>
                                    <p:animRot by="-675000">
                                      <p:cBhvr>
                                        <p:cTn id="99" dur="1000" fill="hold"/>
                                        <p:tgtEl>
                                          <p:spTgt spid="166"/>
                                        </p:tgtEl>
                                        <p:attrNameLst>
                                          <p:attrName>r</p:attrName>
                                        </p:attrNameLst>
                                      </p:cBhvr>
                                    </p:animRot>
                                  </p:childTnLst>
                                </p:cTn>
                              </p:par>
                              <p:par>
                                <p:cTn id="100" presetID="6" presetClass="emph" presetSubtype="0" fill="hold" nodeType="withEffect">
                                  <p:stCondLst>
                                    <p:cond delay="600"/>
                                  </p:stCondLst>
                                  <p:childTnLst>
                                    <p:animScale>
                                      <p:cBhvr>
                                        <p:cTn id="101" dur="1000" fill="hold"/>
                                        <p:tgtEl>
                                          <p:spTgt spid="166"/>
                                        </p:tgtEl>
                                      </p:cBhvr>
                                      <p:by x="25000" y="25000"/>
                                    </p:animScale>
                                  </p:childTnLst>
                                </p:cTn>
                              </p:par>
                              <p:par>
                                <p:cTn id="102" presetID="0" presetClass="path" presetSubtype="0" accel="50000" decel="50000" fill="hold" nodeType="withEffect">
                                  <p:stCondLst>
                                    <p:cond delay="900"/>
                                  </p:stCondLst>
                                  <p:childTnLst>
                                    <p:animMotion origin="layout" path="M 4.44444E-6 3.33333E-6 C -0.02309 0.01134 -0.0349 0.02152 -0.07257 0.02754 C -0.11025 0.03356 -0.19375 0.03402 -0.2257 0.03564 " pathEditMode="relative" rAng="0" ptsTypes="aaa">
                                      <p:cBhvr>
                                        <p:cTn id="103" dur="1000" fill="hold"/>
                                        <p:tgtEl>
                                          <p:spTgt spid="167"/>
                                        </p:tgtEl>
                                        <p:attrNameLst>
                                          <p:attrName>ppt_x</p:attrName>
                                          <p:attrName>ppt_y</p:attrName>
                                        </p:attrNameLst>
                                      </p:cBhvr>
                                      <p:rCtr x="-113" y="18"/>
                                    </p:animMotion>
                                  </p:childTnLst>
                                </p:cTn>
                              </p:par>
                              <p:par>
                                <p:cTn id="104" presetID="8" presetClass="emph" presetSubtype="0" fill="hold" nodeType="withEffect">
                                  <p:stCondLst>
                                    <p:cond delay="900"/>
                                  </p:stCondLst>
                                  <p:childTnLst>
                                    <p:animRot by="3375000">
                                      <p:cBhvr>
                                        <p:cTn id="105" dur="1000" fill="hold"/>
                                        <p:tgtEl>
                                          <p:spTgt spid="167"/>
                                        </p:tgtEl>
                                        <p:attrNameLst>
                                          <p:attrName>r</p:attrName>
                                        </p:attrNameLst>
                                      </p:cBhvr>
                                    </p:animRot>
                                  </p:childTnLst>
                                </p:cTn>
                              </p:par>
                              <p:par>
                                <p:cTn id="106" presetID="6" presetClass="emph" presetSubtype="0" fill="hold" nodeType="withEffect">
                                  <p:stCondLst>
                                    <p:cond delay="900"/>
                                  </p:stCondLst>
                                  <p:childTnLst>
                                    <p:animScale>
                                      <p:cBhvr>
                                        <p:cTn id="107" dur="1000" fill="hold"/>
                                        <p:tgtEl>
                                          <p:spTgt spid="167"/>
                                        </p:tgtEl>
                                      </p:cBhvr>
                                      <p:by x="30000" y="30000"/>
                                    </p:animScale>
                                  </p:childTnLst>
                                </p:cTn>
                              </p:par>
                              <p:par>
                                <p:cTn id="108" presetID="0" presetClass="path" presetSubtype="0" accel="50000" decel="50000" fill="hold" nodeType="withEffect">
                                  <p:stCondLst>
                                    <p:cond delay="1200"/>
                                  </p:stCondLst>
                                  <p:childTnLst>
                                    <p:animMotion origin="layout" path="M 4.44444E-6 4.44444E-6 C -0.004 0.01435 0.00104 0.06736 -0.02396 0.08657 C -0.04896 0.10578 -0.09827 0.10324 -0.15 0.11574 C -0.20174 0.12824 -0.29566 0.15231 -0.33403 0.16203 " pathEditMode="relative" rAng="0" ptsTypes="aaaa">
                                      <p:cBhvr>
                                        <p:cTn id="109" dur="1000" fill="hold"/>
                                        <p:tgtEl>
                                          <p:spTgt spid="168"/>
                                        </p:tgtEl>
                                        <p:attrNameLst>
                                          <p:attrName>ppt_x</p:attrName>
                                          <p:attrName>ppt_y</p:attrName>
                                        </p:attrNameLst>
                                      </p:cBhvr>
                                      <p:rCtr x="-166" y="81"/>
                                    </p:animMotion>
                                  </p:childTnLst>
                                </p:cTn>
                              </p:par>
                              <p:par>
                                <p:cTn id="110" presetID="8" presetClass="emph" presetSubtype="0" fill="hold" nodeType="withEffect">
                                  <p:stCondLst>
                                    <p:cond delay="1200"/>
                                  </p:stCondLst>
                                  <p:childTnLst>
                                    <p:animRot by="7395000">
                                      <p:cBhvr>
                                        <p:cTn id="111" dur="1000" fill="hold"/>
                                        <p:tgtEl>
                                          <p:spTgt spid="168"/>
                                        </p:tgtEl>
                                        <p:attrNameLst>
                                          <p:attrName>r</p:attrName>
                                        </p:attrNameLst>
                                      </p:cBhvr>
                                    </p:animRot>
                                  </p:childTnLst>
                                </p:cTn>
                              </p:par>
                              <p:par>
                                <p:cTn id="112" presetID="6" presetClass="emph" presetSubtype="0" fill="hold" nodeType="withEffect">
                                  <p:stCondLst>
                                    <p:cond delay="1200"/>
                                  </p:stCondLst>
                                  <p:childTnLst>
                                    <p:animScale>
                                      <p:cBhvr>
                                        <p:cTn id="113" dur="1000" fill="hold"/>
                                        <p:tgtEl>
                                          <p:spTgt spid="168"/>
                                        </p:tgtEl>
                                      </p:cBhvr>
                                      <p:by x="35000" y="35000"/>
                                    </p:animScale>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grpId="1" nodeType="clickEffect">
                                  <p:stCondLst>
                                    <p:cond delay="0"/>
                                  </p:stCondLst>
                                  <p:childTnLst>
                                    <p:animEffect transition="out" filter="fade">
                                      <p:cBhvr>
                                        <p:cTn id="117" dur="500"/>
                                        <p:tgtEl>
                                          <p:spTgt spid="10"/>
                                        </p:tgtEl>
                                      </p:cBhvr>
                                    </p:animEffect>
                                    <p:set>
                                      <p:cBhvr>
                                        <p:cTn id="118" dur="1" fill="hold">
                                          <p:stCondLst>
                                            <p:cond delay="499"/>
                                          </p:stCondLst>
                                        </p:cTn>
                                        <p:tgtEl>
                                          <p:spTgt spid="10"/>
                                        </p:tgtEl>
                                        <p:attrNameLst>
                                          <p:attrName>style.visibility</p:attrName>
                                        </p:attrNameLst>
                                      </p:cBhvr>
                                      <p:to>
                                        <p:strVal val="hidden"/>
                                      </p:to>
                                    </p:set>
                                  </p:childTnLst>
                                </p:cTn>
                              </p:par>
                            </p:childTnLst>
                          </p:cTn>
                        </p:par>
                        <p:par>
                          <p:cTn id="119" fill="hold">
                            <p:stCondLst>
                              <p:cond delay="500"/>
                            </p:stCondLst>
                            <p:childTnLst>
                              <p:par>
                                <p:cTn id="120" presetID="10" presetClass="entr" presetSubtype="0" fill="hold" grpId="0" nodeType="afterEffect">
                                  <p:stCondLst>
                                    <p:cond delay="0"/>
                                  </p:stCondLst>
                                  <p:childTnLst>
                                    <p:set>
                                      <p:cBhvr>
                                        <p:cTn id="121" dur="1" fill="hold">
                                          <p:stCondLst>
                                            <p:cond delay="0"/>
                                          </p:stCondLst>
                                        </p:cTn>
                                        <p:tgtEl>
                                          <p:spTgt spid="175"/>
                                        </p:tgtEl>
                                        <p:attrNameLst>
                                          <p:attrName>style.visibility</p:attrName>
                                        </p:attrNameLst>
                                      </p:cBhvr>
                                      <p:to>
                                        <p:strVal val="visible"/>
                                      </p:to>
                                    </p:set>
                                    <p:animEffect transition="in" filter="fade">
                                      <p:cBhvr>
                                        <p:cTn id="122" dur="500"/>
                                        <p:tgtEl>
                                          <p:spTgt spid="175"/>
                                        </p:tgtEl>
                                      </p:cBhvr>
                                    </p:animEffect>
                                  </p:childTnLst>
                                </p:cTn>
                              </p:par>
                              <p:par>
                                <p:cTn id="123" presetID="10" presetClass="entr" presetSubtype="0" fill="hold" nodeType="withEffect">
                                  <p:stCondLst>
                                    <p:cond delay="0"/>
                                  </p:stCondLst>
                                  <p:childTnLst>
                                    <p:set>
                                      <p:cBhvr>
                                        <p:cTn id="124" dur="1" fill="hold">
                                          <p:stCondLst>
                                            <p:cond delay="0"/>
                                          </p:stCondLst>
                                        </p:cTn>
                                        <p:tgtEl>
                                          <p:spTgt spid="3077"/>
                                        </p:tgtEl>
                                        <p:attrNameLst>
                                          <p:attrName>style.visibility</p:attrName>
                                        </p:attrNameLst>
                                      </p:cBhvr>
                                      <p:to>
                                        <p:strVal val="visible"/>
                                      </p:to>
                                    </p:set>
                                    <p:animEffect transition="in" filter="fade">
                                      <p:cBhvr>
                                        <p:cTn id="125" dur="500"/>
                                        <p:tgtEl>
                                          <p:spTgt spid="3077"/>
                                        </p:tgtEl>
                                      </p:cBhvr>
                                    </p:animEffect>
                                  </p:childTnLst>
                                </p:cTn>
                              </p:par>
                              <p:par>
                                <p:cTn id="126" presetID="0" presetClass="path" presetSubtype="0" accel="50000" decel="50000" fill="hold" nodeType="withEffect">
                                  <p:stCondLst>
                                    <p:cond delay="0"/>
                                  </p:stCondLst>
                                  <p:childTnLst>
                                    <p:animMotion origin="layout" path="M 4.44444E-6 -3.21924E-6 C 0.01875 0.0118 0.08281 0.06083 0.11302 0.07054 C 0.14322 0.08025 0.16736 0.0606 0.18159 0.05782 " pathEditMode="relative" rAng="0" ptsTypes="aaa">
                                      <p:cBhvr>
                                        <p:cTn id="127" dur="1000" fill="hold"/>
                                        <p:tgtEl>
                                          <p:spTgt spid="136"/>
                                        </p:tgtEl>
                                        <p:attrNameLst>
                                          <p:attrName>ppt_x</p:attrName>
                                          <p:attrName>ppt_y</p:attrName>
                                        </p:attrNameLst>
                                      </p:cBhvr>
                                      <p:rCtr x="91" y="40"/>
                                    </p:animMotion>
                                  </p:childTnLst>
                                </p:cTn>
                              </p:par>
                              <p:par>
                                <p:cTn id="128" presetID="6" presetClass="emph" presetSubtype="0" fill="hold" nodeType="withEffect">
                                  <p:stCondLst>
                                    <p:cond delay="500"/>
                                  </p:stCondLst>
                                  <p:childTnLst>
                                    <p:animScale>
                                      <p:cBhvr>
                                        <p:cTn id="129" dur="500" fill="hold"/>
                                        <p:tgtEl>
                                          <p:spTgt spid="136"/>
                                        </p:tgtEl>
                                      </p:cBhvr>
                                      <p:by x="25000" y="25000"/>
                                    </p:animScale>
                                  </p:childTnLst>
                                </p:cTn>
                              </p:par>
                              <p:par>
                                <p:cTn id="130" presetID="10" presetClass="exit" presetSubtype="0" fill="hold" nodeType="withEffect">
                                  <p:stCondLst>
                                    <p:cond delay="700"/>
                                  </p:stCondLst>
                                  <p:childTnLst>
                                    <p:animEffect transition="out" filter="fade">
                                      <p:cBhvr>
                                        <p:cTn id="131" dur="300"/>
                                        <p:tgtEl>
                                          <p:spTgt spid="136"/>
                                        </p:tgtEl>
                                      </p:cBhvr>
                                    </p:animEffect>
                                    <p:set>
                                      <p:cBhvr>
                                        <p:cTn id="132" dur="1" fill="hold">
                                          <p:stCondLst>
                                            <p:cond delay="299"/>
                                          </p:stCondLst>
                                        </p:cTn>
                                        <p:tgtEl>
                                          <p:spTgt spid="1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animBg="1"/>
      <p:bldP spid="33" grpId="0" uiExpand="1" build="p"/>
      <p:bldP spid="7" grpId="0" animBg="1"/>
      <p:bldP spid="7" grpId="1" animBg="1"/>
      <p:bldP spid="10" grpId="0" animBg="1"/>
      <p:bldP spid="10" grpId="1" animBg="1"/>
      <p:bldP spid="1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bwMode="gray"/>
        <p:txBody>
          <a:bodyPr/>
          <a:lstStyle/>
          <a:p>
            <a:r>
              <a:rPr lang="de-DE" sz="2400" noProof="0" dirty="0" smtClean="0"/>
              <a:t>Mathematische Grundlagen - 1</a:t>
            </a:r>
            <a:endParaRPr lang="de-DE" sz="2400" noProof="0" dirty="0"/>
          </a:p>
        </p:txBody>
      </p:sp>
      <p:sp>
        <p:nvSpPr>
          <p:cNvPr id="53" name="Rectangle 53"/>
          <p:cNvSpPr/>
          <p:nvPr/>
        </p:nvSpPr>
        <p:spPr bwMode="gray">
          <a:xfrm>
            <a:off x="554038" y="3059668"/>
            <a:ext cx="2644827" cy="369332"/>
          </a:xfrm>
          <a:prstGeom prst="rect">
            <a:avLst/>
          </a:prstGeom>
        </p:spPr>
        <p:txBody>
          <a:bodyPr wrap="none" lIns="0">
            <a:spAutoFit/>
          </a:bodyPr>
          <a:lstStyle/>
          <a:p>
            <a:r>
              <a:rPr lang="de-DE" b="1" dirty="0" smtClean="0"/>
              <a:t>Mathematische Definition</a:t>
            </a:r>
            <a:endParaRPr lang="de-DE" dirty="0"/>
          </a:p>
        </p:txBody>
      </p:sp>
      <p:sp>
        <p:nvSpPr>
          <p:cNvPr id="40" name="TextBox 52"/>
          <p:cNvSpPr txBox="1"/>
          <p:nvPr/>
        </p:nvSpPr>
        <p:spPr bwMode="gray">
          <a:xfrm>
            <a:off x="4716463" y="3446511"/>
            <a:ext cx="4133247" cy="1538883"/>
          </a:xfrm>
          <a:prstGeom prst="rect">
            <a:avLst/>
          </a:prstGeom>
          <a:noFill/>
        </p:spPr>
        <p:txBody>
          <a:bodyPr wrap="square" lIns="0" rtlCol="0">
            <a:spAutoFit/>
          </a:bodyPr>
          <a:lstStyle/>
          <a:p>
            <a:pPr lvl="0">
              <a:spcAft>
                <a:spcPts val="1200"/>
              </a:spcAft>
            </a:pPr>
            <a:r>
              <a:rPr lang="de-DE" sz="1400" dirty="0" smtClean="0">
                <a:ea typeface="Times New Roman"/>
                <a:cs typeface="Times New Roman"/>
              </a:rPr>
              <a:t>Der Modulo-Operator ist mit den gewöhnlichen arith-metischen Operationen kommutierbar. </a:t>
            </a:r>
            <a:br>
              <a:rPr lang="de-DE" sz="1400" dirty="0" smtClean="0">
                <a:ea typeface="Times New Roman"/>
                <a:cs typeface="Times New Roman"/>
              </a:rPr>
            </a:br>
            <a:r>
              <a:rPr lang="de-DE" sz="1400" dirty="0" smtClean="0">
                <a:ea typeface="Times New Roman"/>
                <a:cs typeface="Times New Roman"/>
              </a:rPr>
              <a:t>Konkret heißt dies, dass es egal ist, ob </a:t>
            </a:r>
            <a:r>
              <a:rPr lang="de-DE" sz="1400" smtClean="0">
                <a:ea typeface="Times New Roman"/>
                <a:cs typeface="Times New Roman"/>
              </a:rPr>
              <a:t>man </a:t>
            </a:r>
            <a:r>
              <a:rPr lang="de-DE" sz="1400" b="1" smtClean="0">
                <a:ea typeface="Times New Roman"/>
                <a:cs typeface="Times New Roman"/>
              </a:rPr>
              <a:t>erst </a:t>
            </a:r>
            <a:r>
              <a:rPr lang="de-DE" sz="1400" dirty="0" smtClean="0">
                <a:ea typeface="Times New Roman"/>
                <a:cs typeface="Times New Roman"/>
              </a:rPr>
              <a:t>z.B. eine Multiplikation ausführt,</a:t>
            </a:r>
          </a:p>
          <a:p>
            <a:pPr lvl="0">
              <a:spcAft>
                <a:spcPts val="1200"/>
              </a:spcAft>
            </a:pPr>
            <a:r>
              <a:rPr lang="de-DE" sz="1400" dirty="0" smtClean="0">
                <a:ea typeface="Times New Roman"/>
                <a:cs typeface="Times New Roman"/>
              </a:rPr>
              <a:t/>
            </a:r>
            <a:br>
              <a:rPr lang="de-DE" sz="1400" dirty="0" smtClean="0">
                <a:ea typeface="Times New Roman"/>
                <a:cs typeface="Times New Roman"/>
              </a:rPr>
            </a:br>
            <a:r>
              <a:rPr lang="de-DE" sz="1400" dirty="0" smtClean="0">
                <a:ea typeface="Times New Roman"/>
                <a:cs typeface="Times New Roman"/>
              </a:rPr>
              <a:t>oder aber erst modulo rechnet und </a:t>
            </a:r>
            <a:r>
              <a:rPr lang="de-DE" sz="1400" b="1" dirty="0" smtClean="0">
                <a:ea typeface="Times New Roman"/>
                <a:cs typeface="Times New Roman"/>
              </a:rPr>
              <a:t>dann</a:t>
            </a:r>
            <a:r>
              <a:rPr lang="de-DE" sz="1400" dirty="0" smtClean="0">
                <a:ea typeface="Times New Roman"/>
                <a:cs typeface="Times New Roman"/>
              </a:rPr>
              <a:t> multipliziert:</a:t>
            </a:r>
          </a:p>
        </p:txBody>
      </p:sp>
      <p:sp>
        <p:nvSpPr>
          <p:cNvPr id="41" name="Rectangle 54"/>
          <p:cNvSpPr/>
          <p:nvPr/>
        </p:nvSpPr>
        <p:spPr bwMode="gray">
          <a:xfrm>
            <a:off x="4716463" y="3059668"/>
            <a:ext cx="3211585" cy="369332"/>
          </a:xfrm>
          <a:prstGeom prst="rect">
            <a:avLst/>
          </a:prstGeom>
        </p:spPr>
        <p:txBody>
          <a:bodyPr wrap="none" lIns="0">
            <a:spAutoFit/>
          </a:bodyPr>
          <a:lstStyle/>
          <a:p>
            <a:r>
              <a:rPr lang="de-DE" b="1" dirty="0" smtClean="0"/>
              <a:t>Ein Beispiel für Modulo-Rechnen</a:t>
            </a:r>
            <a:endParaRPr lang="de-DE" dirty="0"/>
          </a:p>
        </p:txBody>
      </p:sp>
      <p:pic>
        <p:nvPicPr>
          <p:cNvPr id="28679" name="Picture 7"/>
          <p:cNvPicPr>
            <a:picLocks noChangeAspect="1" noChangeArrowheads="1"/>
          </p:cNvPicPr>
          <p:nvPr/>
        </p:nvPicPr>
        <p:blipFill>
          <a:blip r:embed="rId4" cstate="print"/>
          <a:srcRect l="34776" t="-19524" r="34245" b="-7182"/>
          <a:stretch>
            <a:fillRect/>
          </a:stretch>
        </p:blipFill>
        <p:spPr bwMode="gray">
          <a:xfrm>
            <a:off x="5562600" y="4383126"/>
            <a:ext cx="2256572" cy="357828"/>
          </a:xfrm>
          <a:prstGeom prst="rect">
            <a:avLst/>
          </a:prstGeom>
          <a:noFill/>
          <a:ln w="9525">
            <a:noFill/>
            <a:miter lim="800000"/>
            <a:headEnd/>
            <a:tailEnd/>
          </a:ln>
          <a:effectLst/>
        </p:spPr>
      </p:pic>
      <p:pic>
        <p:nvPicPr>
          <p:cNvPr id="28680" name="Picture 8"/>
          <p:cNvPicPr>
            <a:picLocks noChangeAspect="1" noChangeArrowheads="1"/>
          </p:cNvPicPr>
          <p:nvPr/>
        </p:nvPicPr>
        <p:blipFill>
          <a:blip r:embed="rId5" cstate="print"/>
          <a:srcRect l="36652" t="-12827" r="35754" b="276"/>
          <a:stretch>
            <a:fillRect/>
          </a:stretch>
        </p:blipFill>
        <p:spPr bwMode="gray">
          <a:xfrm>
            <a:off x="5722620" y="4923510"/>
            <a:ext cx="2004060" cy="316921"/>
          </a:xfrm>
          <a:prstGeom prst="rect">
            <a:avLst/>
          </a:prstGeom>
          <a:noFill/>
          <a:ln w="9525">
            <a:noFill/>
            <a:miter lim="800000"/>
            <a:headEnd/>
            <a:tailEnd/>
          </a:ln>
          <a:effectLst/>
        </p:spPr>
      </p:pic>
      <p:pic>
        <p:nvPicPr>
          <p:cNvPr id="28681" name="Picture 9"/>
          <p:cNvPicPr>
            <a:picLocks noChangeAspect="1" noChangeArrowheads="1"/>
          </p:cNvPicPr>
          <p:nvPr/>
        </p:nvPicPr>
        <p:blipFill>
          <a:blip r:embed="rId6" cstate="print"/>
          <a:srcRect l="34856" t="-16138" r="34214" b="276"/>
          <a:stretch>
            <a:fillRect/>
          </a:stretch>
        </p:blipFill>
        <p:spPr bwMode="gray">
          <a:xfrm>
            <a:off x="5434965" y="5135741"/>
            <a:ext cx="2346960" cy="340845"/>
          </a:xfrm>
          <a:prstGeom prst="rect">
            <a:avLst/>
          </a:prstGeom>
          <a:noFill/>
          <a:ln w="9525">
            <a:noFill/>
            <a:miter lim="800000"/>
            <a:headEnd/>
            <a:tailEnd/>
          </a:ln>
          <a:effectLst/>
        </p:spPr>
      </p:pic>
      <p:sp>
        <p:nvSpPr>
          <p:cNvPr id="11" name="Rounded Rectangle 20">
            <a:hlinkClick r:id="rId7"/>
          </p:cNvPr>
          <p:cNvSpPr/>
          <p:nvPr/>
        </p:nvSpPr>
        <p:spPr bwMode="gray">
          <a:xfrm>
            <a:off x="4716462" y="5524901"/>
            <a:ext cx="3989387" cy="702862"/>
          </a:xfrm>
          <a:prstGeom prst="roundRect">
            <a:avLst/>
          </a:prstGeom>
          <a:solidFill>
            <a:schemeClr val="bg1"/>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7063" lvl="0"/>
            <a:r>
              <a:rPr lang="de-DE" sz="1400" b="1" dirty="0" smtClean="0">
                <a:solidFill>
                  <a:srgbClr val="C00000"/>
                </a:solidFill>
              </a:rPr>
              <a:t>Genauere Informationen können Sie</a:t>
            </a:r>
            <a:br>
              <a:rPr lang="de-DE" sz="1400" b="1" dirty="0" smtClean="0">
                <a:solidFill>
                  <a:srgbClr val="C00000"/>
                </a:solidFill>
              </a:rPr>
            </a:br>
            <a:r>
              <a:rPr lang="de-DE" sz="1400" b="1" dirty="0" smtClean="0">
                <a:solidFill>
                  <a:srgbClr val="C00000"/>
                </a:solidFill>
              </a:rPr>
              <a:t>im CrypTool-Skript finden (Kap. 4.4).</a:t>
            </a:r>
          </a:p>
        </p:txBody>
      </p:sp>
      <p:sp>
        <p:nvSpPr>
          <p:cNvPr id="12" name="Rounded Rectangle 5">
            <a:hlinkClick r:id="rId7"/>
          </p:cNvPr>
          <p:cNvSpPr/>
          <p:nvPr/>
        </p:nvSpPr>
        <p:spPr bwMode="gray">
          <a:xfrm>
            <a:off x="4883161" y="5689400"/>
            <a:ext cx="373864" cy="373864"/>
          </a:xfrm>
          <a:prstGeom prst="roundRect">
            <a:avLst/>
          </a:prstGeom>
          <a:gradFill>
            <a:gsLst>
              <a:gs pos="57000">
                <a:srgbClr val="FFFF00"/>
              </a:gs>
              <a:gs pos="100000">
                <a:srgbClr val="FFC000"/>
              </a:gs>
            </a:gsLst>
            <a:lin ang="5400000" scaled="0"/>
          </a:gra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400" b="1" smtClean="0">
                <a:solidFill>
                  <a:schemeClr val="tx1"/>
                </a:solidFill>
              </a:rPr>
              <a:t>?</a:t>
            </a:r>
            <a:endParaRPr lang="en-US" sz="2400" b="1" dirty="0">
              <a:solidFill>
                <a:schemeClr val="tx1"/>
              </a:solidFill>
            </a:endParaRPr>
          </a:p>
        </p:txBody>
      </p:sp>
      <p:cxnSp>
        <p:nvCxnSpPr>
          <p:cNvPr id="13" name="Straight Connector 52"/>
          <p:cNvCxnSpPr/>
          <p:nvPr/>
        </p:nvCxnSpPr>
        <p:spPr bwMode="gray">
          <a:xfrm rot="5400000">
            <a:off x="3173412" y="4828383"/>
            <a:ext cx="2798763" cy="1588"/>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50177" name="Picture 1"/>
          <p:cNvPicPr>
            <a:picLocks noChangeAspect="1" noChangeArrowheads="1"/>
          </p:cNvPicPr>
          <p:nvPr/>
        </p:nvPicPr>
        <p:blipFill>
          <a:blip r:embed="rId8" cstate="print"/>
          <a:srcRect l="41898" t="-1219" r="39332" b="17073"/>
          <a:stretch>
            <a:fillRect/>
          </a:stretch>
        </p:blipFill>
        <p:spPr bwMode="gray">
          <a:xfrm>
            <a:off x="1620353" y="3558659"/>
            <a:ext cx="1419226" cy="278993"/>
          </a:xfrm>
          <a:prstGeom prst="rect">
            <a:avLst/>
          </a:prstGeom>
          <a:noFill/>
          <a:ln w="9525">
            <a:noFill/>
            <a:miter lim="800000"/>
            <a:headEnd/>
            <a:tailEnd/>
          </a:ln>
          <a:effectLst/>
        </p:spPr>
      </p:pic>
      <p:sp>
        <p:nvSpPr>
          <p:cNvPr id="15" name="TextBox 52"/>
          <p:cNvSpPr txBox="1"/>
          <p:nvPr/>
        </p:nvSpPr>
        <p:spPr bwMode="gray">
          <a:xfrm>
            <a:off x="554039" y="3446511"/>
            <a:ext cx="3873500" cy="1692771"/>
          </a:xfrm>
          <a:prstGeom prst="rect">
            <a:avLst/>
          </a:prstGeom>
          <a:noFill/>
        </p:spPr>
        <p:txBody>
          <a:bodyPr wrap="square" lIns="0" rtlCol="0">
            <a:spAutoFit/>
          </a:bodyPr>
          <a:lstStyle/>
          <a:p>
            <a:pPr lvl="0">
              <a:spcAft>
                <a:spcPts val="1200"/>
              </a:spcAft>
            </a:pPr>
            <a:r>
              <a:rPr lang="de-DE" sz="1400" dirty="0" smtClean="0">
                <a:latin typeface="+mj-lt"/>
                <a:ea typeface="Times New Roman"/>
                <a:cs typeface="Times New Roman"/>
              </a:rPr>
              <a:t/>
            </a:r>
            <a:br>
              <a:rPr lang="de-DE" sz="1400" dirty="0" smtClean="0">
                <a:latin typeface="+mj-lt"/>
                <a:ea typeface="Times New Roman"/>
                <a:cs typeface="Times New Roman"/>
              </a:rPr>
            </a:br>
            <a:r>
              <a:rPr lang="de-DE" sz="1400" dirty="0" smtClean="0">
                <a:latin typeface="+mj-lt"/>
                <a:ea typeface="Times New Roman"/>
                <a:cs typeface="Times New Roman"/>
              </a:rPr>
              <a:t/>
            </a:r>
            <a:br>
              <a:rPr lang="de-DE" sz="1400" dirty="0" smtClean="0">
                <a:latin typeface="+mj-lt"/>
                <a:ea typeface="Times New Roman"/>
                <a:cs typeface="Times New Roman"/>
              </a:rPr>
            </a:br>
            <a:r>
              <a:rPr lang="de-DE" sz="1400" dirty="0" smtClean="0">
                <a:latin typeface="+mj-lt"/>
                <a:ea typeface="Times New Roman"/>
                <a:cs typeface="Times New Roman"/>
              </a:rPr>
              <a:t>bedeutet, dass es eine ganze Zahl     gibt, so dass </a:t>
            </a:r>
            <a:br>
              <a:rPr lang="de-DE" sz="1400" dirty="0" smtClean="0">
                <a:latin typeface="+mj-lt"/>
                <a:ea typeface="Times New Roman"/>
                <a:cs typeface="Times New Roman"/>
              </a:rPr>
            </a:br>
            <a:r>
              <a:rPr lang="de-DE" sz="1400" dirty="0" smtClean="0">
                <a:latin typeface="+mj-lt"/>
                <a:ea typeface="Times New Roman"/>
                <a:cs typeface="Times New Roman"/>
              </a:rPr>
              <a:t>sich      darstellen lässt als </a:t>
            </a:r>
          </a:p>
          <a:p>
            <a:pPr lvl="0">
              <a:spcAft>
                <a:spcPts val="1200"/>
              </a:spcAft>
            </a:pPr>
            <a:endParaRPr lang="de-DE" sz="1400" dirty="0" smtClean="0">
              <a:latin typeface="+mj-lt"/>
              <a:ea typeface="Times New Roman"/>
              <a:cs typeface="Times New Roman"/>
            </a:endParaRPr>
          </a:p>
          <a:p>
            <a:pPr lvl="0">
              <a:spcAft>
                <a:spcPts val="1200"/>
              </a:spcAft>
            </a:pPr>
            <a:r>
              <a:rPr lang="de-DE" sz="1400" dirty="0" smtClean="0">
                <a:latin typeface="+mj-lt"/>
                <a:ea typeface="Times New Roman"/>
                <a:cs typeface="Times New Roman"/>
              </a:rPr>
              <a:t>Wobei für    gelten muss: </a:t>
            </a:r>
          </a:p>
        </p:txBody>
      </p:sp>
      <p:pic>
        <p:nvPicPr>
          <p:cNvPr id="50178" name="Picture 2"/>
          <p:cNvPicPr>
            <a:picLocks noChangeAspect="1" noChangeArrowheads="1"/>
          </p:cNvPicPr>
          <p:nvPr/>
        </p:nvPicPr>
        <p:blipFill>
          <a:blip r:embed="rId9" cstate="print"/>
          <a:srcRect l="41818" t="-4878" r="38449" b="6097"/>
          <a:stretch>
            <a:fillRect/>
          </a:stretch>
        </p:blipFill>
        <p:spPr bwMode="gray">
          <a:xfrm>
            <a:off x="1477478" y="4387335"/>
            <a:ext cx="1605487" cy="352424"/>
          </a:xfrm>
          <a:prstGeom prst="rect">
            <a:avLst/>
          </a:prstGeom>
          <a:noFill/>
          <a:ln w="9525">
            <a:noFill/>
            <a:miter lim="800000"/>
            <a:headEnd/>
            <a:tailEnd/>
          </a:ln>
          <a:effectLst/>
        </p:spPr>
      </p:pic>
      <p:pic>
        <p:nvPicPr>
          <p:cNvPr id="17" name="Picture 2"/>
          <p:cNvPicPr>
            <a:picLocks noChangeAspect="1" noChangeArrowheads="1"/>
          </p:cNvPicPr>
          <p:nvPr/>
        </p:nvPicPr>
        <p:blipFill>
          <a:blip r:embed="rId9" cstate="print"/>
          <a:srcRect l="48126" t="-4878" r="48908" b="6097"/>
          <a:stretch>
            <a:fillRect/>
          </a:stretch>
        </p:blipFill>
        <p:spPr bwMode="gray">
          <a:xfrm>
            <a:off x="2959101" y="3898384"/>
            <a:ext cx="189127" cy="276224"/>
          </a:xfrm>
          <a:prstGeom prst="rect">
            <a:avLst/>
          </a:prstGeom>
          <a:noFill/>
          <a:ln w="9525">
            <a:noFill/>
            <a:miter lim="800000"/>
            <a:headEnd/>
            <a:tailEnd/>
          </a:ln>
          <a:effectLst/>
        </p:spPr>
      </p:pic>
      <p:pic>
        <p:nvPicPr>
          <p:cNvPr id="18" name="Picture 1"/>
          <p:cNvPicPr>
            <a:picLocks noChangeAspect="1" noChangeArrowheads="1"/>
          </p:cNvPicPr>
          <p:nvPr/>
        </p:nvPicPr>
        <p:blipFill>
          <a:blip r:embed="rId8" cstate="print"/>
          <a:srcRect l="41898" t="504" r="54001" b="17073"/>
          <a:stretch>
            <a:fillRect/>
          </a:stretch>
        </p:blipFill>
        <p:spPr bwMode="gray">
          <a:xfrm>
            <a:off x="788529" y="4121185"/>
            <a:ext cx="280436" cy="247096"/>
          </a:xfrm>
          <a:prstGeom prst="rect">
            <a:avLst/>
          </a:prstGeom>
          <a:noFill/>
          <a:ln w="9525">
            <a:noFill/>
            <a:miter lim="800000"/>
            <a:headEnd/>
            <a:tailEnd/>
          </a:ln>
          <a:effectLst/>
        </p:spPr>
      </p:pic>
      <p:pic>
        <p:nvPicPr>
          <p:cNvPr id="19" name="Picture 2"/>
          <p:cNvPicPr>
            <a:picLocks noChangeAspect="1" noChangeArrowheads="1"/>
          </p:cNvPicPr>
          <p:nvPr/>
        </p:nvPicPr>
        <p:blipFill>
          <a:blip r:embed="rId9" cstate="print"/>
          <a:srcRect l="58780" t="4733" r="38449" b="6097"/>
          <a:stretch>
            <a:fillRect/>
          </a:stretch>
        </p:blipFill>
        <p:spPr bwMode="gray">
          <a:xfrm>
            <a:off x="1272711" y="4868346"/>
            <a:ext cx="176525" cy="249079"/>
          </a:xfrm>
          <a:prstGeom prst="rect">
            <a:avLst/>
          </a:prstGeom>
          <a:noFill/>
          <a:ln w="9525">
            <a:noFill/>
            <a:miter lim="800000"/>
            <a:headEnd/>
            <a:tailEnd/>
          </a:ln>
          <a:effectLst/>
        </p:spPr>
      </p:pic>
      <p:grpSp>
        <p:nvGrpSpPr>
          <p:cNvPr id="25" name="Gruppieren 24"/>
          <p:cNvGrpSpPr/>
          <p:nvPr/>
        </p:nvGrpSpPr>
        <p:grpSpPr bwMode="gray">
          <a:xfrm>
            <a:off x="554038" y="5499100"/>
            <a:ext cx="3873500" cy="728663"/>
            <a:chOff x="554038" y="5499100"/>
            <a:chExt cx="3873500" cy="728663"/>
          </a:xfrm>
        </p:grpSpPr>
        <p:sp>
          <p:nvSpPr>
            <p:cNvPr id="22" name="Rounded Rectangle 24"/>
            <p:cNvSpPr/>
            <p:nvPr/>
          </p:nvSpPr>
          <p:spPr bwMode="gray">
            <a:xfrm>
              <a:off x="554038" y="5499100"/>
              <a:ext cx="3873500" cy="728663"/>
            </a:xfrm>
            <a:prstGeom prst="roundRect">
              <a:avLst/>
            </a:prstGeom>
            <a:solidFill>
              <a:schemeClr val="bg1"/>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7063" lvl="0"/>
              <a:r>
                <a:rPr lang="de-DE" sz="1400" b="1" dirty="0" smtClean="0">
                  <a:solidFill>
                    <a:srgbClr val="C00000"/>
                  </a:solidFill>
                </a:rPr>
                <a:t>Die Zahl     ist hierbei uninteressant.</a:t>
              </a:r>
              <a:br>
                <a:rPr lang="de-DE" sz="1400" b="1" dirty="0" smtClean="0">
                  <a:solidFill>
                    <a:srgbClr val="C00000"/>
                  </a:solidFill>
                </a:rPr>
              </a:br>
              <a:r>
                <a:rPr lang="de-DE" sz="1400" b="1" dirty="0" smtClean="0">
                  <a:solidFill>
                    <a:srgbClr val="C00000"/>
                  </a:solidFill>
                </a:rPr>
                <a:t>Wichtig ist nur, dass sie existiert. </a:t>
              </a:r>
            </a:p>
          </p:txBody>
        </p:sp>
        <p:sp>
          <p:nvSpPr>
            <p:cNvPr id="23" name="Rounded Rectangle 25"/>
            <p:cNvSpPr/>
            <p:nvPr/>
          </p:nvSpPr>
          <p:spPr bwMode="gray">
            <a:xfrm>
              <a:off x="744603" y="5670784"/>
              <a:ext cx="373864" cy="373864"/>
            </a:xfrm>
            <a:prstGeom prst="roundRect">
              <a:avLst/>
            </a:prstGeom>
            <a:gradFill>
              <a:gsLst>
                <a:gs pos="57000">
                  <a:srgbClr val="FFFF00"/>
                </a:gs>
                <a:gs pos="100000">
                  <a:srgbClr val="FFC000"/>
                </a:gs>
              </a:gsLst>
              <a:lin ang="5400000" scaled="0"/>
            </a:gra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400" b="1" smtClean="0">
                  <a:solidFill>
                    <a:schemeClr val="tx1"/>
                  </a:solidFill>
                </a:rPr>
                <a:t>!</a:t>
              </a:r>
              <a:endParaRPr lang="en-US" sz="2400" b="1" dirty="0">
                <a:solidFill>
                  <a:schemeClr val="tx1"/>
                </a:solidFill>
              </a:endParaRPr>
            </a:p>
          </p:txBody>
        </p:sp>
        <p:pic>
          <p:nvPicPr>
            <p:cNvPr id="24" name="Picture 2"/>
            <p:cNvPicPr>
              <a:picLocks noChangeAspect="1" noChangeArrowheads="1"/>
            </p:cNvPicPr>
            <p:nvPr/>
          </p:nvPicPr>
          <p:blipFill>
            <a:blip r:embed="rId9" cstate="print"/>
            <a:srcRect l="48126" t="-4878" r="48908" b="6097"/>
            <a:stretch>
              <a:fillRect/>
            </a:stretch>
          </p:blipFill>
          <p:spPr bwMode="gray">
            <a:xfrm>
              <a:off x="1925321" y="5620385"/>
              <a:ext cx="189127" cy="276224"/>
            </a:xfrm>
            <a:prstGeom prst="rect">
              <a:avLst/>
            </a:prstGeom>
            <a:noFill/>
            <a:ln w="9525">
              <a:noFill/>
              <a:miter lim="800000"/>
              <a:headEnd/>
              <a:tailEnd/>
            </a:ln>
            <a:effectLst/>
          </p:spPr>
        </p:pic>
      </p:grpSp>
      <p:pic>
        <p:nvPicPr>
          <p:cNvPr id="28674" name="Picture 2"/>
          <p:cNvPicPr>
            <a:picLocks noChangeAspect="1" noChangeArrowheads="1"/>
          </p:cNvPicPr>
          <p:nvPr/>
        </p:nvPicPr>
        <p:blipFill>
          <a:blip r:embed="rId10" cstate="print"/>
          <a:srcRect l="40480" t="5432" r="39592" b="2059"/>
          <a:stretch>
            <a:fillRect/>
          </a:stretch>
        </p:blipFill>
        <p:spPr bwMode="gray">
          <a:xfrm>
            <a:off x="2271125" y="4864461"/>
            <a:ext cx="1532525" cy="271384"/>
          </a:xfrm>
          <a:prstGeom prst="rect">
            <a:avLst/>
          </a:prstGeom>
          <a:noFill/>
          <a:ln w="9525">
            <a:noFill/>
            <a:miter lim="800000"/>
            <a:headEnd/>
            <a:tailEnd/>
          </a:ln>
          <a:effectLst/>
        </p:spPr>
      </p:pic>
      <p:sp>
        <p:nvSpPr>
          <p:cNvPr id="27" name="Rounded Rectangle 24"/>
          <p:cNvSpPr/>
          <p:nvPr/>
        </p:nvSpPr>
        <p:spPr bwMode="gray">
          <a:xfrm>
            <a:off x="7086600" y="1465263"/>
            <a:ext cx="1123950" cy="972000"/>
          </a:xfrm>
          <a:prstGeom prst="roundRect">
            <a:avLst/>
          </a:prstGeom>
          <a:solidFill>
            <a:schemeClr val="bg1"/>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rgbClr val="00B050"/>
              </a:solidFill>
            </a:endParaRPr>
          </a:p>
        </p:txBody>
      </p:sp>
      <p:sp>
        <p:nvSpPr>
          <p:cNvPr id="28" name="Content Placeholder 32"/>
          <p:cNvSpPr txBox="1">
            <a:spLocks/>
          </p:cNvSpPr>
          <p:nvPr/>
        </p:nvSpPr>
        <p:spPr bwMode="gray">
          <a:xfrm>
            <a:off x="457200" y="1095375"/>
            <a:ext cx="6670110" cy="2333625"/>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DE" sz="1800" b="1" i="0" u="none" strike="noStrike" kern="1200" cap="none" spc="0" normalizeH="0" baseline="0" dirty="0" smtClean="0">
                <a:ln>
                  <a:noFill/>
                </a:ln>
                <a:solidFill>
                  <a:schemeClr val="tx1"/>
                </a:solidFill>
                <a:effectLst/>
                <a:uLnTx/>
                <a:uFillTx/>
                <a:latin typeface="+mn-lt"/>
                <a:ea typeface="+mn-ea"/>
                <a:cs typeface="+mn-cs"/>
              </a:rPr>
              <a:t>Der Modulo-Operator</a:t>
            </a:r>
          </a:p>
          <a:p>
            <a:pPr marL="180975" marR="0" lvl="1" indent="-18097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DE" sz="1600" b="0" i="0" u="none" strike="noStrike" kern="1200" cap="none" spc="0" normalizeH="0" baseline="0" dirty="0" smtClean="0">
                <a:ln>
                  <a:noFill/>
                </a:ln>
                <a:solidFill>
                  <a:schemeClr val="tx1"/>
                </a:solidFill>
                <a:effectLst/>
                <a:uLnTx/>
                <a:uFillTx/>
                <a:latin typeface="+mn-lt"/>
                <a:ea typeface="+mn-ea"/>
                <a:cs typeface="+mn-cs"/>
              </a:rPr>
              <a:t>Dieses Zeichen stellt den Modulo-Operator dar. Beim Modulo-Rechnen </a:t>
            </a:r>
            <a:br>
              <a:rPr kumimoji="0" lang="de-DE" sz="1600" b="0" i="0" u="none" strike="noStrike" kern="1200" cap="none" spc="0" normalizeH="0" baseline="0" dirty="0" smtClean="0">
                <a:ln>
                  <a:noFill/>
                </a:ln>
                <a:solidFill>
                  <a:schemeClr val="tx1"/>
                </a:solidFill>
                <a:effectLst/>
                <a:uLnTx/>
                <a:uFillTx/>
                <a:latin typeface="+mn-lt"/>
                <a:ea typeface="+mn-ea"/>
                <a:cs typeface="+mn-cs"/>
              </a:rPr>
            </a:br>
            <a:r>
              <a:rPr kumimoji="0" lang="de-DE" sz="1600" b="0" i="0" u="none" strike="noStrike" kern="1200" cap="none" spc="0" normalizeH="0" baseline="0" dirty="0" smtClean="0">
                <a:ln>
                  <a:noFill/>
                </a:ln>
                <a:solidFill>
                  <a:schemeClr val="tx1"/>
                </a:solidFill>
                <a:effectLst/>
                <a:uLnTx/>
                <a:uFillTx/>
                <a:latin typeface="+mn-lt"/>
                <a:ea typeface="+mn-ea"/>
                <a:cs typeface="+mn-cs"/>
              </a:rPr>
              <a:t>betrachtet man den Rest der ganzzahligen Division. </a:t>
            </a:r>
            <a:br>
              <a:rPr kumimoji="0" lang="de-DE" sz="1600" b="0" i="0" u="none" strike="noStrike" kern="1200" cap="none" spc="0" normalizeH="0" baseline="0" dirty="0" smtClean="0">
                <a:ln>
                  <a:noFill/>
                </a:ln>
                <a:solidFill>
                  <a:schemeClr val="tx1"/>
                </a:solidFill>
                <a:effectLst/>
                <a:uLnTx/>
                <a:uFillTx/>
                <a:latin typeface="+mn-lt"/>
                <a:ea typeface="+mn-ea"/>
                <a:cs typeface="+mn-cs"/>
              </a:rPr>
            </a:br>
            <a:r>
              <a:rPr kumimoji="0" lang="de-DE" sz="1600" b="0" i="0" u="none" strike="noStrike" kern="1200" cap="none" spc="0" normalizeH="0" baseline="0" dirty="0" smtClean="0">
                <a:ln>
                  <a:noFill/>
                </a:ln>
                <a:solidFill>
                  <a:schemeClr val="tx1"/>
                </a:solidFill>
                <a:effectLst/>
                <a:uLnTx/>
                <a:uFillTx/>
                <a:latin typeface="+mn-lt"/>
                <a:ea typeface="+mn-ea"/>
                <a:cs typeface="+mn-cs"/>
              </a:rPr>
              <a:t>D.h. man interessiert sich nur für den Rest, der beim Teilen entsteht, </a:t>
            </a:r>
            <a:br>
              <a:rPr kumimoji="0" lang="de-DE" sz="1600" b="0" i="0" u="none" strike="noStrike" kern="1200" cap="none" spc="0" normalizeH="0" baseline="0" dirty="0" smtClean="0">
                <a:ln>
                  <a:noFill/>
                </a:ln>
                <a:solidFill>
                  <a:schemeClr val="tx1"/>
                </a:solidFill>
                <a:effectLst/>
                <a:uLnTx/>
                <a:uFillTx/>
                <a:latin typeface="+mn-lt"/>
                <a:ea typeface="+mn-ea"/>
                <a:cs typeface="+mn-cs"/>
              </a:rPr>
            </a:br>
            <a:r>
              <a:rPr kumimoji="0" lang="de-DE" sz="1600" b="0" i="0" u="none" strike="noStrike" kern="1200" cap="none" spc="0" normalizeH="0" baseline="0" dirty="0" smtClean="0">
                <a:ln>
                  <a:noFill/>
                </a:ln>
                <a:solidFill>
                  <a:schemeClr val="tx1"/>
                </a:solidFill>
                <a:effectLst/>
                <a:uLnTx/>
                <a:uFillTx/>
                <a:latin typeface="+mn-lt"/>
                <a:ea typeface="+mn-ea"/>
                <a:cs typeface="+mn-cs"/>
              </a:rPr>
              <a:t>wenn man keine Nachkommastellen zulässt. </a:t>
            </a:r>
          </a:p>
          <a:p>
            <a:pPr marL="180975" lvl="1" indent="-180975">
              <a:spcBef>
                <a:spcPct val="20000"/>
              </a:spcBef>
              <a:buFont typeface="Arial" pitchFamily="34" charset="0"/>
              <a:buChar char="•"/>
              <a:defRPr/>
            </a:pPr>
            <a:r>
              <a:rPr lang="de-DE" sz="1600" dirty="0" smtClean="0"/>
              <a:t>Um es besser zu verstehen, können Sie sich folgendes Beispiel anschauen. </a:t>
            </a:r>
          </a:p>
        </p:txBody>
      </p:sp>
      <p:graphicFrame>
        <p:nvGraphicFramePr>
          <p:cNvPr id="29" name="Object 19"/>
          <p:cNvGraphicFramePr>
            <a:graphicFrameLocks noChangeAspect="1"/>
          </p:cNvGraphicFramePr>
          <p:nvPr/>
        </p:nvGraphicFramePr>
        <p:xfrm>
          <a:off x="7226368" y="1549010"/>
          <a:ext cx="854342" cy="767670"/>
        </p:xfrm>
        <a:graphic>
          <a:graphicData uri="http://schemas.openxmlformats.org/presentationml/2006/ole">
            <p:oleObj spid="_x0000_s60417" name="Equation" r:id="rId11" imgW="126720" imgH="114120" progId="Equation.3">
              <p:embed/>
            </p:oleObj>
          </a:graphicData>
        </a:graphic>
      </p:graphicFrame>
      <p:sp>
        <p:nvSpPr>
          <p:cNvPr id="26" name="Foliennummernplatzhalter 25"/>
          <p:cNvSpPr>
            <a:spLocks noGrp="1"/>
          </p:cNvSpPr>
          <p:nvPr>
            <p:ph type="sldNum" sz="quarter" idx="4"/>
          </p:nvPr>
        </p:nvSpPr>
        <p:spPr>
          <a:xfrm>
            <a:off x="554038" y="6548120"/>
            <a:ext cx="1092200" cy="219075"/>
          </a:xfrm>
        </p:spPr>
        <p:txBody>
          <a:bodyPr/>
          <a:lstStyle/>
          <a:p>
            <a:fld id="{9DE08E51-56CF-4C15-BAC0-8C0D6423660B}" type="slidenum">
              <a:rPr lang="en-US" smtClean="0"/>
              <a:pPr/>
              <a:t>9</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nodeType="withEffect">
                                  <p:stCondLst>
                                    <p:cond delay="2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2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200"/>
                                  </p:stCondLst>
                                  <p:childTnLst>
                                    <p:set>
                                      <p:cBhvr>
                                        <p:cTn id="18" dur="1" fill="hold">
                                          <p:stCondLst>
                                            <p:cond delay="0"/>
                                          </p:stCondLst>
                                        </p:cTn>
                                        <p:tgtEl>
                                          <p:spTgt spid="50178"/>
                                        </p:tgtEl>
                                        <p:attrNameLst>
                                          <p:attrName>style.visibility</p:attrName>
                                        </p:attrNameLst>
                                      </p:cBhvr>
                                      <p:to>
                                        <p:strVal val="visible"/>
                                      </p:to>
                                    </p:set>
                                    <p:animEffect transition="in" filter="fade">
                                      <p:cBhvr>
                                        <p:cTn id="19" dur="500"/>
                                        <p:tgtEl>
                                          <p:spTgt spid="50178"/>
                                        </p:tgtEl>
                                      </p:cBhvr>
                                    </p:animEffect>
                                  </p:childTnLst>
                                </p:cTn>
                              </p:par>
                              <p:par>
                                <p:cTn id="20" presetID="10" presetClass="entr" presetSubtype="0" fill="hold" nodeType="withEffect">
                                  <p:stCondLst>
                                    <p:cond delay="200"/>
                                  </p:stCondLst>
                                  <p:childTnLst>
                                    <p:set>
                                      <p:cBhvr>
                                        <p:cTn id="21" dur="1" fill="hold">
                                          <p:stCondLst>
                                            <p:cond delay="0"/>
                                          </p:stCondLst>
                                        </p:cTn>
                                        <p:tgtEl>
                                          <p:spTgt spid="28674"/>
                                        </p:tgtEl>
                                        <p:attrNameLst>
                                          <p:attrName>style.visibility</p:attrName>
                                        </p:attrNameLst>
                                      </p:cBhvr>
                                      <p:to>
                                        <p:strVal val="visible"/>
                                      </p:to>
                                    </p:set>
                                    <p:animEffect transition="in" filter="fade">
                                      <p:cBhvr>
                                        <p:cTn id="22" dur="500"/>
                                        <p:tgtEl>
                                          <p:spTgt spid="28674"/>
                                        </p:tgtEl>
                                      </p:cBhvr>
                                    </p:animEffect>
                                  </p:childTnLst>
                                </p:cTn>
                              </p:par>
                              <p:par>
                                <p:cTn id="23" presetID="10" presetClass="entr" presetSubtype="0" fill="hold" nodeType="withEffect">
                                  <p:stCondLst>
                                    <p:cond delay="200"/>
                                  </p:stCondLst>
                                  <p:childTnLst>
                                    <p:set>
                                      <p:cBhvr>
                                        <p:cTn id="24" dur="1" fill="hold">
                                          <p:stCondLst>
                                            <p:cond delay="0"/>
                                          </p:stCondLst>
                                        </p:cTn>
                                        <p:tgtEl>
                                          <p:spTgt spid="50177"/>
                                        </p:tgtEl>
                                        <p:attrNameLst>
                                          <p:attrName>style.visibility</p:attrName>
                                        </p:attrNameLst>
                                      </p:cBhvr>
                                      <p:to>
                                        <p:strVal val="visible"/>
                                      </p:to>
                                    </p:set>
                                    <p:animEffect transition="in" filter="fade">
                                      <p:cBhvr>
                                        <p:cTn id="25" dur="500"/>
                                        <p:tgtEl>
                                          <p:spTgt spid="50177"/>
                                        </p:tgtEl>
                                      </p:cBhvr>
                                    </p:animEffect>
                                  </p:childTnLst>
                                </p:cTn>
                              </p:par>
                              <p:par>
                                <p:cTn id="26" presetID="10" presetClass="entr" presetSubtype="0" fill="hold" nodeType="withEffect">
                                  <p:stCondLst>
                                    <p:cond delay="20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40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par>
                                <p:cTn id="40" presetID="10" presetClass="entr" presetSubtype="0" fill="hold" nodeType="withEffect">
                                  <p:stCondLst>
                                    <p:cond delay="200"/>
                                  </p:stCondLst>
                                  <p:childTnLst>
                                    <p:set>
                                      <p:cBhvr>
                                        <p:cTn id="41" dur="1" fill="hold">
                                          <p:stCondLst>
                                            <p:cond delay="0"/>
                                          </p:stCondLst>
                                        </p:cTn>
                                        <p:tgtEl>
                                          <p:spTgt spid="28679"/>
                                        </p:tgtEl>
                                        <p:attrNameLst>
                                          <p:attrName>style.visibility</p:attrName>
                                        </p:attrNameLst>
                                      </p:cBhvr>
                                      <p:to>
                                        <p:strVal val="visible"/>
                                      </p:to>
                                    </p:set>
                                    <p:animEffect transition="in" filter="fade">
                                      <p:cBhvr>
                                        <p:cTn id="42" dur="500"/>
                                        <p:tgtEl>
                                          <p:spTgt spid="2867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0">
                                            <p:txEl>
                                              <p:pRg st="0" end="0"/>
                                            </p:txEl>
                                          </p:spTgt>
                                        </p:tgtEl>
                                        <p:attrNameLst>
                                          <p:attrName>style.visibility</p:attrName>
                                        </p:attrNameLst>
                                      </p:cBhvr>
                                      <p:to>
                                        <p:strVal val="visible"/>
                                      </p:to>
                                    </p:set>
                                    <p:animEffect transition="in" filter="fade">
                                      <p:cBhvr>
                                        <p:cTn id="45" dur="500"/>
                                        <p:tgtEl>
                                          <p:spTgt spid="40">
                                            <p:txEl>
                                              <p:pRg st="0" end="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0">
                                            <p:txEl>
                                              <p:pRg st="1" end="1"/>
                                            </p:txEl>
                                          </p:spTgt>
                                        </p:tgtEl>
                                        <p:attrNameLst>
                                          <p:attrName>style.visibility</p:attrName>
                                        </p:attrNameLst>
                                      </p:cBhvr>
                                      <p:to>
                                        <p:strVal val="visible"/>
                                      </p:to>
                                    </p:set>
                                    <p:animEffect transition="in" filter="fade">
                                      <p:cBhvr>
                                        <p:cTn id="48" dur="500"/>
                                        <p:tgtEl>
                                          <p:spTgt spid="40">
                                            <p:txEl>
                                              <p:pRg st="1" end="1"/>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28680"/>
                                        </p:tgtEl>
                                        <p:attrNameLst>
                                          <p:attrName>style.visibility</p:attrName>
                                        </p:attrNameLst>
                                      </p:cBhvr>
                                      <p:to>
                                        <p:strVal val="visible"/>
                                      </p:to>
                                    </p:set>
                                    <p:animEffect transition="in" filter="fade">
                                      <p:cBhvr>
                                        <p:cTn id="51" dur="500"/>
                                        <p:tgtEl>
                                          <p:spTgt spid="28680"/>
                                        </p:tgtEl>
                                      </p:cBhvr>
                                    </p:animEffect>
                                  </p:childTnLst>
                                </p:cTn>
                              </p:par>
                              <p:par>
                                <p:cTn id="52" presetID="10" presetClass="entr" presetSubtype="0" fill="hold" nodeType="withEffect">
                                  <p:stCondLst>
                                    <p:cond delay="0"/>
                                  </p:stCondLst>
                                  <p:childTnLst>
                                    <p:set>
                                      <p:cBhvr>
                                        <p:cTn id="53" dur="1" fill="hold">
                                          <p:stCondLst>
                                            <p:cond delay="0"/>
                                          </p:stCondLst>
                                        </p:cTn>
                                        <p:tgtEl>
                                          <p:spTgt spid="28681"/>
                                        </p:tgtEl>
                                        <p:attrNameLst>
                                          <p:attrName>style.visibility</p:attrName>
                                        </p:attrNameLst>
                                      </p:cBhvr>
                                      <p:to>
                                        <p:strVal val="visible"/>
                                      </p:to>
                                    </p:set>
                                    <p:animEffect transition="in" filter="fade">
                                      <p:cBhvr>
                                        <p:cTn id="54" dur="500"/>
                                        <p:tgtEl>
                                          <p:spTgt spid="28681"/>
                                        </p:tgtEl>
                                      </p:cBhvr>
                                    </p:animEffect>
                                  </p:childTnLst>
                                </p:cTn>
                              </p:par>
                              <p:par>
                                <p:cTn id="55" presetID="10" presetClass="entr" presetSubtype="0" fill="hold" grpId="0" nodeType="withEffect">
                                  <p:stCondLst>
                                    <p:cond delay="30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par>
                                <p:cTn id="58" presetID="10" presetClass="entr" presetSubtype="0" fill="hold" grpId="0" nodeType="withEffect">
                                  <p:stCondLst>
                                    <p:cond delay="30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40" grpId="0" uiExpand="1" build="p"/>
      <p:bldP spid="41" grpId="0"/>
      <p:bldP spid="11" grpId="0" animBg="1"/>
      <p:bldP spid="12" grpId="0" animBg="1"/>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Benutzerdefiniert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7365D"/>
      </a:hlink>
      <a:folHlink>
        <a:srgbClr val="1736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1259</Words>
  <Application>Microsoft Office PowerPoint</Application>
  <PresentationFormat>On-screen Show (4:3)</PresentationFormat>
  <Paragraphs>364</Paragraphs>
  <Slides>18</Slides>
  <Notes>17</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Equation</vt:lpstr>
      <vt:lpstr>Bildschirmpräsentation &gt;   Bildschirmpräsentation einrichten</vt:lpstr>
      <vt:lpstr>Funktionsweise des  RSA-Verfahrens </vt:lpstr>
      <vt:lpstr>Kryptografie – wozu?</vt:lpstr>
      <vt:lpstr>Einführendes Beispiel: Caesar-Verfahren</vt:lpstr>
      <vt:lpstr>Gedankenmodell zum RSA-Verfahren</vt:lpstr>
      <vt:lpstr>Zugrundeliegendes Problem</vt:lpstr>
      <vt:lpstr>Wie funktioniert das RSA-Verfahren</vt:lpstr>
      <vt:lpstr>Mathematische Grundlagen - 1</vt:lpstr>
      <vt:lpstr>Mathematische Grundlagen - 1</vt:lpstr>
      <vt:lpstr>Mathematische Grundlagen - 2</vt:lpstr>
      <vt:lpstr>Mathematische Grundlagen - 3</vt:lpstr>
      <vt:lpstr>Schritt 1: Generieren der Schlüssel</vt:lpstr>
      <vt:lpstr>Schritt 2: Verschlüsseln von Nachrichten</vt:lpstr>
      <vt:lpstr>Schritt 3: Entschlüsseln von Nachrichten</vt:lpstr>
      <vt:lpstr>Was beim Ver- und Entschlüsseln geschieht</vt:lpstr>
      <vt:lpstr>Sicherheit des Verfahrens</vt:lpstr>
      <vt:lpstr>Zusammenhang Primfaktorzerlegung – RSA-Verfahren</vt:lpstr>
      <vt:lpstr>Weiterführende Links und Referenzen</vt:lpstr>
    </vt:vector>
  </TitlesOfParts>
  <Company>Deutsche Bank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n6r130</dc:creator>
  <cp:lastModifiedBy>Johannes</cp:lastModifiedBy>
  <cp:revision>475</cp:revision>
  <dcterms:created xsi:type="dcterms:W3CDTF">2010-01-13T07:52:44Z</dcterms:created>
  <dcterms:modified xsi:type="dcterms:W3CDTF">2010-11-05T22:48:19Z</dcterms:modified>
</cp:coreProperties>
</file>